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7"/>
  </p:notesMasterIdLst>
  <p:handoutMasterIdLst>
    <p:handoutMasterId r:id="rId18"/>
  </p:handoutMasterIdLst>
  <p:sldIdLst>
    <p:sldId id="883" r:id="rId2"/>
    <p:sldId id="884" r:id="rId3"/>
    <p:sldId id="778" r:id="rId4"/>
    <p:sldId id="885" r:id="rId5"/>
    <p:sldId id="886" r:id="rId6"/>
    <p:sldId id="888" r:id="rId7"/>
    <p:sldId id="852" r:id="rId8"/>
    <p:sldId id="887" r:id="rId9"/>
    <p:sldId id="868" r:id="rId10"/>
    <p:sldId id="630" r:id="rId11"/>
    <p:sldId id="847" r:id="rId12"/>
    <p:sldId id="867" r:id="rId13"/>
    <p:sldId id="822" r:id="rId14"/>
    <p:sldId id="378" r:id="rId15"/>
    <p:sldId id="889" r:id="rId16"/>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4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678"/>
    <a:srgbClr val="FEB924"/>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58519" autoAdjust="0"/>
  </p:normalViewPr>
  <p:slideViewPr>
    <p:cSldViewPr snapToGrid="0" snapToObjects="1">
      <p:cViewPr varScale="1">
        <p:scale>
          <a:sx n="63" d="100"/>
          <a:sy n="63" d="100"/>
        </p:scale>
        <p:origin x="256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1" d="100"/>
          <a:sy n="71"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E90C14BC-A176-4034-87E0-7D7810727699}" type="datetimeFigureOut">
              <a:rPr lang="en-US"/>
              <a:pPr>
                <a:defRPr/>
              </a:pPr>
              <a:t>12/22/2021</a:t>
            </a:fld>
            <a:endParaRPr lang="en-US" dirty="0"/>
          </a:p>
        </p:txBody>
      </p:sp>
      <p:sp>
        <p:nvSpPr>
          <p:cNvPr id="4" name="Footer Placeholder 3"/>
          <p:cNvSpPr>
            <a:spLocks noGrp="1"/>
          </p:cNvSpPr>
          <p:nvPr>
            <p:ph type="ftr" sz="quarter" idx="2"/>
          </p:nvPr>
        </p:nvSpPr>
        <p:spPr>
          <a:xfrm>
            <a:off x="5" y="9119173"/>
            <a:ext cx="3624141" cy="480388"/>
          </a:xfrm>
          <a:prstGeom prst="rect">
            <a:avLst/>
          </a:prstGeom>
        </p:spPr>
        <p:txBody>
          <a:bodyPr vert="horz" lIns="96613" tIns="48307" rIns="96613" bIns="48307" rtlCol="0" anchor="b"/>
          <a:lstStyle>
            <a:lvl1pPr algn="l" eaLnBrk="1" fontAlgn="auto" hangingPunct="1">
              <a:spcBef>
                <a:spcPts val="0"/>
              </a:spcBef>
              <a:spcAft>
                <a:spcPts val="0"/>
              </a:spcAft>
              <a:defRPr sz="1200">
                <a:latin typeface="+mn-lt"/>
              </a:defRPr>
            </a:lvl1pPr>
          </a:lstStyle>
          <a:p>
            <a:pPr>
              <a:defRPr/>
            </a:pPr>
            <a:r>
              <a:rPr lang="en-US"/>
              <a:t>SHIBA continuing education | October 2021</a:t>
            </a:r>
            <a:endParaRPr lang="en-US" dirty="0"/>
          </a:p>
        </p:txBody>
      </p:sp>
      <p:sp>
        <p:nvSpPr>
          <p:cNvPr id="5" name="Slide Number Placeholder 4"/>
          <p:cNvSpPr>
            <a:spLocks noGrp="1"/>
          </p:cNvSpPr>
          <p:nvPr>
            <p:ph type="sldNum" sz="quarter" idx="3"/>
          </p:nvPr>
        </p:nvSpPr>
        <p:spPr>
          <a:xfrm>
            <a:off x="4142967" y="9119173"/>
            <a:ext cx="3170583" cy="480388"/>
          </a:xfrm>
          <a:prstGeom prst="rect">
            <a:avLst/>
          </a:prstGeom>
        </p:spPr>
        <p:txBody>
          <a:bodyPr vert="horz" lIns="96613" tIns="48307" rIns="96613" bIns="48307" rtlCol="0" anchor="b"/>
          <a:lstStyle>
            <a:lvl1pPr algn="r" eaLnBrk="1" fontAlgn="auto" hangingPunct="1">
              <a:spcBef>
                <a:spcPts val="0"/>
              </a:spcBef>
              <a:spcAft>
                <a:spcPts val="0"/>
              </a:spcAft>
              <a:defRPr sz="1200">
                <a:latin typeface="+mn-lt"/>
              </a:defRPr>
            </a:lvl1pPr>
          </a:lstStyle>
          <a:p>
            <a:pPr>
              <a:defRPr/>
            </a:pPr>
            <a:fld id="{B5B8F38B-DE45-4275-A30E-A3255DAFA9D9}" type="slidenum">
              <a:rPr lang="en-US"/>
              <a:pPr>
                <a:defRPr/>
              </a:pPr>
              <a:t>‹#›</a:t>
            </a:fld>
            <a:endParaRPr lang="en-US" dirty="0"/>
          </a:p>
        </p:txBody>
      </p:sp>
    </p:spTree>
    <p:extLst>
      <p:ext uri="{BB962C8B-B14F-4D97-AF65-F5344CB8AC3E}">
        <p14:creationId xmlns:p14="http://schemas.microsoft.com/office/powerpoint/2010/main" val="1219933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170583" cy="480388"/>
          </a:xfrm>
          <a:prstGeom prst="rect">
            <a:avLst/>
          </a:prstGeom>
        </p:spPr>
        <p:txBody>
          <a:bodyPr vert="horz" lIns="96613" tIns="48307" rIns="96613" bIns="4830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2967" y="0"/>
            <a:ext cx="3170583" cy="480388"/>
          </a:xfrm>
          <a:prstGeom prst="rect">
            <a:avLst/>
          </a:prstGeom>
        </p:spPr>
        <p:txBody>
          <a:bodyPr vert="horz" lIns="96613" tIns="48307" rIns="96613" bIns="48307" rtlCol="0"/>
          <a:lstStyle>
            <a:lvl1pPr algn="r" eaLnBrk="1" fontAlgn="auto" hangingPunct="1">
              <a:spcBef>
                <a:spcPts val="0"/>
              </a:spcBef>
              <a:spcAft>
                <a:spcPts val="0"/>
              </a:spcAft>
              <a:defRPr sz="1200">
                <a:latin typeface="+mn-lt"/>
              </a:defRPr>
            </a:lvl1pPr>
          </a:lstStyle>
          <a:p>
            <a:pPr>
              <a:defRPr/>
            </a:pPr>
            <a:fld id="{6D3BDE0C-565D-4622-97D7-E1CD70C67F14}" type="datetimeFigureOut">
              <a:rPr lang="en-US"/>
              <a:pPr>
                <a:defRPr/>
              </a:pPr>
              <a:t>12/22/2021</a:t>
            </a:fld>
            <a:endParaRPr lang="en-US" dirty="0"/>
          </a:p>
        </p:txBody>
      </p:sp>
      <p:sp>
        <p:nvSpPr>
          <p:cNvPr id="4" name="Slide Image Placeholder 3"/>
          <p:cNvSpPr>
            <a:spLocks noGrp="1" noRot="1" noChangeAspect="1"/>
          </p:cNvSpPr>
          <p:nvPr>
            <p:ph type="sldImg" idx="2"/>
          </p:nvPr>
        </p:nvSpPr>
        <p:spPr>
          <a:xfrm>
            <a:off x="913578" y="321770"/>
            <a:ext cx="5486400" cy="4113439"/>
          </a:xfrm>
          <a:prstGeom prst="rect">
            <a:avLst/>
          </a:prstGeom>
          <a:noFill/>
          <a:ln w="12700">
            <a:solidFill>
              <a:prstClr val="black"/>
            </a:solidFill>
          </a:ln>
        </p:spPr>
        <p:txBody>
          <a:bodyPr vert="horz" lIns="96613" tIns="48307" rIns="96613" bIns="48307" rtlCol="0" anchor="ctr"/>
          <a:lstStyle/>
          <a:p>
            <a:pPr lvl="0"/>
            <a:endParaRPr lang="en-US" noProof="0" dirty="0"/>
          </a:p>
        </p:txBody>
      </p:sp>
      <p:sp>
        <p:nvSpPr>
          <p:cNvPr id="5" name="Notes Placeholder 4"/>
          <p:cNvSpPr>
            <a:spLocks noGrp="1"/>
          </p:cNvSpPr>
          <p:nvPr>
            <p:ph type="body" sz="quarter" idx="3"/>
          </p:nvPr>
        </p:nvSpPr>
        <p:spPr>
          <a:xfrm>
            <a:off x="732186" y="4561232"/>
            <a:ext cx="5850835" cy="4320213"/>
          </a:xfrm>
          <a:prstGeom prst="rect">
            <a:avLst/>
          </a:prstGeom>
        </p:spPr>
        <p:txBody>
          <a:bodyPr vert="horz" lIns="96613" tIns="48307" rIns="96613" bIns="483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Box 5">
            <a:extLst>
              <a:ext uri="{FF2B5EF4-FFF2-40B4-BE49-F238E27FC236}">
                <a16:creationId xmlns:a16="http://schemas.microsoft.com/office/drawing/2014/main" id="{E4030644-6DF2-418F-90CC-2D19B28BC6BF}"/>
              </a:ext>
            </a:extLst>
          </p:cNvPr>
          <p:cNvSpPr txBox="1"/>
          <p:nvPr/>
        </p:nvSpPr>
        <p:spPr>
          <a:xfrm>
            <a:off x="228596" y="9264317"/>
            <a:ext cx="4535905"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SHIBA volunteer continuing education | January 2022</a:t>
            </a:r>
          </a:p>
        </p:txBody>
      </p:sp>
    </p:spTree>
    <p:extLst>
      <p:ext uri="{BB962C8B-B14F-4D97-AF65-F5344CB8AC3E}">
        <p14:creationId xmlns:p14="http://schemas.microsoft.com/office/powerpoint/2010/main" val="265305069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surance.wa.gov/order-shiba-publication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ownloads.cms.gov/media/medicare/pub/01-Welcome-to-Medicare-and-You-2021.mp3" TargetMode="External"/><Relationship Id="rId4" Type="http://schemas.openxmlformats.org/officeDocument/2006/relationships/hyperlink" Target="https://www.medicare.gov/Pubs/pdf/10050-medicare-and-you.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urance.wa.gov/order-shiba-public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dicare.gov/blog/medicare-advantage-open-enroll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msnationaltrainingprogram.cms.gov/sites/default/files/shared/2021_Medicare%20Advantage%20and%20Other%20Health%20Plans_508%20FINAL.ppt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January 2022 training will focus on the Medicare Advantage Open Enrollment Period (MA OEP).</a:t>
            </a:r>
          </a:p>
          <a:p>
            <a:endParaRPr lang="en-US" altLang="en-US" sz="1400" dirty="0">
              <a:latin typeface="Segoe UI" panose="020B0502040204020203" pitchFamily="34" charset="0"/>
              <a:cs typeface="Segoe UI" panose="020B0502040204020203" pitchFamily="34" charset="0"/>
            </a:endParaRPr>
          </a:p>
          <a:p>
            <a:r>
              <a:rPr lang="en-US" altLang="en-US" sz="1400" dirty="0">
                <a:latin typeface="Segoe UI" panose="020B0502040204020203" pitchFamily="34" charset="0"/>
                <a:cs typeface="Segoe UI" panose="020B0502040204020203" pitchFamily="34" charset="0"/>
              </a:rPr>
              <a:t>Suggested Learning objectives:</a:t>
            </a:r>
          </a:p>
          <a:p>
            <a:pPr marL="285750" marR="0" lvl="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Calibri" panose="020F0502020204030204" pitchFamily="34" charset="0"/>
                <a:cs typeface="Segoe UI" panose="020B0502040204020203" pitchFamily="34" charset="0"/>
              </a:rPr>
              <a:t>Medicare Advantage Open Enrollment</a:t>
            </a:r>
            <a:endParaRPr lang="en-US" altLang="en-US" sz="1400" dirty="0">
              <a:effectLst/>
              <a:latin typeface="Segoe UI" panose="020B0502040204020203" pitchFamily="34" charset="0"/>
              <a:cs typeface="Segoe UI" panose="020B0502040204020203" pitchFamily="34" charset="0"/>
            </a:endParaRPr>
          </a:p>
          <a:p>
            <a:pPr marL="0" marR="0">
              <a:spcBef>
                <a:spcPts val="0"/>
              </a:spcBef>
              <a:spcAft>
                <a:spcPts val="0"/>
              </a:spcAft>
            </a:pPr>
            <a:r>
              <a:rPr lang="en-US" sz="1400" dirty="0">
                <a:effectLst/>
                <a:highlight>
                  <a:srgbClr val="FFFF00"/>
                </a:highlight>
                <a:latin typeface="Segoe UI" panose="020B0502040204020203" pitchFamily="34" charset="0"/>
                <a:ea typeface="Calibri" panose="020F0502020204030204" pitchFamily="34" charset="0"/>
                <a:cs typeface="Segoe UI" panose="020B0502040204020203" pitchFamily="34" charset="0"/>
              </a:rPr>
              <a:t> </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1400" b="0" dirty="0">
                <a:effectLst/>
                <a:latin typeface="Segoe UI" panose="020B0502040204020203" pitchFamily="34" charset="0"/>
                <a:ea typeface="Calibri" panose="020F0502020204030204" pitchFamily="34" charset="0"/>
                <a:cs typeface="Segoe UI" panose="020B0502040204020203" pitchFamily="34" charset="0"/>
              </a:rPr>
              <a:t>What should happen in 60 minutes training time and what are design considerations?</a:t>
            </a:r>
          </a:p>
          <a:p>
            <a:pPr marL="285750" marR="0" lvl="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Times New Roman" panose="02020603050405020304" pitchFamily="18" charset="0"/>
                <a:cs typeface="Segoe UI" panose="020B0502040204020203" pitchFamily="34" charset="0"/>
              </a:rPr>
              <a:t>Focus on building knowledge, skills/abilities, use of tools – training should simulate real-life experiences.</a:t>
            </a:r>
          </a:p>
          <a:p>
            <a:pPr marL="285750" marR="0" lvl="0" indent="-285750">
              <a:spcBef>
                <a:spcPts val="0"/>
              </a:spcBef>
              <a:spcAft>
                <a:spcPts val="0"/>
              </a:spcAft>
              <a:buFont typeface="Arial" panose="020B0604020202020204" pitchFamily="34" charset="0"/>
              <a:buChar char="•"/>
            </a:pPr>
            <a:r>
              <a:rPr lang="en-US" sz="1400" dirty="0">
                <a:effectLst/>
                <a:latin typeface="Segoe UI" panose="020B0502040204020203" pitchFamily="34" charset="0"/>
                <a:ea typeface="Times New Roman" panose="02020603050405020304" pitchFamily="18" charset="0"/>
                <a:cs typeface="Segoe UI" panose="020B0502040204020203" pitchFamily="34" charset="0"/>
              </a:rPr>
              <a:t>This is pro-social – volunteers interact with each other.</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864544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b="1" dirty="0">
                <a:latin typeface="Segoe UI" panose="020B0502040204020203" pitchFamily="34" charset="0"/>
                <a:cs typeface="Segoe UI" panose="020B0502040204020203" pitchFamily="34" charset="0"/>
              </a:rPr>
              <a:t>Information about Medicare &amp; You 2022</a:t>
            </a:r>
          </a:p>
          <a:p>
            <a:pPr marL="228600" marR="0" lvl="0"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effectLst/>
                <a:latin typeface="Segoe UI" panose="020B0502040204020203" pitchFamily="34" charset="0"/>
                <a:cs typeface="Segoe UI" panose="020B0502040204020203" pitchFamily="34" charset="0"/>
              </a:rPr>
              <a:t>Information for ordering publications—including M&amp;Y—through the Department of Enterprise Services (DES) is located on My SHIBA at </a:t>
            </a:r>
            <a:r>
              <a:rPr lang="en-US" sz="1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https://www.insurance.wa.gov/order-shiba-publications</a:t>
            </a:r>
            <a:r>
              <a:rPr lang="en-US" sz="1400" dirty="0">
                <a:effectLst/>
                <a:latin typeface="Segoe UI" panose="020B0502040204020203" pitchFamily="34" charset="0"/>
                <a:cs typeface="Segoe UI" panose="020B0502040204020203" pitchFamily="34" charset="0"/>
              </a:rPr>
              <a:t>.</a:t>
            </a:r>
          </a:p>
          <a:p>
            <a:pPr marL="685800" marR="0" lvl="1"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effectLst/>
                <a:latin typeface="Segoe UI" panose="020B0502040204020203" pitchFamily="34" charset="0"/>
                <a:cs typeface="Segoe UI" panose="020B0502040204020203" pitchFamily="34" charset="0"/>
              </a:rPr>
              <a:t>From the DES Fulfillment site you can order the WA version of M&amp;Y.</a:t>
            </a:r>
          </a:p>
          <a:p>
            <a:pPr marL="685800" marR="0" lvl="1"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effectLst/>
                <a:latin typeface="Segoe UI" panose="020B0502040204020203" pitchFamily="34" charset="0"/>
                <a:cs typeface="Segoe UI" panose="020B0502040204020203" pitchFamily="34" charset="0"/>
              </a:rPr>
              <a:t>Note: Sponsor sites have been asked to order them for their locations, so volunteers may check with their volunteer coordinator for a copy of M&amp;Y 2022.</a:t>
            </a:r>
          </a:p>
          <a:p>
            <a:pPr marL="228600" marR="0" lvl="0"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effectLst/>
                <a:latin typeface="Segoe UI" panose="020B0502040204020203" pitchFamily="34" charset="0"/>
                <a:cs typeface="Segoe UI" panose="020B0502040204020203" pitchFamily="34" charset="0"/>
              </a:rPr>
              <a:t>CMS Medicare and You 2022 </a:t>
            </a:r>
            <a:r>
              <a:rPr lang="en-US" sz="1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https://www.medicare.gov/Pubs/pdf/10050-medicare-and-you.pdf</a:t>
            </a:r>
            <a:r>
              <a:rPr lang="en-US" sz="1400" dirty="0">
                <a:effectLst/>
                <a:latin typeface="Segoe UI" panose="020B0502040204020203" pitchFamily="34" charset="0"/>
                <a:ea typeface="Calibri" panose="020F0502020204030204" pitchFamily="34" charset="0"/>
                <a:cs typeface="Segoe UI" panose="020B0502040204020203" pitchFamily="34" charset="0"/>
              </a:rPr>
              <a:t> </a:t>
            </a:r>
          </a:p>
          <a:p>
            <a:pPr marL="685800" marR="0" lvl="1"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Here is a link to an audio file and podcast information for ordering a copy of the </a:t>
            </a:r>
            <a:r>
              <a:rPr lang="en-US" sz="1400" i="1" dirty="0">
                <a:latin typeface="Segoe UI" panose="020B0502040204020203" pitchFamily="34" charset="0"/>
                <a:cs typeface="Segoe UI" panose="020B0502040204020203" pitchFamily="34" charset="0"/>
              </a:rPr>
              <a:t>national</a:t>
            </a:r>
            <a:r>
              <a:rPr lang="en-US" sz="1400" dirty="0">
                <a:latin typeface="Segoe UI" panose="020B0502040204020203" pitchFamily="34" charset="0"/>
                <a:cs typeface="Segoe UI" panose="020B0502040204020203" pitchFamily="34" charset="0"/>
              </a:rPr>
              <a:t> version of the handbook:</a:t>
            </a:r>
            <a:r>
              <a:rPr lang="en-US" sz="1400" u="sng" dirty="0">
                <a:latin typeface="Segoe UI" panose="020B0502040204020203" pitchFamily="34" charset="0"/>
                <a:cs typeface="Segoe UI" panose="020B0502040204020203" pitchFamily="34" charset="0"/>
              </a:rPr>
              <a:t> </a:t>
            </a:r>
            <a:r>
              <a:rPr lang="en-US" sz="1400" u="sng" dirty="0">
                <a:latin typeface="Segoe UI" panose="020B0502040204020203" pitchFamily="34" charset="0"/>
                <a:cs typeface="Segoe UI" panose="020B0502040204020203" pitchFamily="34" charset="0"/>
                <a:hlinkClick r:id="rId5"/>
              </a:rPr>
              <a:t>https://downloads.cms.gov/media/medicare/pub/01-Welcome-to-Medicare-and-You-2021.mp3</a:t>
            </a:r>
            <a:r>
              <a:rPr lang="en-US" sz="1400" u="sng" dirty="0">
                <a:latin typeface="Segoe UI" panose="020B0502040204020203" pitchFamily="34" charset="0"/>
                <a:cs typeface="Segoe UI" panose="020B0502040204020203" pitchFamily="34" charset="0"/>
              </a:rPr>
              <a:t>  </a:t>
            </a:r>
          </a:p>
          <a:p>
            <a:endParaRPr lang="en-US" sz="1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708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dirty="0">
                <a:effectLst/>
                <a:latin typeface="Segoe UI" panose="020B0502040204020203" pitchFamily="34" charset="0"/>
                <a:cs typeface="Segoe UI" panose="020B0502040204020203" pitchFamily="34" charset="0"/>
              </a:rPr>
              <a:t>Information for ordering publications through the Department of Enterprise Services (DES) Fulfillment is located on My SHIBA at </a:t>
            </a:r>
            <a:r>
              <a:rPr lang="en-US" sz="1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https://www.insurance.wa.gov/order-shiba-publications</a:t>
            </a:r>
            <a:r>
              <a:rPr lang="en-US" sz="1400" dirty="0">
                <a:effectLst/>
                <a:latin typeface="Segoe UI" panose="020B0502040204020203" pitchFamily="34" charset="0"/>
                <a:cs typeface="Segoe UI" panose="020B0502040204020203" pitchFamily="34"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400" dirty="0">
              <a:effectLst/>
              <a:latin typeface="Segoe UI" panose="020B0502040204020203" pitchFamily="34" charset="0"/>
              <a:cs typeface="Segoe UI" panose="020B0502040204020203" pitchFamily="34" charset="0"/>
            </a:endParaRPr>
          </a:p>
          <a:p>
            <a:endParaRPr lang="en-US" altLang="en-US" dirty="0"/>
          </a:p>
        </p:txBody>
      </p:sp>
    </p:spTree>
    <p:extLst>
      <p:ext uri="{BB962C8B-B14F-4D97-AF65-F5344CB8AC3E}">
        <p14:creationId xmlns:p14="http://schemas.microsoft.com/office/powerpoint/2010/main" val="172851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39950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248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7644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17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4400" y="322263"/>
            <a:ext cx="5483225" cy="4113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r>
              <a:rPr lang="en-US" altLang="en-US" sz="1400" dirty="0">
                <a:latin typeface="Segoe UI" panose="020B0502040204020203" pitchFamily="34" charset="0"/>
                <a:cs typeface="Segoe UI" panose="020B0502040204020203" pitchFamily="34" charset="0"/>
              </a:rPr>
              <a:t>Learning objectives for January 2022 CE: </a:t>
            </a:r>
          </a:p>
          <a:p>
            <a:r>
              <a:rPr lang="en-US" altLang="en-US" sz="1400" dirty="0">
                <a:latin typeface="Segoe UI" panose="020B0502040204020203" pitchFamily="34" charset="0"/>
                <a:cs typeface="Segoe UI" panose="020B0502040204020203" pitchFamily="34" charset="0"/>
              </a:rPr>
              <a:t>1. Describe what can be done during MA OEP counseling.</a:t>
            </a:r>
          </a:p>
          <a:p>
            <a:r>
              <a:rPr lang="en-US" altLang="en-US" sz="1400" dirty="0">
                <a:latin typeface="Segoe UI" panose="020B0502040204020203" pitchFamily="34" charset="0"/>
                <a:cs typeface="Segoe UI" panose="020B0502040204020203" pitchFamily="34" charset="0"/>
              </a:rPr>
              <a:t>2. Demonstrate where to find resources to answer client questions regarding MA OEP.</a:t>
            </a:r>
          </a:p>
          <a:p>
            <a:endParaRPr lang="en-US" altLang="en-US" sz="1400" dirty="0">
              <a:latin typeface="Segoe UI" panose="020B0502040204020203" pitchFamily="34" charset="0"/>
              <a:cs typeface="Segoe UI" panose="020B0502040204020203" pitchFamily="34" charset="0"/>
            </a:endParaRPr>
          </a:p>
          <a:p>
            <a:r>
              <a:rPr lang="en-US" altLang="en-US" sz="1400" b="1" u="sng" dirty="0">
                <a:latin typeface="Segoe UI" panose="020B0502040204020203" pitchFamily="34" charset="0"/>
                <a:cs typeface="Segoe UI" panose="020B0502040204020203" pitchFamily="34" charset="0"/>
              </a:rPr>
              <a:t>Clickable images:</a:t>
            </a:r>
          </a:p>
          <a:p>
            <a:pPr marL="285750" indent="-2857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From the PowerPoint, you may need to mouse-over the image, right click, select Open Link and the file should launch.</a:t>
            </a:r>
          </a:p>
          <a:p>
            <a:pPr marL="285750" indent="-285750">
              <a:buFont typeface="Arial" panose="020B0604020202020204" pitchFamily="34" charset="0"/>
              <a:buChar char="•"/>
            </a:pPr>
            <a:r>
              <a:rPr lang="en-US" altLang="en-US" sz="1400" dirty="0">
                <a:latin typeface="Segoe UI" panose="020B0502040204020203" pitchFamily="34" charset="0"/>
                <a:cs typeface="Segoe UI" panose="020B0502040204020203" pitchFamily="34" charset="0"/>
              </a:rPr>
              <a:t>From the PDF of the PowerPoint, mouse-over the image and click. The file should launch. </a:t>
            </a:r>
          </a:p>
        </p:txBody>
      </p:sp>
    </p:spTree>
    <p:extLst>
      <p:ext uri="{BB962C8B-B14F-4D97-AF65-F5344CB8AC3E}">
        <p14:creationId xmlns:p14="http://schemas.microsoft.com/office/powerpoint/2010/main" val="356554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r>
              <a:rPr lang="en-US" sz="1400" b="1" u="sng" dirty="0">
                <a:latin typeface="Segoe UI" panose="020B0502040204020203" pitchFamily="34" charset="0"/>
                <a:cs typeface="Segoe UI" panose="020B0502040204020203" pitchFamily="34" charset="0"/>
              </a:rPr>
              <a:t>Trainer notes ideas</a:t>
            </a:r>
            <a:endParaRPr lang="en-US" sz="1400" b="1" u="sng" dirty="0">
              <a:effectLst/>
              <a:latin typeface="Segoe UI" panose="020B0502040204020203" pitchFamily="34" charset="0"/>
              <a:ea typeface="+mn-ea"/>
              <a:cs typeface="Segoe UI" panose="020B0502040204020203" pitchFamily="34" charset="0"/>
            </a:endParaRPr>
          </a:p>
          <a:p>
            <a:pPr marL="228600" indent="-228600">
              <a:buFont typeface="+mj-lt"/>
              <a:buAutoNum type="arabicPeriod"/>
            </a:pPr>
            <a:r>
              <a:rPr lang="en-US" sz="1400" dirty="0">
                <a:effectLst/>
                <a:latin typeface="Segoe UI" panose="020B0502040204020203" pitchFamily="34" charset="0"/>
                <a:ea typeface="Times New Roman" panose="02020603050405020304" pitchFamily="18" charset="0"/>
                <a:cs typeface="Segoe UI" panose="020B0502040204020203" pitchFamily="34" charset="0"/>
              </a:rPr>
              <a:t>Transitioning from OEP to MA OEP: What it is and who’s most impacted?</a:t>
            </a:r>
          </a:p>
          <a:p>
            <a:pPr marL="228600" indent="-228600">
              <a:buFont typeface="+mj-lt"/>
              <a:buAutoNum type="arabicPeriod"/>
            </a:pPr>
            <a:r>
              <a:rPr lang="en-US" sz="1400" dirty="0">
                <a:effectLst/>
                <a:latin typeface="Segoe UI" panose="020B0502040204020203" pitchFamily="34" charset="0"/>
                <a:ea typeface="Calibri" panose="020F0502020204030204" pitchFamily="34" charset="0"/>
                <a:cs typeface="Segoe UI" panose="020B0502040204020203" pitchFamily="34" charset="0"/>
              </a:rPr>
              <a:t>Covering a lesson on the topic and then spending remainder of CE time on case work discussion.</a:t>
            </a:r>
          </a:p>
          <a:p>
            <a:pPr marL="228600" indent="-228600">
              <a:buFont typeface="+mj-lt"/>
              <a:buAutoNum type="arabicPeriod"/>
            </a:pPr>
            <a:r>
              <a:rPr lang="en-US" sz="1400" dirty="0">
                <a:effectLst/>
                <a:latin typeface="Segoe UI" panose="020B0502040204020203" pitchFamily="34" charset="0"/>
                <a:ea typeface="Calibri" panose="020F0502020204030204" pitchFamily="34" charset="0"/>
                <a:cs typeface="Segoe UI" panose="020B0502040204020203" pitchFamily="34" charset="0"/>
              </a:rPr>
              <a:t>MA OEP suggested training:</a:t>
            </a:r>
          </a:p>
          <a:p>
            <a:pPr marL="685800" lvl="1" indent="-228600">
              <a:buFont typeface="+mj-lt"/>
              <a:buAutoNum type="alphaLcPeriod"/>
            </a:pPr>
            <a:r>
              <a:rPr lang="en-US" sz="1400" dirty="0">
                <a:effectLst/>
                <a:latin typeface="Segoe UI" panose="020B0502040204020203" pitchFamily="34" charset="0"/>
                <a:ea typeface="Calibri" panose="020F0502020204030204" pitchFamily="34" charset="0"/>
                <a:cs typeface="Segoe UI" panose="020B0502040204020203" pitchFamily="34" charset="0"/>
              </a:rPr>
              <a:t>“Whew we made it to the end annual open enrollment. Give yourself a pat on the back to helping so many beneficiaries this year. (Maybe have some basic stats like 1000 beneficiaries helped in Spokane.) </a:t>
            </a:r>
          </a:p>
          <a:p>
            <a:pPr marL="685800" lvl="1" indent="-228600">
              <a:buFont typeface="+mj-lt"/>
              <a:buAutoNum type="alphaLcPeriod"/>
            </a:pPr>
            <a:r>
              <a:rPr lang="en-US" sz="1400" dirty="0">
                <a:effectLst/>
                <a:latin typeface="Segoe UI" panose="020B0502040204020203" pitchFamily="34" charset="0"/>
                <a:ea typeface="Calibri" panose="020F0502020204030204" pitchFamily="34" charset="0"/>
                <a:cs typeface="Segoe UI" panose="020B0502040204020203" pitchFamily="34" charset="0"/>
              </a:rPr>
              <a:t>Now that we have begun a new year, we take a look at MA open enrollment which falls between January and March. Let’s look at the enrollment period, who it’s for, the choices available and how we can help consumers.</a:t>
            </a:r>
          </a:p>
          <a:p>
            <a:pPr marL="685800" lvl="1" indent="-228600">
              <a:buFont typeface="+mj-lt"/>
              <a:buAutoNum type="alphaLcPeriod"/>
            </a:pPr>
            <a:r>
              <a:rPr lang="en-US" sz="1400" dirty="0">
                <a:effectLst/>
                <a:latin typeface="Segoe UI" panose="020B0502040204020203" pitchFamily="34" charset="0"/>
                <a:ea typeface="Calibri" panose="020F0502020204030204" pitchFamily="34" charset="0"/>
                <a:cs typeface="Segoe UI" panose="020B0502040204020203" pitchFamily="34" charset="0"/>
              </a:rPr>
              <a:t>Give a short (suggestion could be 20-30 min) lesson on MA OEP.  Following the lesson, have the group work through 2-3 cases asking different volunteers to take lead on how they would work the case and inviting new volunteers to ask questions about the cases that may be confusing, need clarifying or direction from point of view of someone totally new to Medicare counseling.</a:t>
            </a:r>
          </a:p>
          <a:p>
            <a:pPr marL="685800" lvl="1" indent="-228600">
              <a:buFont typeface="+mj-lt"/>
              <a:buAutoNum type="alphaLcPeriod"/>
            </a:pPr>
            <a:r>
              <a:rPr lang="en-US" sz="1400" dirty="0">
                <a:effectLst/>
                <a:latin typeface="Segoe UI" panose="020B0502040204020203" pitchFamily="34" charset="0"/>
                <a:ea typeface="Calibri" panose="020F0502020204030204" pitchFamily="34" charset="0"/>
                <a:cs typeface="Segoe UI" panose="020B0502040204020203" pitchFamily="34" charset="0"/>
              </a:rPr>
              <a:t>Resource Medicare.gov: </a:t>
            </a:r>
            <a:r>
              <a:rPr lang="en-US" sz="14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https://www.medicare.gov/blog/medicare-advantage-open-enrollment</a:t>
            </a:r>
            <a:endParaRPr lang="en-US" sz="1400" u="none"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685800" lvl="1" indent="-228600">
              <a:buFont typeface="+mj-lt"/>
              <a:buAutoNum type="alphaLcPeriod"/>
            </a:pPr>
            <a:r>
              <a:rPr lang="en-US" sz="1400" u="none"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Discuss </a:t>
            </a:r>
            <a:r>
              <a:rPr lang="en-US" sz="1400" u="none" dirty="0">
                <a:effectLst/>
                <a:latin typeface="Segoe UI" panose="020B0502040204020203" pitchFamily="34" charset="0"/>
                <a:ea typeface="Calibri" panose="020F0502020204030204" pitchFamily="34" charset="0"/>
                <a:cs typeface="Segoe UI" panose="020B0502040204020203" pitchFamily="34" charset="0"/>
              </a:rPr>
              <a:t>cases and scenarios.</a:t>
            </a:r>
          </a:p>
          <a:p>
            <a:endParaRPr lang="en-US" dirty="0"/>
          </a:p>
        </p:txBody>
      </p:sp>
    </p:spTree>
    <p:extLst>
      <p:ext uri="{BB962C8B-B14F-4D97-AF65-F5344CB8AC3E}">
        <p14:creationId xmlns:p14="http://schemas.microsoft.com/office/powerpoint/2010/main" val="324305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none" kern="1200" dirty="0">
                <a:solidFill>
                  <a:schemeClr val="tx1"/>
                </a:solidFill>
                <a:effectLst/>
                <a:latin typeface="Segoe UI" panose="020B0502040204020203" pitchFamily="34" charset="0"/>
                <a:ea typeface="+mn-ea"/>
                <a:cs typeface="Segoe UI" panose="020B0502040204020203" pitchFamily="34" charset="0"/>
              </a:rPr>
              <a:t>Click the URL to open the document in your web browser. </a:t>
            </a:r>
          </a:p>
          <a:p>
            <a:pPr marL="349250" marR="0" lvl="0" indent="-238125"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u="none" kern="1200" dirty="0">
                <a:solidFill>
                  <a:schemeClr val="tx1"/>
                </a:solidFill>
                <a:effectLst/>
                <a:latin typeface="Segoe UI" panose="020B0502040204020203" pitchFamily="34" charset="0"/>
                <a:ea typeface="+mn-ea"/>
                <a:cs typeface="Segoe UI" panose="020B0502040204020203" pitchFamily="34" charset="0"/>
              </a:rPr>
              <a:t>Use Ctrl F to search the document that opens. </a:t>
            </a:r>
            <a:r>
              <a:rPr lang="en-US" sz="1400" b="0" dirty="0">
                <a:effectLst/>
                <a:latin typeface="Segoe UI" panose="020B0502040204020203" pitchFamily="34" charset="0"/>
                <a:ea typeface="Calibri" panose="020F0502020204030204" pitchFamily="34" charset="0"/>
                <a:cs typeface="Segoe UI" panose="020B0502040204020203" pitchFamily="34" charset="0"/>
              </a:rPr>
              <a:t>Enter “72 section 4” to go directly to page 72.</a:t>
            </a:r>
          </a:p>
          <a:p>
            <a:pPr marL="349250" marR="0" lvl="0" indent="-238125"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u="sng" dirty="0">
                <a:effectLst/>
                <a:latin typeface="Segoe UI" panose="020B0502040204020203" pitchFamily="34" charset="0"/>
                <a:ea typeface="Calibri" panose="020F0502020204030204" pitchFamily="34" charset="0"/>
                <a:cs typeface="Segoe UI" panose="020B0502040204020203" pitchFamily="34" charset="0"/>
              </a:rPr>
              <a:t>M&amp;Y page 72: These are the rules as published to all beneficiaries.</a:t>
            </a:r>
          </a:p>
          <a:p>
            <a:pPr marL="349250" marR="0" lvl="0" indent="-238125"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RTCs: As an option, you may save a copy of the M&amp;Y handbook to your computer desktop and launch the handbook from that location. </a:t>
            </a:r>
          </a:p>
          <a:p>
            <a:pPr marL="0" indent="0">
              <a:buFont typeface="Arial" panose="020B0604020202020204" pitchFamily="34" charset="0"/>
              <a:buNone/>
            </a:pPr>
            <a:endParaRPr lang="en-US" sz="1400" dirty="0">
              <a:latin typeface="Segoe UI" panose="020B0502040204020203"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dirty="0">
                <a:effectLst/>
                <a:latin typeface="Segoe UI" panose="020B0502040204020203" pitchFamily="34" charset="0"/>
                <a:ea typeface="Calibri" panose="020F0502020204030204" pitchFamily="34" charset="0"/>
                <a:cs typeface="Segoe UI" panose="020B0502040204020203" pitchFamily="34" charset="0"/>
              </a:rPr>
              <a:t>CMS has more information on their web site of course.</a:t>
            </a:r>
          </a:p>
          <a:p>
            <a:pPr marL="349250" marR="0" lvl="0"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effectLst/>
                <a:latin typeface="Segoe UI" panose="020B0502040204020203" pitchFamily="34" charset="0"/>
                <a:ea typeface="Calibri" panose="020F0502020204030204" pitchFamily="34" charset="0"/>
                <a:cs typeface="Segoe UI" panose="020B0502040204020203" pitchFamily="34" charset="0"/>
              </a:rPr>
              <a:t>The resource list at the end of this slide deck has more.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CMS module Medicare Advantage and Other Medicare Health Plans.</a:t>
            </a:r>
            <a:endParaRPr lang="en-US" sz="1400" b="1" u="none" dirty="0">
              <a:solidFill>
                <a:schemeClr val="tx1"/>
              </a:solidFill>
              <a:effectLst/>
              <a:latin typeface="Segoe UI" panose="020B0502040204020203" pitchFamily="34" charset="0"/>
              <a:ea typeface="+mn-ea"/>
              <a:cs typeface="Segoe UI" panose="020B0502040204020203" pitchFamily="34" charset="0"/>
              <a:hlinkClick r:id="rId3"/>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u="sng" dirty="0">
                <a:solidFill>
                  <a:srgbClr val="046792"/>
                </a:solidFill>
                <a:effectLst/>
                <a:latin typeface="Segoe UI" panose="020B0502040204020203" pitchFamily="34" charset="0"/>
                <a:ea typeface="Calibri" panose="020F0502020204030204" pitchFamily="34" charset="0"/>
                <a:cs typeface="Segoe UI" panose="020B0502040204020203" pitchFamily="34" charset="0"/>
                <a:hlinkClick r:id="rId3"/>
              </a:rPr>
              <a:t>2021_Medicare Advantage and Other Health Plans_508 FINAL.pptx</a:t>
            </a:r>
            <a:endParaRPr lang="en-US" sz="1400" u="sng"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dirty="0">
                <a:solidFill>
                  <a:srgbClr val="333333"/>
                </a:solidFill>
                <a:effectLst/>
                <a:latin typeface="Segoe UI" panose="020B0502040204020203" pitchFamily="34" charset="0"/>
                <a:ea typeface="Calibri" panose="020F0502020204030204" pitchFamily="34" charset="0"/>
                <a:cs typeface="Segoe UI" panose="020B0502040204020203" pitchFamily="34" charset="0"/>
              </a:rPr>
              <a:t>Provides a comprehensive overview of Medicare Advantage Plans. It also includes a detailed lesson on marketing guidelines and the ways health plans may or may not market their plans.</a:t>
            </a:r>
            <a:r>
              <a:rPr lang="en-US" sz="14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dirty="0">
                <a:solidFill>
                  <a:srgbClr val="333333"/>
                </a:solidFill>
                <a:effectLst/>
                <a:latin typeface="Segoe UI" panose="020B0502040204020203" pitchFamily="34" charset="0"/>
                <a:ea typeface="Calibri" panose="020F0502020204030204" pitchFamily="34" charset="0"/>
                <a:cs typeface="Segoe UI" panose="020B0502040204020203" pitchFamily="34" charset="0"/>
              </a:rPr>
              <a:t>Language: </a:t>
            </a:r>
            <a:r>
              <a:rPr lang="en-US" sz="1400" dirty="0">
                <a:solidFill>
                  <a:srgbClr val="333333"/>
                </a:solidFill>
                <a:effectLst/>
                <a:latin typeface="Segoe UI" panose="020B0502040204020203" pitchFamily="34" charset="0"/>
                <a:ea typeface="Calibri" panose="020F0502020204030204" pitchFamily="34" charset="0"/>
                <a:cs typeface="Segoe UI" panose="020B0502040204020203" pitchFamily="34" charset="0"/>
              </a:rPr>
              <a:t>English</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lnSpc>
                <a:spcPts val="1500"/>
              </a:lnSpc>
              <a:buSzPts val="1000"/>
              <a:buFont typeface="Symbol" panose="05050102010706020507" pitchFamily="18" charset="2"/>
              <a:buNone/>
              <a:tabLst>
                <a:tab pos="914400" algn="l"/>
              </a:tabLst>
            </a:pPr>
            <a:r>
              <a:rPr lang="en-US" sz="1400" dirty="0">
                <a:solidFill>
                  <a:srgbClr val="333333"/>
                </a:solidFill>
                <a:effectLst/>
                <a:latin typeface="Segoe UI" panose="020B0502040204020203" pitchFamily="34" charset="0"/>
                <a:ea typeface="Times New Roman" panose="02020603050405020304" pitchFamily="18" charset="0"/>
                <a:cs typeface="Segoe UI" panose="020B0502040204020203" pitchFamily="34" charset="0"/>
              </a:rPr>
              <a:t> </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80216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ts val="0"/>
              </a:spcAft>
              <a:buClrTx/>
              <a:buSzTx/>
              <a:buFont typeface="+mj-lt"/>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spcBef>
                <a:spcPts val="0"/>
              </a:spcBef>
              <a:spcAft>
                <a:spcPts val="0"/>
              </a:spcAft>
              <a:buFont typeface="+mj-lt"/>
              <a:buNone/>
            </a:pPr>
            <a:r>
              <a:rPr lang="en-US" sz="1400" dirty="0">
                <a:effectLst/>
                <a:latin typeface="Segoe UI" panose="020B0502040204020203" pitchFamily="34" charset="0"/>
                <a:ea typeface="Calibri" panose="020F0502020204030204" pitchFamily="34" charset="0"/>
                <a:cs typeface="Segoe UI" panose="020B0502040204020203" pitchFamily="34" charset="0"/>
              </a:rPr>
              <a:t>Let’s take some time to review some common scenarios that might come to you. Review the scenario document and consider your responses.</a:t>
            </a:r>
          </a:p>
          <a:p>
            <a:pPr marL="0" marR="0" lvl="0" indent="0">
              <a:spcBef>
                <a:spcPts val="0"/>
              </a:spcBef>
              <a:spcAft>
                <a:spcPts val="0"/>
              </a:spcAft>
              <a:buFont typeface="+mj-lt"/>
              <a:buNone/>
            </a:pP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457200" rtl="0" eaLnBrk="0" fontAlgn="base" latinLnBrk="0" hangingPunct="0">
              <a:lnSpc>
                <a:spcPct val="100000"/>
              </a:lnSpc>
              <a:spcBef>
                <a:spcPts val="0"/>
              </a:spcBef>
              <a:spcAft>
                <a:spcPts val="0"/>
              </a:spcAft>
              <a:buClrTx/>
              <a:buSzTx/>
              <a:buFont typeface="+mj-lt"/>
              <a:buNone/>
              <a:tabLst/>
              <a:defRPr/>
            </a:pPr>
            <a:r>
              <a:rPr lang="en-US" sz="1400" dirty="0">
                <a:effectLst/>
                <a:latin typeface="Segoe UI" panose="020B0502040204020203" pitchFamily="34" charset="0"/>
                <a:ea typeface="Calibri" panose="020F0502020204030204" pitchFamily="34" charset="0"/>
                <a:cs typeface="Segoe UI" panose="020B0502040204020203" pitchFamily="34" charset="0"/>
              </a:rPr>
              <a:t>RTCs: </a:t>
            </a:r>
            <a:r>
              <a:rPr lang="en-US" sz="1400" dirty="0">
                <a:latin typeface="Segoe UI" panose="020B0502040204020203" pitchFamily="34" charset="0"/>
                <a:cs typeface="Segoe UI" panose="020B0502040204020203" pitchFamily="34" charset="0"/>
              </a:rPr>
              <a:t>As an option, you may save a copy of the scenario PDF (located on My SHIBA under January 2022 training) to your computer desktop and launch the document from that location.  </a:t>
            </a:r>
          </a:p>
        </p:txBody>
      </p:sp>
    </p:spTree>
    <p:extLst>
      <p:ext uri="{BB962C8B-B14F-4D97-AF65-F5344CB8AC3E}">
        <p14:creationId xmlns:p14="http://schemas.microsoft.com/office/powerpoint/2010/main" val="328624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ts val="0"/>
              </a:spcAft>
              <a:buClrTx/>
              <a:buSzTx/>
              <a:buFont typeface="+mj-lt"/>
              <a:buNone/>
              <a:tabLst/>
              <a:defRPr/>
            </a:pPr>
            <a:r>
              <a:rPr lang="en-US" sz="1400" b="1" u="sng" kern="1200" dirty="0">
                <a:solidFill>
                  <a:schemeClr val="tx1"/>
                </a:solidFill>
                <a:effectLst/>
                <a:latin typeface="Segoe UI" panose="020B0502040204020203" pitchFamily="34" charset="0"/>
                <a:ea typeface="+mn-ea"/>
                <a:cs typeface="Segoe UI" panose="020B0502040204020203" pitchFamily="34" charset="0"/>
              </a:rPr>
              <a:t>SHIBA trainers</a:t>
            </a: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lvl="0" indent="0">
              <a:spcBef>
                <a:spcPts val="0"/>
              </a:spcBef>
              <a:spcAft>
                <a:spcPts val="0"/>
              </a:spcAft>
              <a:buFont typeface="+mj-lt"/>
              <a:buNone/>
            </a:pPr>
            <a:r>
              <a:rPr lang="en-US" sz="1400" dirty="0">
                <a:effectLst/>
                <a:latin typeface="Segoe UI" panose="020B0502040204020203" pitchFamily="34" charset="0"/>
                <a:ea typeface="Calibri" panose="020F0502020204030204" pitchFamily="34" charset="0"/>
                <a:cs typeface="Segoe UI" panose="020B0502040204020203" pitchFamily="34" charset="0"/>
              </a:rPr>
              <a:t>Have the group work through 2-3 cases asking different volunteers to take lead on how they would work the case. Invite volunteers to ask questions about the cases that may be confusing, need clarification or require direction from the point of view of someone totally new to Medicare counseling.</a:t>
            </a:r>
          </a:p>
        </p:txBody>
      </p:sp>
    </p:spTree>
    <p:extLst>
      <p:ext uri="{BB962C8B-B14F-4D97-AF65-F5344CB8AC3E}">
        <p14:creationId xmlns:p14="http://schemas.microsoft.com/office/powerpoint/2010/main" val="15640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400" b="1" u="sng" dirty="0">
                <a:effectLst/>
                <a:latin typeface="Segoe UI" panose="020B0502040204020203" pitchFamily="34" charset="0"/>
                <a:ea typeface="Calibri" panose="020F0502020204030204" pitchFamily="34" charset="0"/>
                <a:cs typeface="Segoe UI" panose="020B0502040204020203" pitchFamily="34" charset="0"/>
              </a:rPr>
              <a:t>SHIBA Trainers</a:t>
            </a:r>
          </a:p>
          <a:p>
            <a:pPr marL="0" marR="0">
              <a:spcBef>
                <a:spcPts val="0"/>
              </a:spcBef>
              <a:spcAft>
                <a:spcPts val="0"/>
              </a:spcAft>
            </a:pPr>
            <a:r>
              <a:rPr lang="en-US" sz="1400" dirty="0">
                <a:effectLst/>
                <a:latin typeface="Segoe UI" panose="020B0502040204020203" pitchFamily="34" charset="0"/>
                <a:ea typeface="Calibri" panose="020F0502020204030204" pitchFamily="34" charset="0"/>
                <a:cs typeface="Segoe UI" panose="020B0502040204020203" pitchFamily="34" charset="0"/>
              </a:rPr>
              <a:t>New SHIBA job aid: SHIBA counseling resources with links.</a:t>
            </a:r>
          </a:p>
          <a:p>
            <a:pPr marL="0" marR="0">
              <a:spcBef>
                <a:spcPts val="0"/>
              </a:spcBef>
              <a:spcAft>
                <a:spcPts val="0"/>
              </a:spcAft>
            </a:pPr>
            <a:r>
              <a:rPr lang="en-US" sz="1400" dirty="0">
                <a:effectLst/>
                <a:latin typeface="Segoe UI" panose="020B0502040204020203" pitchFamily="34" charset="0"/>
                <a:ea typeface="Calibri" panose="020F0502020204030204" pitchFamily="34" charset="0"/>
                <a:cs typeface="Segoe UI" panose="020B0502040204020203" pitchFamily="34" charset="0"/>
              </a:rPr>
              <a:t>This job aid includes reminders, referral links, and especially the SEP link for delaying Part B and to the Extra Help/MSP brochure.</a:t>
            </a:r>
          </a:p>
          <a:p>
            <a:pPr marL="0" marR="0">
              <a:spcBef>
                <a:spcPts val="0"/>
              </a:spcBef>
              <a:spcAft>
                <a:spcPts val="0"/>
              </a:spcAft>
            </a:pPr>
            <a:endParaRPr lang="en-US" sz="1400" dirty="0">
              <a:effectLst/>
              <a:latin typeface="Segoe UI" panose="020B0502040204020203"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1400" dirty="0">
                <a:effectLst/>
                <a:latin typeface="Segoe UI" panose="020B0502040204020203" pitchFamily="34" charset="0"/>
                <a:ea typeface="Calibri" panose="020F0502020204030204" pitchFamily="34" charset="0"/>
                <a:cs typeface="Segoe UI" panose="020B0502040204020203" pitchFamily="34" charset="0"/>
              </a:rPr>
              <a:t>RTCs: Please share any feedback you receive on this new job aid with the SHIBA curriculum team. </a:t>
            </a:r>
          </a:p>
          <a:p>
            <a:pPr lvl="0"/>
            <a:endParaRPr lang="en-US" altLang="en-US" dirty="0"/>
          </a:p>
        </p:txBody>
      </p:sp>
    </p:spTree>
    <p:extLst>
      <p:ext uri="{BB962C8B-B14F-4D97-AF65-F5344CB8AC3E}">
        <p14:creationId xmlns:p14="http://schemas.microsoft.com/office/powerpoint/2010/main" val="46661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1" u="sng" kern="1200" dirty="0">
                <a:solidFill>
                  <a:schemeClr val="tx1"/>
                </a:solidFill>
                <a:effectLst/>
                <a:ea typeface="+mn-ea"/>
                <a:cs typeface="Segoe UI" panose="020B0502040204020203" pitchFamily="34" charset="0"/>
              </a:rPr>
              <a:t>SHIBA trainers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b="0" dirty="0">
                <a:solidFill>
                  <a:schemeClr val="tx1"/>
                </a:solidFill>
                <a:cs typeface="Segoe UI" panose="020B0502040204020203" pitchFamily="34" charset="0"/>
              </a:rPr>
              <a:t>C</a:t>
            </a:r>
            <a:r>
              <a:rPr lang="en-US" sz="1400" b="0" u="none" kern="1200" dirty="0">
                <a:solidFill>
                  <a:schemeClr val="tx1"/>
                </a:solidFill>
                <a:effectLst/>
                <a:ea typeface="+mn-ea"/>
                <a:cs typeface="Segoe UI" panose="020B0502040204020203" pitchFamily="34" charset="0"/>
              </a:rPr>
              <a:t>lick the link to open it the job aid. Then use Ctrl F to search the document that opens. </a:t>
            </a:r>
            <a:endParaRPr lang="en-US" sz="1400" b="0" dirty="0">
              <a:effectLst/>
              <a:ea typeface="Calibri" panose="020F0502020204030204"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dirty="0">
              <a:solidFill>
                <a:srgbClr val="FF0000"/>
              </a:solidFill>
              <a:effectLst/>
              <a:ea typeface="Calibri" panose="020F0502020204030204" pitchFamily="34" charset="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400" dirty="0">
                <a:cs typeface="Segoe UI" panose="020B0502040204020203" pitchFamily="34" charset="0"/>
              </a:rPr>
              <a:t>RTCs: As an option, you may save a copy of the job aid to your computer desktop and launch the job aid from that location.  </a:t>
            </a:r>
          </a:p>
          <a:p>
            <a:pPr algn="l"/>
            <a:endParaRPr lang="en-US" sz="1400" b="0" i="0" u="none" strike="noStrike" baseline="0" dirty="0">
              <a:solidFill>
                <a:srgbClr val="000000"/>
              </a:solidFill>
            </a:endParaRPr>
          </a:p>
          <a:p>
            <a:r>
              <a:rPr lang="en-US" sz="1400" b="1" i="0" u="none" strike="noStrike" baseline="0" dirty="0">
                <a:solidFill>
                  <a:srgbClr val="000000"/>
                </a:solidFill>
              </a:rPr>
              <a:t>SHIBA counseling resources with links </a:t>
            </a:r>
            <a:endParaRPr lang="en-US" sz="1400" b="0" i="0" u="none" strike="noStrike" baseline="0" dirty="0">
              <a:solidFill>
                <a:srgbClr val="000000"/>
              </a:solidFill>
            </a:endParaRPr>
          </a:p>
          <a:p>
            <a:r>
              <a:rPr lang="en-US" sz="1400" b="0" i="0" u="none" strike="noStrike" baseline="0" dirty="0">
                <a:solidFill>
                  <a:srgbClr val="000000"/>
                </a:solidFill>
              </a:rPr>
              <a:t>We’ve created this list for volunteers as a reference for counseling clients. Be sure to work within SHIBA’s scope when counseling, try to find the answer if you can and consult with a volunteer coordinator or SHIBA regional training consultant if you need help. </a:t>
            </a:r>
          </a:p>
          <a:p>
            <a:endParaRPr lang="en-US" sz="1400" b="1" i="0" u="none" strike="noStrike" baseline="0" dirty="0">
              <a:solidFill>
                <a:srgbClr val="000000"/>
              </a:solidFill>
            </a:endParaRPr>
          </a:p>
          <a:p>
            <a:r>
              <a:rPr lang="en-US" sz="1400" b="1" i="0" u="none" strike="noStrike" baseline="0" dirty="0">
                <a:solidFill>
                  <a:srgbClr val="000000"/>
                </a:solidFill>
              </a:rPr>
              <a:t>Counseling reminders </a:t>
            </a:r>
            <a:endParaRPr lang="en-US" sz="1400" b="0" i="0" u="none" strike="noStrike" baseline="0" dirty="0">
              <a:solidFill>
                <a:srgbClr val="000000"/>
              </a:solidFill>
            </a:endParaRPr>
          </a:p>
          <a:p>
            <a:r>
              <a:rPr lang="en-US" sz="1400" b="0" i="0" u="none" strike="noStrike" baseline="0" dirty="0">
                <a:solidFill>
                  <a:srgbClr val="000000"/>
                </a:solidFill>
              </a:rPr>
              <a:t>If you have a client case you need help with, and you do not have access to assistance from your volunteer coordinator or more experienced volunteers or mentors, please enter a beneficiary contact (BC) with as much information as possible and send the BC number to </a:t>
            </a:r>
            <a:r>
              <a:rPr lang="en-US" sz="1400" b="0" i="0" u="none" strike="noStrike" baseline="0" dirty="0">
                <a:solidFill>
                  <a:srgbClr val="0562C1"/>
                </a:solidFill>
              </a:rPr>
              <a:t>SHIBA@oic.wa.gov </a:t>
            </a:r>
            <a:r>
              <a:rPr lang="en-US" sz="1400" b="0" i="0" u="none" strike="noStrike" baseline="0" dirty="0">
                <a:solidFill>
                  <a:srgbClr val="000000"/>
                </a:solidFill>
              </a:rPr>
              <a:t>with a request for staff to contact the client. </a:t>
            </a:r>
          </a:p>
          <a:p>
            <a:r>
              <a:rPr lang="en-US" sz="1400" b="0" i="0" u="none" strike="noStrike" baseline="0" dirty="0">
                <a:solidFill>
                  <a:srgbClr val="000000"/>
                </a:solidFill>
              </a:rPr>
              <a:t>If the need is urgent (see the following for what we consider urgent), ask the client to call 1-800-562-6900 and tell the hotline staff that it is urgent. </a:t>
            </a:r>
          </a:p>
          <a:p>
            <a:r>
              <a:rPr lang="en-US" sz="1400" b="0" i="0" u="none" strike="noStrike" baseline="0" dirty="0">
                <a:solidFill>
                  <a:srgbClr val="000000"/>
                </a:solidFill>
              </a:rPr>
              <a:t>Urgent calls are defined as: </a:t>
            </a:r>
          </a:p>
          <a:p>
            <a:r>
              <a:rPr lang="en-US" sz="1400" b="0" i="0" u="none" strike="noStrike" baseline="0" dirty="0">
                <a:solidFill>
                  <a:srgbClr val="000000"/>
                </a:solidFill>
              </a:rPr>
              <a:t>• Will soon run out of or are out of prescriptions. </a:t>
            </a:r>
          </a:p>
          <a:p>
            <a:r>
              <a:rPr lang="en-US" sz="1400" b="0" i="0" u="none" strike="noStrike" baseline="0" dirty="0">
                <a:solidFill>
                  <a:srgbClr val="000000"/>
                </a:solidFill>
              </a:rPr>
              <a:t>• Unable to access needed medical care due to insurance/coverage problem. </a:t>
            </a:r>
          </a:p>
          <a:p>
            <a:r>
              <a:rPr lang="en-US" sz="1400" b="0" i="0" u="none" strike="noStrike" baseline="0" dirty="0">
                <a:solidFill>
                  <a:srgbClr val="000000"/>
                </a:solidFill>
              </a:rPr>
              <a:t>• Has a short deadline to make a decision and running out of time. (When we get close to the end of OEP, we will send these callers to 1-800-MEDICARE for help.) </a:t>
            </a:r>
          </a:p>
          <a:p>
            <a:endParaRPr lang="en-US" sz="1400" b="0" i="0" u="none" strike="noStrike" baseline="0" dirty="0">
              <a:solidFill>
                <a:srgbClr val="000000"/>
              </a:solidFill>
            </a:endParaRPr>
          </a:p>
          <a:p>
            <a:r>
              <a:rPr lang="en-US" sz="1400" b="0" i="0" u="none" strike="noStrike" baseline="0" dirty="0">
                <a:solidFill>
                  <a:srgbClr val="000000"/>
                </a:solidFill>
              </a:rPr>
              <a:t>If the client has a complaint, please follow the Advising Complaint Process and Checklist (</a:t>
            </a:r>
            <a:r>
              <a:rPr lang="en-US" sz="1400" b="0" i="0" u="none" strike="noStrike" baseline="0" dirty="0">
                <a:solidFill>
                  <a:srgbClr val="0562C1"/>
                </a:solidFill>
              </a:rPr>
              <a:t>https://www.insurance.wa.gov/media/6905</a:t>
            </a:r>
            <a:r>
              <a:rPr lang="en-US" sz="1400" b="0" i="0" u="none" strike="noStrike" baseline="0" dirty="0">
                <a:solidFill>
                  <a:srgbClr val="000000"/>
                </a:solidFill>
              </a:rPr>
              <a:t>), posted on My SHIBA. </a:t>
            </a:r>
          </a:p>
          <a:p>
            <a:endParaRPr lang="en-US" sz="1400" b="1" i="0" u="none" strike="noStrike" baseline="0" dirty="0">
              <a:solidFill>
                <a:srgbClr val="000000"/>
              </a:solidFill>
            </a:endParaRPr>
          </a:p>
          <a:p>
            <a:r>
              <a:rPr lang="en-US" sz="1400" b="1" i="0" u="none" strike="noStrike" baseline="0" dirty="0">
                <a:solidFill>
                  <a:srgbClr val="000000"/>
                </a:solidFill>
              </a:rPr>
              <a:t>Note: </a:t>
            </a:r>
            <a:r>
              <a:rPr lang="en-US" sz="1400" b="0" i="0" u="none" strike="noStrike" baseline="0" dirty="0">
                <a:solidFill>
                  <a:srgbClr val="000000"/>
                </a:solidFill>
              </a:rPr>
              <a:t>Items highlighted in gray are OK to share with clients. </a:t>
            </a:r>
            <a:endParaRPr lang="en-US" sz="1400" dirty="0">
              <a:cs typeface="Segoe UI" panose="020B0502040204020203"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528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22263"/>
            <a:ext cx="5483225" cy="4113212"/>
          </a:xfrm>
        </p:spPr>
      </p:sp>
      <p:sp>
        <p:nvSpPr>
          <p:cNvPr id="6" name="Notes Placeholder 2"/>
          <p:cNvSpPr>
            <a:spLocks noGrp="1"/>
          </p:cNvSpPr>
          <p:nvPr>
            <p:ph type="body" idx="3"/>
          </p:nvPr>
        </p:nvSpPr>
        <p:spPr bwMode="auto">
          <a:xfrm>
            <a:off x="732186" y="4561232"/>
            <a:ext cx="5850835"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16270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3"/>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1" descr="Logo for the SHIBA Office of the Insurance Commissioner Washington State."/>
          <p:cNvGrpSpPr>
            <a:grpSpLocks/>
          </p:cNvGrpSpPr>
          <p:nvPr userDrawn="1"/>
        </p:nvGrpSpPr>
        <p:grpSpPr bwMode="auto">
          <a:xfrm>
            <a:off x="0" y="5683250"/>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6"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3896372"/>
            <a:ext cx="8463512" cy="651067"/>
          </a:xfrm>
        </p:spPr>
        <p:txBody>
          <a:bodyPr>
            <a:noAutofit/>
          </a:bodyPr>
          <a:lstStyle>
            <a:lvl1pPr algn="r">
              <a:defRPr sz="3600"/>
            </a:lvl1pPr>
          </a:lstStyle>
          <a:p>
            <a:r>
              <a:rPr lang="en-US" dirty="0"/>
              <a:t>Click to edit Master title style</a:t>
            </a:r>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2" name="Picture 21" descr="A person smiling with her hand on her face&#10;&#10;Description automatically generated with low confidence">
            <a:extLst>
              <a:ext uri="{FF2B5EF4-FFF2-40B4-BE49-F238E27FC236}">
                <a16:creationId xmlns:a16="http://schemas.microsoft.com/office/drawing/2014/main" id="{DF80A24A-9267-4F4A-981B-C0BD4F6B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3188674" cy="2140527"/>
          </a:xfrm>
          <a:prstGeom prst="rect">
            <a:avLst/>
          </a:prstGeom>
        </p:spPr>
      </p:pic>
      <p:pic>
        <p:nvPicPr>
          <p:cNvPr id="26" name="Picture 25" descr="A child kissing an older woman who is holding the child. &#10;&#10;Description automatically generated with low confidence">
            <a:extLst>
              <a:ext uri="{FF2B5EF4-FFF2-40B4-BE49-F238E27FC236}">
                <a16:creationId xmlns:a16="http://schemas.microsoft.com/office/drawing/2014/main" id="{1A2C5653-4732-4227-9A6B-B15060471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36679" y="1682379"/>
            <a:ext cx="3307321" cy="2213993"/>
          </a:xfrm>
          <a:prstGeom prst="rect">
            <a:avLst/>
          </a:prstGeom>
        </p:spPr>
      </p:pic>
      <p:pic>
        <p:nvPicPr>
          <p:cNvPr id="28" name="Picture 27" descr="A group three of people embracing.&#10;&#10;Description automatically generated with medium confidence">
            <a:extLst>
              <a:ext uri="{FF2B5EF4-FFF2-40B4-BE49-F238E27FC236}">
                <a16:creationId xmlns:a16="http://schemas.microsoft.com/office/drawing/2014/main" id="{DF28A95E-4E50-453E-8A2F-3EED9EEDB9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1953490"/>
            <a:ext cx="3206751" cy="1941368"/>
          </a:xfrm>
          <a:prstGeom prst="rect">
            <a:avLst/>
          </a:prstGeom>
        </p:spPr>
      </p:pic>
      <p:pic>
        <p:nvPicPr>
          <p:cNvPr id="30" name="Picture 29" descr="A smiling woman sitting on a hospital bed. ">
            <a:extLst>
              <a:ext uri="{FF2B5EF4-FFF2-40B4-BE49-F238E27FC236}">
                <a16:creationId xmlns:a16="http://schemas.microsoft.com/office/drawing/2014/main" id="{540D54FF-58E5-4ABA-9CD8-82B5ADAC7F5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854181" y="0"/>
            <a:ext cx="3293918" cy="1811079"/>
          </a:xfrm>
          <a:prstGeom prst="rect">
            <a:avLst/>
          </a:prstGeom>
        </p:spPr>
      </p:pic>
      <p:pic>
        <p:nvPicPr>
          <p:cNvPr id="3" name="Picture 2" descr="A couple walking on a path in a garden.&#10;&#10;Description automatically generated with low confidence">
            <a:extLst>
              <a:ext uri="{FF2B5EF4-FFF2-40B4-BE49-F238E27FC236}">
                <a16:creationId xmlns:a16="http://schemas.microsoft.com/office/drawing/2014/main" id="{59320918-91A9-490D-A7DE-654309DCE545}"/>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188674" y="-1"/>
            <a:ext cx="2748578" cy="3897193"/>
          </a:xfrm>
          <a:prstGeom prst="rect">
            <a:avLst/>
          </a:prstGeom>
        </p:spPr>
      </p:pic>
    </p:spTree>
    <p:extLst>
      <p:ext uri="{BB962C8B-B14F-4D97-AF65-F5344CB8AC3E}">
        <p14:creationId xmlns:p14="http://schemas.microsoft.com/office/powerpoint/2010/main" val="116708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158875" y="6315075"/>
            <a:ext cx="4696120"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7E3C86B8-E85C-4D6E-A744-28FE3D98F8DF}" type="slidenum">
              <a:rPr lang="en-US" smtClean="0"/>
              <a:pPr>
                <a:defRPr/>
              </a:pPr>
              <a:t>‹#›</a:t>
            </a:fld>
            <a:endParaRPr lang="en-US" dirty="0"/>
          </a:p>
        </p:txBody>
      </p:sp>
    </p:spTree>
    <p:extLst>
      <p:ext uri="{BB962C8B-B14F-4D97-AF65-F5344CB8AC3E}">
        <p14:creationId xmlns:p14="http://schemas.microsoft.com/office/powerpoint/2010/main" val="424118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158875" y="6315075"/>
            <a:ext cx="4767004"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01169831-F52D-4AFA-95AC-CD682E3096B8}" type="slidenum">
              <a:rPr lang="en-US" smtClean="0"/>
              <a:pPr>
                <a:defRPr/>
              </a:pPr>
              <a:t>‹#›</a:t>
            </a:fld>
            <a:endParaRPr lang="en-US" dirty="0"/>
          </a:p>
        </p:txBody>
      </p:sp>
    </p:spTree>
    <p:extLst>
      <p:ext uri="{BB962C8B-B14F-4D97-AF65-F5344CB8AC3E}">
        <p14:creationId xmlns:p14="http://schemas.microsoft.com/office/powerpoint/2010/main" val="4000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158875" y="6315075"/>
            <a:ext cx="4788269"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5"/>
          <p:cNvSpPr>
            <a:spLocks noGrp="1"/>
          </p:cNvSpPr>
          <p:nvPr>
            <p:ph type="sldNum" sz="quarter" idx="11"/>
          </p:nvPr>
        </p:nvSpPr>
        <p:spPr/>
        <p:txBody>
          <a:bodyPr/>
          <a:lstStyle>
            <a:lvl1pPr>
              <a:defRPr b="1"/>
            </a:lvl1pPr>
          </a:lstStyle>
          <a:p>
            <a:pPr>
              <a:defRPr/>
            </a:pPr>
            <a:fld id="{1A9247A7-BA2B-4CEE-A426-EF4A5C55571A}" type="slidenum">
              <a:rPr lang="en-US" smtClean="0"/>
              <a:pPr>
                <a:defRPr/>
              </a:pPr>
              <a:t>‹#›</a:t>
            </a:fld>
            <a:endParaRPr lang="en-US" dirty="0"/>
          </a:p>
        </p:txBody>
      </p:sp>
    </p:spTree>
    <p:extLst>
      <p:ext uri="{BB962C8B-B14F-4D97-AF65-F5344CB8AC3E}">
        <p14:creationId xmlns:p14="http://schemas.microsoft.com/office/powerpoint/2010/main" val="241972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628650" y="6356351"/>
            <a:ext cx="2057400" cy="365125"/>
          </a:xfrm>
          <a:prstGeom prst="rect">
            <a:avLst/>
          </a:prstGeom>
        </p:spPr>
        <p:txBody>
          <a:bodyPr/>
          <a:lstStyle>
            <a:lvl1pPr>
              <a:defRPr lang="en-US" sz="750" kern="1200" smtClean="0">
                <a:solidFill>
                  <a:schemeClr val="tx1">
                    <a:lumMod val="75000"/>
                    <a:lumOff val="25000"/>
                  </a:schemeClr>
                </a:solidFill>
                <a:latin typeface="+mn-lt"/>
                <a:ea typeface="+mn-ea"/>
                <a:cs typeface="+mn-cs"/>
              </a:defRPr>
            </a:lvl1pPr>
          </a:lstStyle>
          <a:p>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750">
                <a:solidFill>
                  <a:schemeClr val="tx1">
                    <a:lumMod val="75000"/>
                    <a:lumOff val="25000"/>
                  </a:schemeClr>
                </a:solidFill>
              </a:defRPr>
            </a:lvl1pPr>
          </a:lstStyle>
          <a:p>
            <a:r>
              <a:rPr lang="en-US"/>
              <a:t>SHIBA advisor continuing education  |  January 2022</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399606" y="8055"/>
            <a:ext cx="7377926"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399606" y="1143000"/>
            <a:ext cx="7377926" cy="5021042"/>
          </a:xfrm>
          <a:prstGeom prst="rect">
            <a:avLst/>
          </a:prstGeom>
        </p:spPr>
        <p:txBody>
          <a:bodyPr vert="horz" lIns="91440" tIns="45720" rIns="91440" bIns="45720" rtlCol="0">
            <a:normAutofit/>
          </a:bodyPr>
          <a:lstStyle/>
          <a:p>
            <a:pPr lvl="0"/>
            <a:r>
              <a:rPr lang="en-US" dirty="0"/>
              <a:t>Edit Master text styles</a:t>
            </a:r>
          </a:p>
          <a:p>
            <a:pPr marL="346472" marR="0" lvl="1" indent="-17383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Second level</a:t>
            </a:r>
          </a:p>
          <a:p>
            <a:pPr marL="513160" marR="0" lvl="2" indent="-166688" algn="l" defTabSz="514350" rtl="0" eaLnBrk="1" fontAlgn="auto" latinLnBrk="0" hangingPunct="1">
              <a:lnSpc>
                <a:spcPct val="100000"/>
              </a:lnSpc>
              <a:spcBef>
                <a:spcPts val="450"/>
              </a:spcBef>
              <a:spcAft>
                <a:spcPts val="0"/>
              </a:spcAft>
              <a:buClrTx/>
              <a:buSzPct val="50000"/>
              <a:buFont typeface="Wingdings" panose="05000000000000000000" pitchFamily="2" charset="2"/>
              <a:buChar char="q"/>
              <a:tabLst/>
            </a:pPr>
            <a:r>
              <a:rPr lang="en-US" dirty="0"/>
              <a:t>Third level</a:t>
            </a:r>
          </a:p>
          <a:p>
            <a:pPr marL="685800" marR="0" lvl="3" indent="-172641" algn="l" defTabSz="514350" rtl="0" eaLnBrk="1" fontAlgn="auto" latinLnBrk="0" hangingPunct="1">
              <a:lnSpc>
                <a:spcPct val="100000"/>
              </a:lnSpc>
              <a:spcBef>
                <a:spcPts val="450"/>
              </a:spcBef>
              <a:spcAft>
                <a:spcPts val="0"/>
              </a:spcAft>
              <a:buClrTx/>
              <a:buSzTx/>
              <a:buFont typeface="Calibri" panose="020F0502020204030204" pitchFamily="34" charset="0"/>
              <a:buChar char="–"/>
              <a:tabLst/>
            </a:pPr>
            <a:r>
              <a:rPr lang="en-US" dirty="0"/>
              <a:t>Fourth level</a:t>
            </a:r>
          </a:p>
          <a:p>
            <a:pPr marL="858441" marR="0" lvl="4" indent="-172641" algn="l" defTabSz="514350" rtl="0" eaLnBrk="1" fontAlgn="auto" latinLnBrk="0" hangingPunct="1">
              <a:lnSpc>
                <a:spcPct val="100000"/>
              </a:lnSpc>
              <a:spcBef>
                <a:spcPts val="45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282305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SHIBA advisor continuing education  |  January 2022</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268468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80619"/>
            <a:ext cx="77485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a:t>SHIBA advisor continuing education  |  January 2022</a:t>
            </a:r>
            <a:endParaRPr lang="en-US" dirty="0"/>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2400">
                <a:latin typeface="Calibri "/>
              </a:defRPr>
            </a:lvl1pPr>
          </a:lstStyle>
          <a:p>
            <a:r>
              <a:rPr lang="en-US" dirty="0"/>
              <a:t>Click to edit Master title style</a:t>
            </a:r>
          </a:p>
        </p:txBody>
      </p:sp>
    </p:spTree>
    <p:extLst>
      <p:ext uri="{BB962C8B-B14F-4D97-AF65-F5344CB8AC3E}">
        <p14:creationId xmlns:p14="http://schemas.microsoft.com/office/powerpoint/2010/main" val="401012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 name="Group 14"/>
          <p:cNvGrpSpPr>
            <a:grpSpLocks/>
          </p:cNvGrpSpPr>
          <p:nvPr userDrawn="1"/>
        </p:nvGrpSpPr>
        <p:grpSpPr bwMode="auto">
          <a:xfrm>
            <a:off x="0" y="5683250"/>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18"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a:xfrm>
            <a:off x="3562350" y="3232150"/>
            <a:ext cx="5243513" cy="406400"/>
          </a:xfrm>
          <a:prstGeom prst="rect">
            <a:avLst/>
          </a:prstGeom>
        </p:spPr>
        <p:txBody>
          <a:bodyPr anchor="t"/>
          <a:lstStyle>
            <a:lvl1pPr>
              <a:defRPr sz="1400">
                <a:solidFill>
                  <a:srgbClr val="084678"/>
                </a:solidFill>
              </a:defRPr>
            </a:lvl1pPr>
          </a:lstStyle>
          <a:p>
            <a:pPr>
              <a:defRPr/>
            </a:pPr>
            <a:endParaRPr lang="en-US"/>
          </a:p>
        </p:txBody>
      </p:sp>
    </p:spTree>
    <p:extLst>
      <p:ext uri="{BB962C8B-B14F-4D97-AF65-F5344CB8AC3E}">
        <p14:creationId xmlns:p14="http://schemas.microsoft.com/office/powerpoint/2010/main" val="119081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title"/>
          </p:nvPr>
        </p:nvSpPr>
        <p:spPr>
          <a:xfrm>
            <a:off x="340172" y="4270838"/>
            <a:ext cx="8464963" cy="651067"/>
          </a:xfrm>
        </p:spPr>
        <p:txBody>
          <a:bodyPr>
            <a:normAutofit/>
          </a:bodyPr>
          <a:lstStyle>
            <a:lvl1pPr algn="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8" name="Slide Number Placeholder 5"/>
          <p:cNvSpPr>
            <a:spLocks noGrp="1"/>
          </p:cNvSpPr>
          <p:nvPr>
            <p:ph type="sldNum" sz="quarter" idx="11"/>
          </p:nvPr>
        </p:nvSpPr>
        <p:spPr/>
        <p:txBody>
          <a:bodyPr/>
          <a:lstStyle>
            <a:lvl1pPr>
              <a:defRPr sz="1200"/>
            </a:lvl1pPr>
          </a:lstStyle>
          <a:p>
            <a:pPr>
              <a:defRPr/>
            </a:pPr>
            <a:fld id="{91EAB261-394D-4D9C-9A31-C9FF847D6AC9}" type="slidenum">
              <a:rPr lang="en-US" smtClean="0"/>
              <a:pPr>
                <a:defRPr/>
              </a:pPr>
              <a:t>‹#›</a:t>
            </a:fld>
            <a:endParaRPr lang="en-US" dirty="0"/>
          </a:p>
        </p:txBody>
      </p:sp>
    </p:spTree>
    <p:extLst>
      <p:ext uri="{BB962C8B-B14F-4D97-AF65-F5344CB8AC3E}">
        <p14:creationId xmlns:p14="http://schemas.microsoft.com/office/powerpoint/2010/main" val="37188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60363" y="328613"/>
            <a:ext cx="8331055" cy="76127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158875" y="6315075"/>
            <a:ext cx="4582706"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sz="1200" b="1"/>
            </a:lvl1pPr>
          </a:lstStyle>
          <a:p>
            <a:pPr>
              <a:defRPr/>
            </a:pPr>
            <a:fld id="{74481FA7-81C5-4C22-B35E-8DC15B33B2C9}" type="slidenum">
              <a:rPr lang="en-US" smtClean="0"/>
              <a:pPr>
                <a:defRPr/>
              </a:pPr>
              <a:t>‹#›</a:t>
            </a:fld>
            <a:endParaRPr lang="en-US" dirty="0"/>
          </a:p>
        </p:txBody>
      </p:sp>
    </p:spTree>
    <p:extLst>
      <p:ext uri="{BB962C8B-B14F-4D97-AF65-F5344CB8AC3E}">
        <p14:creationId xmlns:p14="http://schemas.microsoft.com/office/powerpoint/2010/main" val="259433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1158875" y="6315075"/>
            <a:ext cx="4639413"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7" name="Slide Number Placeholder 6"/>
          <p:cNvSpPr>
            <a:spLocks noGrp="1"/>
          </p:cNvSpPr>
          <p:nvPr>
            <p:ph type="sldNum" sz="quarter" idx="11"/>
          </p:nvPr>
        </p:nvSpPr>
        <p:spPr/>
        <p:txBody>
          <a:bodyPr/>
          <a:lstStyle>
            <a:lvl1pPr>
              <a:defRPr b="1"/>
            </a:lvl1pPr>
          </a:lstStyle>
          <a:p>
            <a:pPr>
              <a:defRPr/>
            </a:pPr>
            <a:fld id="{26D3C64C-C60F-4F25-9B2F-A3255CB5B5FE}" type="slidenum">
              <a:rPr lang="en-US" smtClean="0"/>
              <a:pPr>
                <a:defRPr/>
              </a:pPr>
              <a:t>‹#›</a:t>
            </a:fld>
            <a:endParaRPr lang="en-US" dirty="0"/>
          </a:p>
        </p:txBody>
      </p:sp>
    </p:spTree>
    <p:extLst>
      <p:ext uri="{BB962C8B-B14F-4D97-AF65-F5344CB8AC3E}">
        <p14:creationId xmlns:p14="http://schemas.microsoft.com/office/powerpoint/2010/main" val="5813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10" y="1312056"/>
            <a:ext cx="4137178"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12056"/>
            <a:ext cx="4160111"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a:xfrm>
            <a:off x="1158875" y="6315075"/>
            <a:ext cx="4568530"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9" name="Slide Number Placeholder 8"/>
          <p:cNvSpPr>
            <a:spLocks noGrp="1"/>
          </p:cNvSpPr>
          <p:nvPr>
            <p:ph type="sldNum" sz="quarter" idx="11"/>
          </p:nvPr>
        </p:nvSpPr>
        <p:spPr/>
        <p:txBody>
          <a:bodyPr/>
          <a:lstStyle>
            <a:lvl1pPr>
              <a:defRPr b="1"/>
            </a:lvl1pPr>
          </a:lstStyle>
          <a:p>
            <a:pPr>
              <a:defRPr/>
            </a:pPr>
            <a:fld id="{BB0BD73E-0013-41B0-A7AC-495302546E86}" type="slidenum">
              <a:rPr lang="en-US" smtClean="0"/>
              <a:pPr>
                <a:defRPr/>
              </a:pPr>
              <a:t>‹#›</a:t>
            </a:fld>
            <a:endParaRPr lang="en-US" dirty="0"/>
          </a:p>
        </p:txBody>
      </p:sp>
    </p:spTree>
    <p:extLst>
      <p:ext uri="{BB962C8B-B14F-4D97-AF65-F5344CB8AC3E}">
        <p14:creationId xmlns:p14="http://schemas.microsoft.com/office/powerpoint/2010/main" val="38896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58875" y="6315075"/>
            <a:ext cx="4653590"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lvl1pPr>
              <a:defRPr b="1"/>
            </a:lvl1pPr>
          </a:lstStyle>
          <a:p>
            <a:pPr>
              <a:defRPr/>
            </a:pPr>
            <a:fld id="{C7BF53FD-4222-4F6E-9A56-279276A75191}" type="slidenum">
              <a:rPr lang="en-US" smtClean="0"/>
              <a:pPr>
                <a:defRPr/>
              </a:pPr>
              <a:t>‹#›</a:t>
            </a:fld>
            <a:endParaRPr lang="en-US" dirty="0"/>
          </a:p>
        </p:txBody>
      </p:sp>
    </p:spTree>
    <p:extLst>
      <p:ext uri="{BB962C8B-B14F-4D97-AF65-F5344CB8AC3E}">
        <p14:creationId xmlns:p14="http://schemas.microsoft.com/office/powerpoint/2010/main" val="32602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8874" y="6315075"/>
            <a:ext cx="4717385" cy="200025"/>
          </a:xfrm>
        </p:spPr>
        <p:txBody>
          <a:bodyPr/>
          <a:lstStyle>
            <a:lvl1pPr>
              <a:defRPr sz="1200"/>
            </a:lvl1pPr>
          </a:lstStyle>
          <a:p>
            <a:pPr>
              <a:defRPr/>
            </a:pPr>
            <a:r>
              <a:rPr lang="en-US"/>
              <a:t>SHIBA advisor continuing education  |  January 2022</a:t>
            </a:r>
            <a:endParaRPr lang="en-US" dirty="0"/>
          </a:p>
        </p:txBody>
      </p:sp>
      <p:sp>
        <p:nvSpPr>
          <p:cNvPr id="3" name="Slide Number Placeholder 5"/>
          <p:cNvSpPr>
            <a:spLocks noGrp="1"/>
          </p:cNvSpPr>
          <p:nvPr>
            <p:ph type="sldNum" sz="quarter" idx="11"/>
          </p:nvPr>
        </p:nvSpPr>
        <p:spPr/>
        <p:txBody>
          <a:bodyPr/>
          <a:lstStyle>
            <a:lvl1pPr>
              <a:defRPr sz="1200" b="1"/>
            </a:lvl1pPr>
          </a:lstStyle>
          <a:p>
            <a:pPr>
              <a:defRPr/>
            </a:pPr>
            <a:fld id="{022667C3-1A16-4F93-85B6-182022BDC9A2}" type="slidenum">
              <a:rPr lang="en-US" smtClean="0"/>
              <a:pPr>
                <a:defRPr/>
              </a:pPr>
              <a:t>‹#›</a:t>
            </a:fld>
            <a:endParaRPr lang="en-US" dirty="0"/>
          </a:p>
        </p:txBody>
      </p:sp>
    </p:spTree>
    <p:extLst>
      <p:ext uri="{BB962C8B-B14F-4D97-AF65-F5344CB8AC3E}">
        <p14:creationId xmlns:p14="http://schemas.microsoft.com/office/powerpoint/2010/main" val="106190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1158875" y="6315075"/>
            <a:ext cx="4689032" cy="200025"/>
          </a:xfrm>
        </p:spPr>
        <p:txBody>
          <a:bodyPr/>
          <a:lstStyle>
            <a:lvl1pPr>
              <a:defRPr sz="1200"/>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lvl1pPr>
              <a:defRPr b="1"/>
            </a:lvl1pPr>
          </a:lstStyle>
          <a:p>
            <a:pPr>
              <a:defRPr/>
            </a:pPr>
            <a:fld id="{C3843137-2766-42E9-A406-A82C8387F923}" type="slidenum">
              <a:rPr lang="en-US" smtClean="0"/>
              <a:pPr>
                <a:defRPr/>
              </a:pPr>
              <a:t>‹#›</a:t>
            </a:fld>
            <a:endParaRPr lang="en-US" dirty="0"/>
          </a:p>
        </p:txBody>
      </p:sp>
    </p:spTree>
    <p:extLst>
      <p:ext uri="{BB962C8B-B14F-4D97-AF65-F5344CB8AC3E}">
        <p14:creationId xmlns:p14="http://schemas.microsoft.com/office/powerpoint/2010/main" val="410600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0"/>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3" name="Picture 13" descr="SHIBAlogo_RGB_abridged.pn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60363" y="1311275"/>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158875" y="6315075"/>
            <a:ext cx="4852065" cy="200025"/>
          </a:xfrm>
          <a:prstGeom prst="rect">
            <a:avLst/>
          </a:prstGeom>
        </p:spPr>
        <p:txBody>
          <a:bodyPr vert="horz" lIns="0" tIns="0" rIns="0" bIns="0" rtlCol="0" anchor="ctr"/>
          <a:lstStyle>
            <a:lvl1pPr algn="l" eaLnBrk="1" fontAlgn="auto" hangingPunct="1">
              <a:spcBef>
                <a:spcPts val="0"/>
              </a:spcBef>
              <a:spcAft>
                <a:spcPts val="0"/>
              </a:spcAft>
              <a:defRPr sz="1200">
                <a:solidFill>
                  <a:schemeClr val="tx1">
                    <a:lumMod val="75000"/>
                    <a:lumOff val="25000"/>
                  </a:schemeClr>
                </a:solidFill>
                <a:latin typeface="Segoe UI"/>
                <a:cs typeface="Segoe UI"/>
              </a:defRPr>
            </a:lvl1p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166100" y="6315075"/>
            <a:ext cx="639763" cy="200025"/>
          </a:xfrm>
          <a:prstGeom prst="rect">
            <a:avLst/>
          </a:prstGeom>
        </p:spPr>
        <p:txBody>
          <a:bodyPr vert="horz" lIns="0" tIns="0" rIns="0" bIns="0" rtlCol="0" anchor="ctr"/>
          <a:lstStyle>
            <a:lvl1pPr algn="r" eaLnBrk="1" fontAlgn="auto" hangingPunct="1">
              <a:spcBef>
                <a:spcPts val="0"/>
              </a:spcBef>
              <a:spcAft>
                <a:spcPts val="0"/>
              </a:spcAft>
              <a:defRPr sz="1000" b="1">
                <a:solidFill>
                  <a:schemeClr val="tx1">
                    <a:lumMod val="75000"/>
                    <a:lumOff val="25000"/>
                  </a:schemeClr>
                </a:solidFill>
                <a:latin typeface="Segoe UI"/>
                <a:cs typeface="Segoe UI"/>
              </a:defRPr>
            </a:lvl1pPr>
          </a:lstStyle>
          <a:p>
            <a:pPr>
              <a:defRPr/>
            </a:pPr>
            <a:fld id="{54D28481-BD6C-4794-B8B2-21346FE8745F}" type="slidenum">
              <a:rPr lang="en-US" smtClean="0"/>
              <a:pPr>
                <a:defRPr/>
              </a:pPr>
              <a:t>‹#›</a:t>
            </a:fld>
            <a:endParaRPr lang="en-US" dirty="0"/>
          </a:p>
        </p:txBody>
      </p: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09" r:id="rId8"/>
    <p:sldLayoutId id="2147484710" r:id="rId9"/>
    <p:sldLayoutId id="2147484711" r:id="rId10"/>
    <p:sldLayoutId id="2147484720" r:id="rId11"/>
    <p:sldLayoutId id="2147484712" r:id="rId12"/>
    <p:sldLayoutId id="2147484722" r:id="rId13"/>
    <p:sldLayoutId id="2147484753" r:id="rId14"/>
    <p:sldLayoutId id="2147484754" r:id="rId15"/>
  </p:sldLayoutIdLst>
  <p:hf hdr="0" dt="0"/>
  <p:txStyles>
    <p:title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medicare.gov/Pubs/pdf/10050-medicare-and-you.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insurance.wa.gov/media/1562"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hyperlink" Target="https://www.insurance.wa.gov/how-much-do-medicare-parts-and-b-cost" TargetMode="External"/><Relationship Id="rId7" Type="http://schemas.openxmlformats.org/officeDocument/2006/relationships/hyperlink" Target="https://www.insurance.wa.gov/media/10536"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insurance.wa.gov/shiba-publications" TargetMode="External"/><Relationship Id="rId5" Type="http://schemas.openxmlformats.org/officeDocument/2006/relationships/hyperlink" Target="https://www.insurance.wa.gov/what-medicare-part-b-medical-insurance-covers" TargetMode="External"/><Relationship Id="rId4" Type="http://schemas.openxmlformats.org/officeDocument/2006/relationships/hyperlink" Target="https://www.insurance.wa.gov/what-medicare-part-hospital-insurance-cov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surveymonkey.com/r/SHIBA-TrainingEvaluatio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nsplash.com/s/photos/elderly?utm_source=unsplash&amp;utm_medium=referral&amp;utm_content=creditCopyText" TargetMode="External"/><Relationship Id="rId13" Type="http://schemas.openxmlformats.org/officeDocument/2006/relationships/hyperlink" Target="https://unsplash.com/@minigirl?utm_source=unsplash&amp;utm_medium=referral&amp;utm_content=creditCopyText" TargetMode="External"/><Relationship Id="rId3" Type="http://schemas.openxmlformats.org/officeDocument/2006/relationships/hyperlink" Target="https://unsplash.com/@kellysikkema?utm_source=unsplash&amp;utm_medium=referral&amp;utm_content=creditCopyText" TargetMode="External"/><Relationship Id="rId7" Type="http://schemas.openxmlformats.org/officeDocument/2006/relationships/hyperlink" Target="https://unsplash.com/@vlad_soares?utm_source=unsplash&amp;utm_medium=referral&amp;utm_content=creditCopyText" TargetMode="External"/><Relationship Id="rId12" Type="http://schemas.openxmlformats.org/officeDocument/2006/relationships/hyperlink" Target="https://unsplash.com/s/photos/family?utm_source=unsplash&amp;utm_medium=referral&amp;utm_content=creditCopyTex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unsplash.com/s/photos/2022?utm_source=unsplash&amp;utm_medium=referral&amp;utm_content=creditCopyText" TargetMode="External"/><Relationship Id="rId11" Type="http://schemas.openxmlformats.org/officeDocument/2006/relationships/hyperlink" Target="https://unsplash.com/@nathananderson?utm_source=unsplash&amp;utm_medium=referral&amp;utm_content=creditCopyText" TargetMode="External"/><Relationship Id="rId5" Type="http://schemas.openxmlformats.org/officeDocument/2006/relationships/hyperlink" Target="https://unsplash.com/@eyestetix?utm_source=unsplash&amp;utm_medium=referral&amp;utm_content=creditCopyText" TargetMode="External"/><Relationship Id="rId10" Type="http://schemas.openxmlformats.org/officeDocument/2006/relationships/hyperlink" Target="https://unsplash.com/@fatbird2333?utm_source=unsplash&amp;utm_medium=referral&amp;utm_content=creditCopyText" TargetMode="External"/><Relationship Id="rId4" Type="http://schemas.openxmlformats.org/officeDocument/2006/relationships/hyperlink" Target="https://unsplash.com/s/photos/happy-new-year?utm_source=unsplash&amp;utm_medium=referral&amp;utm_content=creditCopyText" TargetMode="External"/><Relationship Id="rId9" Type="http://schemas.openxmlformats.org/officeDocument/2006/relationships/hyperlink" Target="https://unsplash.com/@micheile?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hyperlink" Target="https://www.insurance.wa.gov/media/1064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insurance.wa.gov/media/1064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FC1580-0366-464D-B43D-AEB624C80684}"/>
              </a:ext>
            </a:extLst>
          </p:cNvPr>
          <p:cNvSpPr>
            <a:spLocks noGrp="1"/>
          </p:cNvSpPr>
          <p:nvPr>
            <p:ph type="ctrTitle"/>
          </p:nvPr>
        </p:nvSpPr>
        <p:spPr>
          <a:xfrm>
            <a:off x="341624" y="4031836"/>
            <a:ext cx="8463512" cy="651067"/>
          </a:xfrm>
        </p:spPr>
        <p:txBody>
          <a:bodyPr/>
          <a:lstStyle/>
          <a:p>
            <a:r>
              <a:rPr lang="en-US" sz="3600" dirty="0">
                <a:latin typeface="Segoe UI" panose="020B0502040204020203" pitchFamily="34" charset="0"/>
                <a:ea typeface="Times New Roman" panose="02020603050405020304" pitchFamily="18" charset="0"/>
                <a:cs typeface="Segoe UI" panose="020B0502040204020203" pitchFamily="34" charset="0"/>
              </a:rPr>
              <a:t>Welcome to 2022!</a:t>
            </a:r>
            <a:br>
              <a:rPr lang="en-US" sz="3600" dirty="0">
                <a:latin typeface="Segoe UI" panose="020B0502040204020203" pitchFamily="34" charset="0"/>
                <a:ea typeface="Times New Roman" panose="02020603050405020304" pitchFamily="18" charset="0"/>
                <a:cs typeface="Segoe UI" panose="020B0502040204020203" pitchFamily="34" charset="0"/>
              </a:rPr>
            </a:br>
            <a:endParaRPr lang="en-US" dirty="0"/>
          </a:p>
        </p:txBody>
      </p:sp>
      <p:sp>
        <p:nvSpPr>
          <p:cNvPr id="5" name="Subtitle 4">
            <a:extLst>
              <a:ext uri="{FF2B5EF4-FFF2-40B4-BE49-F238E27FC236}">
                <a16:creationId xmlns:a16="http://schemas.microsoft.com/office/drawing/2014/main" id="{22DD875D-0D7F-44FE-BF73-725F9615B9F1}"/>
              </a:ext>
            </a:extLst>
          </p:cNvPr>
          <p:cNvSpPr>
            <a:spLocks noGrp="1"/>
          </p:cNvSpPr>
          <p:nvPr>
            <p:ph type="subTitle" idx="1"/>
          </p:nvPr>
        </p:nvSpPr>
        <p:spPr/>
        <p:txBody>
          <a:bodyPr>
            <a:noAutofit/>
          </a:bodyPr>
          <a:lstStyle/>
          <a:p>
            <a:r>
              <a:rPr lang="en-US" sz="3200" i="0" dirty="0">
                <a:latin typeface="Segoe UI" panose="020B0502040204020203" pitchFamily="34" charset="0"/>
                <a:cs typeface="Segoe UI" panose="020B0502040204020203" pitchFamily="34" charset="0"/>
              </a:rPr>
              <a:t>Medicare Advantage OEP</a:t>
            </a:r>
          </a:p>
        </p:txBody>
      </p:sp>
      <p:sp>
        <p:nvSpPr>
          <p:cNvPr id="26" name="Title 8">
            <a:extLst>
              <a:ext uri="{FF2B5EF4-FFF2-40B4-BE49-F238E27FC236}">
                <a16:creationId xmlns:a16="http://schemas.microsoft.com/office/drawing/2014/main" id="{259205D6-BE95-4CF0-ABE4-9F5439305201}"/>
              </a:ext>
            </a:extLst>
          </p:cNvPr>
          <p:cNvSpPr txBox="1">
            <a:spLocks/>
          </p:cNvSpPr>
          <p:nvPr/>
        </p:nvSpPr>
        <p:spPr bwMode="auto">
          <a:xfrm>
            <a:off x="304423" y="4883290"/>
            <a:ext cx="8464550" cy="76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r"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a:lstStyle>
          <a:p>
            <a:pPr eaLnBrk="1" hangingPunct="1"/>
            <a:r>
              <a:rPr lang="en-US" altLang="en-US" dirty="0">
                <a:latin typeface="Segoe UI" panose="020B0502040204020203" pitchFamily="34" charset="0"/>
                <a:cs typeface="Segoe UI" panose="020B0502040204020203" pitchFamily="34" charset="0"/>
              </a:rPr>
              <a:t> </a:t>
            </a:r>
            <a:r>
              <a:rPr lang="en-US" altLang="en-US" sz="2000" i="1" dirty="0">
                <a:latin typeface="Segoe UI" panose="020B0502040204020203" pitchFamily="34" charset="0"/>
                <a:cs typeface="Segoe UI" panose="020B0502040204020203" pitchFamily="34" charset="0"/>
              </a:rPr>
              <a:t>January 2022 continuing education</a:t>
            </a:r>
          </a:p>
          <a:p>
            <a:pPr eaLnBrk="1" hangingPunct="1"/>
            <a:endParaRPr lang="en-US" altLang="en-US" sz="2000" dirty="0">
              <a:latin typeface="Segoe UI" panose="020B0502040204020203" pitchFamily="34" charset="0"/>
              <a:cs typeface="Segoe UI" panose="020B0502040204020203" pitchFamily="34" charset="0"/>
            </a:endParaRPr>
          </a:p>
        </p:txBody>
      </p:sp>
      <p:sp>
        <p:nvSpPr>
          <p:cNvPr id="27" name="Footer Placeholder 1">
            <a:extLst>
              <a:ext uri="{FF2B5EF4-FFF2-40B4-BE49-F238E27FC236}">
                <a16:creationId xmlns:a16="http://schemas.microsoft.com/office/drawing/2014/main" id="{9650F1FC-325B-4923-B8D0-C60196C98F7E}"/>
              </a:ext>
            </a:extLst>
          </p:cNvPr>
          <p:cNvSpPr txBox="1">
            <a:spLocks/>
          </p:cNvSpPr>
          <p:nvPr/>
        </p:nvSpPr>
        <p:spPr>
          <a:xfrm>
            <a:off x="4341907" y="5863812"/>
            <a:ext cx="4582706" cy="394483"/>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a:lstStyle>
          <a:p>
            <a:pPr algn="r">
              <a:defRPr/>
            </a:pPr>
            <a:r>
              <a:rPr lang="en-US" dirty="0">
                <a:solidFill>
                  <a:prstClr val="black">
                    <a:lumMod val="75000"/>
                    <a:lumOff val="25000"/>
                  </a:prstClr>
                </a:solidFill>
                <a:latin typeface="Segoe UI" panose="020B0502040204020203" pitchFamily="34" charset="0"/>
                <a:cs typeface="Segoe UI" panose="020B0502040204020203" pitchFamily="34" charset="0"/>
              </a:rPr>
              <a:t>Created Dec. 22, 2021</a:t>
            </a:r>
          </a:p>
        </p:txBody>
      </p:sp>
      <p:sp>
        <p:nvSpPr>
          <p:cNvPr id="8" name="Action Button: Go Forward or Next 7" descr="Next slide.">
            <a:hlinkClick r:id="" action="ppaction://hlinkshowjump?jump=nextslide" highlightClick="1"/>
            <a:extLst>
              <a:ext uri="{FF2B5EF4-FFF2-40B4-BE49-F238E27FC236}">
                <a16:creationId xmlns:a16="http://schemas.microsoft.com/office/drawing/2014/main" id="{859582F5-D805-4F3A-B37B-3BD31AD46C88}"/>
              </a:ext>
            </a:extLst>
          </p:cNvPr>
          <p:cNvSpPr/>
          <p:nvPr/>
        </p:nvSpPr>
        <p:spPr>
          <a:xfrm>
            <a:off x="8617622" y="6405455"/>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818625-DF27-4B0E-B61F-583E0DC39C71}"/>
              </a:ext>
            </a:extLst>
          </p:cNvPr>
          <p:cNvSpPr txBox="1"/>
          <p:nvPr/>
        </p:nvSpPr>
        <p:spPr>
          <a:xfrm>
            <a:off x="2286000" y="3108347"/>
            <a:ext cx="4572000" cy="646331"/>
          </a:xfrm>
          <a:prstGeom prst="rect">
            <a:avLst/>
          </a:prstGeom>
          <a:noFill/>
        </p:spPr>
        <p:txBody>
          <a:bodyPr wrap="square">
            <a:spAutoFit/>
          </a:bodyPr>
          <a:lstStyle/>
          <a:p>
            <a:r>
              <a:rPr lang="en-US" dirty="0"/>
              <a:t>https://www.insurance.wa.gov/medicare-advantage-plans-part-c</a:t>
            </a:r>
          </a:p>
        </p:txBody>
      </p:sp>
    </p:spTree>
    <p:extLst>
      <p:ext uri="{BB962C8B-B14F-4D97-AF65-F5344CB8AC3E}">
        <p14:creationId xmlns:p14="http://schemas.microsoft.com/office/powerpoint/2010/main" val="412424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ont cover of the Medicare and You handbook.">
            <a:extLst>
              <a:ext uri="{FF2B5EF4-FFF2-40B4-BE49-F238E27FC236}">
                <a16:creationId xmlns:a16="http://schemas.microsoft.com/office/drawing/2014/main" id="{6BE351E2-51A7-45CB-A368-582CFD1A93A4}"/>
              </a:ext>
            </a:extLst>
          </p:cNvPr>
          <p:cNvPicPr>
            <a:picLocks noChangeAspect="1"/>
          </p:cNvPicPr>
          <p:nvPr/>
        </p:nvPicPr>
        <p:blipFill>
          <a:blip r:embed="rId3"/>
          <a:stretch>
            <a:fillRect/>
          </a:stretch>
        </p:blipFill>
        <p:spPr>
          <a:xfrm>
            <a:off x="6079514" y="1119075"/>
            <a:ext cx="2726349" cy="3579492"/>
          </a:xfrm>
          <a:prstGeom prst="rect">
            <a:avLst/>
          </a:prstGeom>
          <a:ln>
            <a:solidFill>
              <a:schemeClr val="tx1"/>
            </a:solidFill>
          </a:ln>
        </p:spPr>
      </p:pic>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2022 resources</a:t>
            </a:r>
          </a:p>
        </p:txBody>
      </p:sp>
      <p:sp>
        <p:nvSpPr>
          <p:cNvPr id="17413" name="Content Placeholder 2"/>
          <p:cNvSpPr>
            <a:spLocks noGrp="1"/>
          </p:cNvSpPr>
          <p:nvPr>
            <p:ph idx="1"/>
          </p:nvPr>
        </p:nvSpPr>
        <p:spPr>
          <a:xfrm>
            <a:off x="338137" y="1316292"/>
            <a:ext cx="7521177" cy="3126166"/>
          </a:xfrm>
        </p:spPr>
        <p:txBody>
          <a:bodyPr/>
          <a:lstStyle/>
          <a:p>
            <a:r>
              <a:rPr lang="en-US" sz="2400" b="1" dirty="0"/>
              <a:t>Medicare &amp; You 2022</a:t>
            </a:r>
            <a:endParaRPr lang="en-US" sz="2400" dirty="0"/>
          </a:p>
          <a:p>
            <a:r>
              <a:rPr lang="en-US" sz="2400" dirty="0"/>
              <a:t>Partner publication </a:t>
            </a:r>
            <a:br>
              <a:rPr lang="en-US" sz="2400" dirty="0"/>
            </a:br>
            <a:r>
              <a:rPr lang="en-US" sz="2400" i="1" dirty="0"/>
              <a:t>The 2022 version is now available online.</a:t>
            </a:r>
            <a:br>
              <a:rPr lang="en-US" sz="2400" i="1" u="sng" dirty="0">
                <a:solidFill>
                  <a:srgbClr val="FF0000"/>
                </a:solidFill>
              </a:rPr>
            </a:br>
            <a:r>
              <a:rPr lang="en-US" sz="2400" dirty="0">
                <a:latin typeface="Segoe UI" panose="020B0502040204020203" pitchFamily="34" charset="0"/>
                <a:hlinkClick r:id="rId4"/>
              </a:rPr>
              <a:t>https://www.medicare.gov/Pubs/pdf/</a:t>
            </a:r>
            <a:br>
              <a:rPr lang="en-US" sz="2400" dirty="0">
                <a:latin typeface="Segoe UI" panose="020B0502040204020203" pitchFamily="34" charset="0"/>
                <a:hlinkClick r:id="rId4"/>
              </a:rPr>
            </a:br>
            <a:r>
              <a:rPr lang="en-US" sz="2400" dirty="0">
                <a:latin typeface="Segoe UI" panose="020B0502040204020203" pitchFamily="34" charset="0"/>
                <a:hlinkClick r:id="rId4"/>
              </a:rPr>
              <a:t>10050-medicare-and-you.pdf</a:t>
            </a:r>
            <a:r>
              <a:rPr lang="en-US" sz="2400" dirty="0">
                <a:latin typeface="Segoe UI" panose="020B0502040204020203" pitchFamily="34" charset="0"/>
              </a:rPr>
              <a:t>  </a:t>
            </a:r>
          </a:p>
          <a:p>
            <a:r>
              <a:rPr lang="en-US" sz="2400" dirty="0"/>
              <a:t>See the Notes for this slide and also the </a:t>
            </a:r>
            <a:br>
              <a:rPr lang="en-US" sz="2400" dirty="0"/>
            </a:br>
            <a:r>
              <a:rPr lang="en-US" sz="2400" dirty="0"/>
              <a:t>next PowerPoint slide for more </a:t>
            </a:r>
          </a:p>
          <a:p>
            <a:r>
              <a:rPr lang="en-US" sz="2400" dirty="0"/>
              <a:t>information on ordering this publication.</a:t>
            </a: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10</a:t>
            </a:fld>
            <a:endParaRPr lang="en-US" dirty="0"/>
          </a:p>
        </p:txBody>
      </p:sp>
      <p:sp>
        <p:nvSpPr>
          <p:cNvPr id="9" name="Action Button: Go Forward or Next 8" descr="Next slide. ">
            <a:hlinkClick r:id="" action="ppaction://hlinkshowjump?jump=nextslide" highlightClick="1"/>
            <a:extLst>
              <a:ext uri="{FF2B5EF4-FFF2-40B4-BE49-F238E27FC236}">
                <a16:creationId xmlns:a16="http://schemas.microsoft.com/office/drawing/2014/main" id="{83A5C6FB-0FF4-452B-A9A4-DA4120C0A26A}"/>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7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page of the guide to ordering publications through fulfillment. ">
            <a:extLst>
              <a:ext uri="{FF2B5EF4-FFF2-40B4-BE49-F238E27FC236}">
                <a16:creationId xmlns:a16="http://schemas.microsoft.com/office/drawing/2014/main" id="{D5BC5AD9-C76C-4265-99F9-409B8B9B5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32" y="1219899"/>
            <a:ext cx="2340109" cy="3068144"/>
          </a:xfrm>
          <a:prstGeom prst="rect">
            <a:avLst/>
          </a:prstGeom>
          <a:ln>
            <a:solidFill>
              <a:schemeClr val="tx1"/>
            </a:solidFill>
          </a:ln>
        </p:spPr>
      </p:pic>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2022 resources </a:t>
            </a:r>
            <a:r>
              <a:rPr lang="en-US" altLang="en-US" i="1" dirty="0">
                <a:latin typeface="Segoe UI" panose="020B0502040204020203" pitchFamily="34" charset="0"/>
                <a:cs typeface="Segoe UI" panose="020B0502040204020203" pitchFamily="34" charset="0"/>
              </a:rPr>
              <a:t>(cont’d)</a:t>
            </a:r>
          </a:p>
        </p:txBody>
      </p:sp>
      <p:sp>
        <p:nvSpPr>
          <p:cNvPr id="17413" name="Content Placeholder 2"/>
          <p:cNvSpPr>
            <a:spLocks noGrp="1"/>
          </p:cNvSpPr>
          <p:nvPr>
            <p:ph idx="1"/>
          </p:nvPr>
        </p:nvSpPr>
        <p:spPr>
          <a:xfrm>
            <a:off x="2886885" y="1115275"/>
            <a:ext cx="5896751" cy="3653950"/>
          </a:xfrm>
        </p:spPr>
        <p:txBody>
          <a:bodyPr/>
          <a:lstStyle/>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Segoe UI"/>
              </a:rPr>
              <a:t>Guide to ordering publications through Fulfillment</a:t>
            </a:r>
            <a:endParaRPr kumimoji="0" lang="en-US" sz="2400" b="1" i="1"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Step-by-step instructions for ordering publications and have them directly mailed to you or a client.</a:t>
            </a:r>
          </a:p>
          <a:p>
            <a:pPr marL="0" marR="0" lvl="0" indent="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SHIBA client publication</a:t>
            </a:r>
          </a:p>
          <a:p>
            <a:pPr marL="0" marR="0" lvl="0" indent="-285750" algn="l" defTabSz="4572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hlinkClick r:id="rId4"/>
              </a:rPr>
              <a:t>https://www.insurance.wa.gov/media/1562</a:t>
            </a:r>
            <a:r>
              <a:rPr kumimoji="0" lang="en-US" sz="2400" b="0" i="0" u="none" strike="noStrike" kern="1200" cap="none" spc="0" normalizeH="0" baseline="0" noProof="0" dirty="0">
                <a:ln>
                  <a:noFill/>
                </a:ln>
                <a:solidFill>
                  <a:prstClr val="black"/>
                </a:solidFill>
                <a:effectLst/>
                <a:uLnTx/>
                <a:uFillTx/>
                <a:latin typeface="Segoe UI"/>
                <a:ea typeface="+mn-ea"/>
                <a:cs typeface="Segoe UI"/>
              </a:rPr>
              <a:t> 10 pages</a:t>
            </a:r>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11</a:t>
            </a:fld>
            <a:endParaRPr lang="en-US" dirty="0"/>
          </a:p>
        </p:txBody>
      </p:sp>
      <p:sp>
        <p:nvSpPr>
          <p:cNvPr id="8" name="Action Button: Go Forward or Next 7" descr="Next slide.">
            <a:hlinkClick r:id="" action="ppaction://hlinkshowjump?jump=nextslide" highlightClick="1"/>
            <a:extLst>
              <a:ext uri="{FF2B5EF4-FFF2-40B4-BE49-F238E27FC236}">
                <a16:creationId xmlns:a16="http://schemas.microsoft.com/office/drawing/2014/main" id="{B24A833C-D4D0-4B0F-8772-C68069DB8193}"/>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49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2"/>
            <a:ext cx="8445500" cy="989825"/>
          </a:xfrm>
        </p:spPr>
        <p:txBody>
          <a:bodyPr/>
          <a:lstStyle/>
          <a:p>
            <a:r>
              <a:rPr lang="en-US" altLang="en-US" dirty="0">
                <a:latin typeface="Segoe UI" panose="020B0502040204020203" pitchFamily="34" charset="0"/>
                <a:cs typeface="Segoe UI" panose="020B0502040204020203" pitchFamily="34" charset="0"/>
              </a:rPr>
              <a:t>2022 resources</a:t>
            </a:r>
          </a:p>
        </p:txBody>
      </p:sp>
      <p:sp>
        <p:nvSpPr>
          <p:cNvPr id="17413" name="Content Placeholder 2"/>
          <p:cNvSpPr>
            <a:spLocks noGrp="1"/>
          </p:cNvSpPr>
          <p:nvPr>
            <p:ph idx="1"/>
          </p:nvPr>
        </p:nvSpPr>
        <p:spPr>
          <a:xfrm>
            <a:off x="414248" y="1107913"/>
            <a:ext cx="8445500" cy="5073608"/>
          </a:xfrm>
        </p:spPr>
        <p:txBody>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rPr>
              <a:t>2022 Medicare Part A and B </a:t>
            </a:r>
            <a:r>
              <a:rPr lang="en-US" sz="2400" dirty="0">
                <a:effectLst/>
                <a:latin typeface="Calibri" panose="020F0502020204030204" pitchFamily="34" charset="0"/>
                <a:ea typeface="Calibri" panose="020F0502020204030204" pitchFamily="34" charset="0"/>
              </a:rPr>
              <a:t>chart is now posted on these pages:</a:t>
            </a:r>
          </a:p>
          <a:p>
            <a:pPr marL="342900" marR="0" indent="-342900">
              <a:spcBef>
                <a:spcPts val="0"/>
              </a:spcBef>
              <a:spcAft>
                <a:spcPts val="0"/>
              </a:spcAft>
              <a:buFont typeface="Arial" panose="020B0604020202020204" pitchFamily="34" charset="0"/>
              <a:buChar char="•"/>
            </a:pPr>
            <a:r>
              <a:rPr lang="en-US" sz="2400" u="sng" dirty="0">
                <a:solidFill>
                  <a:srgbClr val="0563C1"/>
                </a:solidFill>
                <a:effectLst/>
                <a:latin typeface="Calibri" panose="020F0502020204030204" pitchFamily="34" charset="0"/>
                <a:ea typeface="Calibri" panose="020F0502020204030204" pitchFamily="34" charset="0"/>
                <a:hlinkClick r:id="rId3"/>
              </a:rPr>
              <a:t>https://www.insurance.wa.gov/how-much-do-medicare-parts-and-b-cost</a:t>
            </a:r>
            <a:endParaRPr lang="en-US" sz="24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u="sng" dirty="0">
                <a:solidFill>
                  <a:srgbClr val="0563C1"/>
                </a:solidFill>
                <a:effectLst/>
                <a:latin typeface="Calibri" panose="020F0502020204030204" pitchFamily="34" charset="0"/>
                <a:ea typeface="Calibri" panose="020F0502020204030204" pitchFamily="34" charset="0"/>
                <a:hlinkClick r:id="rId4"/>
              </a:rPr>
              <a:t>https://www.insurance.wa.gov/what-medicare-part-hospital-insurance-covers</a:t>
            </a:r>
            <a:endParaRPr lang="en-US" sz="24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u="sng" dirty="0">
                <a:solidFill>
                  <a:srgbClr val="0563C1"/>
                </a:solidFill>
                <a:effectLst/>
                <a:latin typeface="Calibri" panose="020F0502020204030204" pitchFamily="34" charset="0"/>
                <a:ea typeface="Calibri" panose="020F0502020204030204" pitchFamily="34" charset="0"/>
                <a:hlinkClick r:id="rId5"/>
              </a:rPr>
              <a:t>https://www.insurance.wa.gov/what-medicare-part-b-medical-insurance-covers</a:t>
            </a:r>
            <a:endParaRPr lang="en-US" sz="24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u="sng" dirty="0">
                <a:solidFill>
                  <a:srgbClr val="0563C1"/>
                </a:solidFill>
                <a:effectLst/>
                <a:latin typeface="Calibri" panose="020F0502020204030204" pitchFamily="34" charset="0"/>
                <a:ea typeface="Calibri" panose="020F0502020204030204" pitchFamily="34" charset="0"/>
                <a:hlinkClick r:id="rId6"/>
              </a:rPr>
              <a:t>https://www.insurance.wa.gov/shiba-publications</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endParaRPr lang="en-US" sz="2000" u="sng" dirty="0">
              <a:solidFill>
                <a:srgbClr val="FF0000"/>
              </a:solidFill>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a:p>
            <a:pPr lvl="0" defTabSz="914400">
              <a:spcBef>
                <a:spcPct val="0"/>
              </a:spcBef>
            </a:pPr>
            <a:endParaRPr lang="en-US" altLang="en-US" sz="2000" dirty="0">
              <a:solidFill>
                <a:srgbClr val="FF0000"/>
              </a:solidFill>
              <a:latin typeface="Segoe UI" panose="020B0502040204020203" pitchFamily="34" charset="0"/>
              <a:ea typeface="MS Mincho"/>
              <a:cs typeface="Segoe UI" panose="020B0502040204020203" pitchFamily="34" charset="0"/>
            </a:endParaRPr>
          </a:p>
        </p:txBody>
      </p:sp>
      <p:sp>
        <p:nvSpPr>
          <p:cNvPr id="5" name="Footer Placeholder 4"/>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12</a:t>
            </a:fld>
            <a:endParaRPr lang="en-US" dirty="0"/>
          </a:p>
        </p:txBody>
      </p:sp>
      <p:sp>
        <p:nvSpPr>
          <p:cNvPr id="2" name="TextBox 1">
            <a:extLst>
              <a:ext uri="{FF2B5EF4-FFF2-40B4-BE49-F238E27FC236}">
                <a16:creationId xmlns:a16="http://schemas.microsoft.com/office/drawing/2014/main" id="{01451249-CB01-4CAE-AC1B-344EDD410069}"/>
              </a:ext>
            </a:extLst>
          </p:cNvPr>
          <p:cNvSpPr txBox="1"/>
          <p:nvPr/>
        </p:nvSpPr>
        <p:spPr>
          <a:xfrm>
            <a:off x="414248" y="4418026"/>
            <a:ext cx="8445500" cy="1200329"/>
          </a:xfrm>
          <a:prstGeom prst="rect">
            <a:avLst/>
          </a:prstGeom>
          <a:noFill/>
        </p:spPr>
        <p:txBody>
          <a:bodyPr wrap="square" rtlCol="0">
            <a:spAutoFit/>
          </a:bodyPr>
          <a:lstStyle/>
          <a:p>
            <a:pPr>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 chart is also available:</a:t>
            </a:r>
          </a:p>
          <a:p>
            <a:pPr marL="285750" indent="-285750">
              <a:spcBef>
                <a:spcPts val="0"/>
              </a:spcBef>
              <a:spcAft>
                <a:spcPts val="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Online at </a:t>
            </a:r>
            <a:r>
              <a:rPr lang="en-US" sz="2400" dirty="0">
                <a:effectLst/>
                <a:latin typeface="Calibri" panose="020F0502020204030204" pitchFamily="34" charset="0"/>
                <a:cs typeface="Calibri" panose="020F0502020204030204" pitchFamily="34" charset="0"/>
                <a:hlinkClick r:id="rId7"/>
              </a:rPr>
              <a:t>https://www.insurance.wa.gov/media/10536</a:t>
            </a:r>
            <a:r>
              <a:rPr lang="en-US" sz="2400" dirty="0">
                <a:effectLst/>
                <a:latin typeface="Calibri" panose="020F0502020204030204" pitchFamily="34" charset="0"/>
                <a:cs typeface="Calibri" panose="020F0502020204030204" pitchFamily="34" charset="0"/>
              </a:rPr>
              <a:t> </a:t>
            </a:r>
          </a:p>
          <a:p>
            <a:pPr marL="285750" indent="-285750">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a:t>
            </a:r>
            <a:r>
              <a:rPr lang="en-US" sz="2400" dirty="0">
                <a:effectLst/>
                <a:latin typeface="Calibri" panose="020F0502020204030204" pitchFamily="34" charset="0"/>
                <a:ea typeface="Calibri" panose="020F0502020204030204" pitchFamily="34" charset="0"/>
                <a:cs typeface="Calibri" panose="020F0502020204030204" pitchFamily="34" charset="0"/>
              </a:rPr>
              <a:t>or ordering through Fulfillment (</a:t>
            </a:r>
            <a:r>
              <a:rPr lang="en-US" sz="2400" dirty="0">
                <a:effectLst/>
                <a:latin typeface="Calibri" panose="020F0502020204030204" pitchFamily="34" charset="0"/>
                <a:ea typeface="Calibri" panose="020F0502020204030204" pitchFamily="34" charset="0"/>
                <a:cs typeface="Calibri" panose="020F0502020204030204" pitchFamily="34" charset="0"/>
                <a:hlinkClick r:id="rId8" action="ppaction://hlinksldjump"/>
              </a:rPr>
              <a:t>see slide 11</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7" name="Action Button: Go Forward or Next 6" descr="Next slide. &#10;">
            <a:hlinkClick r:id="" action="ppaction://hlinkshowjump?jump=nextslide" highlightClick="1"/>
            <a:extLst>
              <a:ext uri="{FF2B5EF4-FFF2-40B4-BE49-F238E27FC236}">
                <a16:creationId xmlns:a16="http://schemas.microsoft.com/office/drawing/2014/main" id="{38FEF391-1F51-460C-8BDC-DAAF3660C07B}"/>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32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BA08-002E-4111-903D-3F69CC36666A}"/>
              </a:ext>
            </a:extLst>
          </p:cNvPr>
          <p:cNvSpPr>
            <a:spLocks noGrp="1"/>
          </p:cNvSpPr>
          <p:nvPr>
            <p:ph type="title"/>
          </p:nvPr>
        </p:nvSpPr>
        <p:spPr/>
        <p:txBody>
          <a:bodyPr/>
          <a:lstStyle/>
          <a:p>
            <a:r>
              <a:rPr lang="en-US" dirty="0"/>
              <a:t>2021-2022 training schedule</a:t>
            </a:r>
          </a:p>
        </p:txBody>
      </p:sp>
      <p:sp>
        <p:nvSpPr>
          <p:cNvPr id="3" name="Content Placeholder 2">
            <a:extLst>
              <a:ext uri="{FF2B5EF4-FFF2-40B4-BE49-F238E27FC236}">
                <a16:creationId xmlns:a16="http://schemas.microsoft.com/office/drawing/2014/main" id="{C7E6CCE7-EB4F-42AE-83C6-6244C645DB66}"/>
              </a:ext>
            </a:extLst>
          </p:cNvPr>
          <p:cNvSpPr>
            <a:spLocks noGrp="1"/>
          </p:cNvSpPr>
          <p:nvPr>
            <p:ph idx="1"/>
          </p:nvPr>
        </p:nvSpPr>
        <p:spPr>
          <a:xfrm>
            <a:off x="3726611" y="1167308"/>
            <a:ext cx="5079252" cy="4112058"/>
          </a:xfrm>
        </p:spPr>
        <p:txBody>
          <a:bodyPr/>
          <a:lstStyle/>
          <a:p>
            <a:r>
              <a:rPr lang="en-US" sz="2400" b="1" u="sng" dirty="0">
                <a:latin typeface="Segoe UI" panose="020B0502040204020203" pitchFamily="34" charset="0"/>
                <a:cs typeface="Segoe UI" panose="020B0502040204020203" pitchFamily="34" charset="0"/>
              </a:rPr>
              <a:t>2022 Topics</a:t>
            </a:r>
          </a:p>
          <a:p>
            <a:r>
              <a:rPr lang="en-US" sz="2400" dirty="0">
                <a:latin typeface="Segoe UI" panose="020B0502040204020203" pitchFamily="34" charset="0"/>
                <a:cs typeface="Segoe UI" panose="020B0502040204020203" pitchFamily="34" charset="0"/>
              </a:rPr>
              <a:t>February: SHIBA’s Top 10 counseling questions</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March: Extra Help and MSP</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April: Volunteer recognition</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May – December: To be announced</a:t>
            </a:r>
          </a:p>
        </p:txBody>
      </p:sp>
      <p:sp>
        <p:nvSpPr>
          <p:cNvPr id="4" name="Footer Placeholder 3">
            <a:extLst>
              <a:ext uri="{FF2B5EF4-FFF2-40B4-BE49-F238E27FC236}">
                <a16:creationId xmlns:a16="http://schemas.microsoft.com/office/drawing/2014/main" id="{84933C42-8D09-4C66-B975-89F50FA49B09}"/>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9FAA143D-FE31-48E3-949E-33FAA9A277D0}"/>
              </a:ext>
            </a:extLst>
          </p:cNvPr>
          <p:cNvSpPr>
            <a:spLocks noGrp="1"/>
          </p:cNvSpPr>
          <p:nvPr>
            <p:ph type="sldNum" sz="quarter" idx="11"/>
          </p:nvPr>
        </p:nvSpPr>
        <p:spPr/>
        <p:txBody>
          <a:bodyPr/>
          <a:lstStyle/>
          <a:p>
            <a:pPr>
              <a:defRPr/>
            </a:pPr>
            <a:fld id="{74481FA7-81C5-4C22-B35E-8DC15B33B2C9}" type="slidenum">
              <a:rPr lang="en-US" smtClean="0"/>
              <a:pPr>
                <a:defRPr/>
              </a:pPr>
              <a:t>13</a:t>
            </a:fld>
            <a:endParaRPr lang="en-US" dirty="0"/>
          </a:p>
        </p:txBody>
      </p:sp>
      <p:sp>
        <p:nvSpPr>
          <p:cNvPr id="8" name="Action Button: Go Forward or Next 7" descr="Next slide.">
            <a:hlinkClick r:id="" action="ppaction://hlinkshowjump?jump=nextslide" highlightClick="1"/>
            <a:extLst>
              <a:ext uri="{FF2B5EF4-FFF2-40B4-BE49-F238E27FC236}">
                <a16:creationId xmlns:a16="http://schemas.microsoft.com/office/drawing/2014/main" id="{1D68D783-DB2E-4B92-8973-720CF8059BAC}"/>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alloons and a gift box spelling 2022.">
            <a:extLst>
              <a:ext uri="{FF2B5EF4-FFF2-40B4-BE49-F238E27FC236}">
                <a16:creationId xmlns:a16="http://schemas.microsoft.com/office/drawing/2014/main" id="{931B54AF-0EAE-42F2-98D2-C0F309F95DDD}"/>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363" y="1180248"/>
            <a:ext cx="3184929" cy="2391088"/>
          </a:xfrm>
          <a:prstGeom prst="rect">
            <a:avLst/>
          </a:prstGeom>
          <a:noFill/>
          <a:ln>
            <a:noFill/>
          </a:ln>
          <a:effectLst>
            <a:glow rad="63500">
              <a:schemeClr val="accent3">
                <a:satMod val="175000"/>
                <a:alpha val="40000"/>
              </a:schemeClr>
            </a:glow>
          </a:effectLst>
        </p:spPr>
      </p:pic>
      <p:sp>
        <p:nvSpPr>
          <p:cNvPr id="6" name="TextBox 5">
            <a:extLst>
              <a:ext uri="{FF2B5EF4-FFF2-40B4-BE49-F238E27FC236}">
                <a16:creationId xmlns:a16="http://schemas.microsoft.com/office/drawing/2014/main" id="{BA8FCC01-2631-43E3-BDFA-7D5EE9D44C3B}"/>
              </a:ext>
            </a:extLst>
          </p:cNvPr>
          <p:cNvSpPr txBox="1"/>
          <p:nvPr/>
        </p:nvSpPr>
        <p:spPr>
          <a:xfrm>
            <a:off x="1630392" y="5690692"/>
            <a:ext cx="5883215" cy="461665"/>
          </a:xfrm>
          <a:prstGeom prst="rect">
            <a:avLst/>
          </a:prstGeom>
          <a:noFill/>
        </p:spPr>
        <p:txBody>
          <a:bodyPr wrap="square" rtlCol="0">
            <a:spAutoFit/>
          </a:bodyPr>
          <a:lstStyle/>
          <a:p>
            <a:pPr algn="ctr"/>
            <a:r>
              <a:rPr lang="en-US" sz="2400" dirty="0">
                <a:latin typeface="Segoe UI" panose="020B0502040204020203" pitchFamily="34" charset="0"/>
                <a:cs typeface="Segoe UI" panose="020B0502040204020203" pitchFamily="34" charset="0"/>
              </a:rPr>
              <a:t>Topics are subject to change.</a:t>
            </a:r>
          </a:p>
        </p:txBody>
      </p:sp>
    </p:spTree>
    <p:extLst>
      <p:ext uri="{BB962C8B-B14F-4D97-AF65-F5344CB8AC3E}">
        <p14:creationId xmlns:p14="http://schemas.microsoft.com/office/powerpoint/2010/main" val="366913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Evaluation</a:t>
            </a:r>
          </a:p>
        </p:txBody>
      </p:sp>
      <p:sp>
        <p:nvSpPr>
          <p:cNvPr id="217093" name="Content Placeholder 2"/>
          <p:cNvSpPr>
            <a:spLocks noGrp="1"/>
          </p:cNvSpPr>
          <p:nvPr>
            <p:ph idx="1"/>
          </p:nvPr>
        </p:nvSpPr>
        <p:spPr>
          <a:xfrm>
            <a:off x="360363" y="1184141"/>
            <a:ext cx="8445500" cy="4776390"/>
          </a:xfrm>
        </p:spPr>
        <p:txBody>
          <a:bodyPr/>
          <a:lstStyle/>
          <a:p>
            <a:pPr eaLnBrk="1" hangingPunct="1"/>
            <a:r>
              <a:rPr lang="en-US" altLang="en-US" sz="2400" dirty="0">
                <a:latin typeface="Segoe UI" panose="020B0502040204020203" pitchFamily="34" charset="0"/>
                <a:cs typeface="Segoe UI" panose="020B0502040204020203" pitchFamily="34" charset="0"/>
              </a:rPr>
              <a:t>Your responses help to improve SHIBA’s training program.</a:t>
            </a:r>
          </a:p>
          <a:p>
            <a:pPr eaLnBrk="1" hangingPunct="1"/>
            <a:endParaRPr lang="en-US" altLang="en-US" sz="800" dirty="0">
              <a:latin typeface="Segoe UI" panose="020B0502040204020203" pitchFamily="34" charset="0"/>
              <a:cs typeface="Segoe UI" panose="020B0502040204020203" pitchFamily="34" charset="0"/>
            </a:endParaRPr>
          </a:p>
          <a:p>
            <a:pPr marL="857250" lvl="1" indent="-342900">
              <a:spcBef>
                <a:spcPct val="0"/>
              </a:spcBef>
              <a:buFont typeface="Wingdings" panose="05000000000000000000" pitchFamily="2" charset="2"/>
              <a:buChar char="q"/>
              <a:defRPr/>
            </a:pPr>
            <a:r>
              <a:rPr kumimoji="0" lang="en-US"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Did you find today’s training helpful or useful for your SHIBA counseling or outreach? </a:t>
            </a:r>
          </a:p>
          <a:p>
            <a:pPr marL="514350" lvl="1" indent="0">
              <a:spcBef>
                <a:spcPct val="0"/>
              </a:spcBef>
              <a:buNone/>
              <a:defRPr/>
            </a:pPr>
            <a:endParaRPr kumimoji="0" lang="en-US" sz="8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857250" lvl="1" indent="-342900">
              <a:spcBef>
                <a:spcPct val="0"/>
              </a:spcBef>
              <a:buFont typeface="Wingdings" panose="05000000000000000000" pitchFamily="2" charset="2"/>
              <a:buChar char="q"/>
              <a:defRPr/>
            </a:pPr>
            <a:r>
              <a:rPr kumimoji="0" lang="en-US"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What would have made this training better for you?</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Please take some time to send thoughts to </a:t>
            </a:r>
            <a:r>
              <a:rPr lang="en-US" altLang="en-US" sz="2400" dirty="0">
                <a:latin typeface="Segoe UI" panose="020B0502040204020203" pitchFamily="34" charset="0"/>
                <a:cs typeface="Segoe UI" panose="020B0502040204020203" pitchFamily="34" charset="0"/>
                <a:hlinkClick r:id="rId3"/>
              </a:rPr>
              <a:t>shiba@oic.wa.gov</a:t>
            </a:r>
            <a:r>
              <a:rPr lang="en-US" altLang="en-US" sz="2400" dirty="0">
                <a:latin typeface="Segoe UI" panose="020B0502040204020203" pitchFamily="34" charset="0"/>
                <a:cs typeface="Segoe UI" panose="020B0502040204020203" pitchFamily="34" charset="0"/>
              </a:rPr>
              <a:t> or to your trainer.</a:t>
            </a:r>
          </a:p>
          <a:p>
            <a:pPr eaLnBrk="1" hangingPunct="1"/>
            <a:endParaRPr lang="en-US" altLang="en-US" sz="8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Or you may use our brief online survey at </a:t>
            </a:r>
            <a:r>
              <a:rPr lang="en-US" altLang="en-US" sz="2400" dirty="0">
                <a:latin typeface="Segoe UI" panose="020B0502040204020203" pitchFamily="34" charset="0"/>
                <a:cs typeface="Segoe UI" panose="020B0502040204020203" pitchFamily="34" charset="0"/>
                <a:hlinkClick r:id="rId4"/>
              </a:rPr>
              <a:t>https://www.surveymonkey.com/r/SHIBA-TrainingEvaluation</a:t>
            </a:r>
            <a:r>
              <a:rPr lang="en-US" altLang="en-US" sz="2400" dirty="0">
                <a:latin typeface="Segoe UI" panose="020B0502040204020203" pitchFamily="34" charset="0"/>
                <a:cs typeface="Segoe UI" panose="020B0502040204020203" pitchFamily="34" charset="0"/>
              </a:rPr>
              <a:t>. </a:t>
            </a:r>
          </a:p>
          <a:p>
            <a:pPr eaLnBrk="1" hangingPunct="1"/>
            <a:endParaRPr lang="en-US" altLang="en-US" sz="800" dirty="0">
              <a:latin typeface="Segoe UI" panose="020B0502040204020203" pitchFamily="34" charset="0"/>
              <a:cs typeface="Segoe UI" panose="020B0502040204020203" pitchFamily="34" charset="0"/>
            </a:endParaRPr>
          </a:p>
          <a:p>
            <a:pPr eaLnBrk="1" hangingPunct="1"/>
            <a:endParaRPr lang="en-US" altLang="en-US" sz="800" dirty="0">
              <a:latin typeface="Segoe UI" panose="020B0502040204020203" pitchFamily="34" charset="0"/>
              <a:cs typeface="Segoe UI" panose="020B0502040204020203" pitchFamily="34" charset="0"/>
            </a:endParaRPr>
          </a:p>
          <a:p>
            <a:pPr algn="ctr" eaLnBrk="1" hangingPunct="1"/>
            <a:r>
              <a:rPr lang="en-US" altLang="en-US" sz="2400" b="1" i="1" dirty="0">
                <a:latin typeface="Segoe UI" panose="020B0502040204020203" pitchFamily="34" charset="0"/>
                <a:cs typeface="Segoe UI" panose="020B0502040204020203" pitchFamily="34" charset="0"/>
              </a:rPr>
              <a:t>We appreciate your feedback!</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14</a:t>
            </a:fld>
            <a:endParaRPr lang="en-US" dirty="0"/>
          </a:p>
        </p:txBody>
      </p:sp>
      <p:sp>
        <p:nvSpPr>
          <p:cNvPr id="6" name="Action Button: Go Forward or Next 5" descr="Next slide.">
            <a:hlinkClick r:id="" action="ppaction://hlinkshowjump?jump=nextslide" highlightClick="1"/>
            <a:extLst>
              <a:ext uri="{FF2B5EF4-FFF2-40B4-BE49-F238E27FC236}">
                <a16:creationId xmlns:a16="http://schemas.microsoft.com/office/drawing/2014/main" id="{B18969A4-E614-4B64-995E-367CEA02BF1A}"/>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3504-199D-455A-BA83-D881C01149A8}"/>
              </a:ext>
            </a:extLst>
          </p:cNvPr>
          <p:cNvSpPr>
            <a:spLocks noGrp="1"/>
          </p:cNvSpPr>
          <p:nvPr>
            <p:ph type="title"/>
          </p:nvPr>
        </p:nvSpPr>
        <p:spPr/>
        <p:txBody>
          <a:bodyPr/>
          <a:lstStyle/>
          <a:p>
            <a:r>
              <a:rPr lang="en-US" dirty="0"/>
              <a:t>Photo credits</a:t>
            </a:r>
          </a:p>
        </p:txBody>
      </p:sp>
      <p:sp>
        <p:nvSpPr>
          <p:cNvPr id="4" name="Footer Placeholder 3">
            <a:extLst>
              <a:ext uri="{FF2B5EF4-FFF2-40B4-BE49-F238E27FC236}">
                <a16:creationId xmlns:a16="http://schemas.microsoft.com/office/drawing/2014/main" id="{DFAA2E79-6406-49A7-B14E-D67A73BF87BC}"/>
              </a:ext>
            </a:extLst>
          </p:cNvPr>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a:extLst>
              <a:ext uri="{FF2B5EF4-FFF2-40B4-BE49-F238E27FC236}">
                <a16:creationId xmlns:a16="http://schemas.microsoft.com/office/drawing/2014/main" id="{8A5107F5-8794-4C05-B6B6-A485B388F282}"/>
              </a:ext>
            </a:extLst>
          </p:cNvPr>
          <p:cNvSpPr>
            <a:spLocks noGrp="1"/>
          </p:cNvSpPr>
          <p:nvPr>
            <p:ph type="sldNum" sz="quarter" idx="11"/>
          </p:nvPr>
        </p:nvSpPr>
        <p:spPr/>
        <p:txBody>
          <a:bodyPr/>
          <a:lstStyle/>
          <a:p>
            <a:pPr>
              <a:defRPr/>
            </a:pPr>
            <a:fld id="{74481FA7-81C5-4C22-B35E-8DC15B33B2C9}" type="slidenum">
              <a:rPr lang="en-US" smtClean="0"/>
              <a:pPr>
                <a:defRPr/>
              </a:pPr>
              <a:t>15</a:t>
            </a:fld>
            <a:endParaRPr lang="en-US" dirty="0"/>
          </a:p>
        </p:txBody>
      </p:sp>
      <p:sp>
        <p:nvSpPr>
          <p:cNvPr id="11" name="TextBox 10">
            <a:extLst>
              <a:ext uri="{FF2B5EF4-FFF2-40B4-BE49-F238E27FC236}">
                <a16:creationId xmlns:a16="http://schemas.microsoft.com/office/drawing/2014/main" id="{F8A6EBB8-CA35-4D02-9BD6-C4000DDC99D9}"/>
              </a:ext>
            </a:extLst>
          </p:cNvPr>
          <p:cNvSpPr txBox="1"/>
          <p:nvPr/>
        </p:nvSpPr>
        <p:spPr>
          <a:xfrm>
            <a:off x="383940" y="1217625"/>
            <a:ext cx="8331055" cy="4401205"/>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Slide 1</a:t>
            </a: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Slide 2</a:t>
            </a:r>
          </a:p>
          <a:p>
            <a:r>
              <a:rPr lang="en-US" sz="2000" dirty="0">
                <a:effectLst/>
                <a:latin typeface="Segoe UI" panose="020B0502040204020203" pitchFamily="34" charset="0"/>
                <a:ea typeface="Calibri" panose="020F0502020204030204" pitchFamily="34" charset="0"/>
                <a:cs typeface="Segoe UI" panose="020B0502040204020203" pitchFamily="34" charset="0"/>
              </a:rPr>
              <a:t>Photo by </a:t>
            </a: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Kelly </a:t>
            </a:r>
            <a:r>
              <a:rPr lang="en-US" sz="2000" u="sng" dirty="0" err="1">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Sikkema</a:t>
            </a:r>
            <a:r>
              <a:rPr lang="en-US" sz="2000" dirty="0">
                <a:effectLst/>
                <a:latin typeface="Segoe UI" panose="020B0502040204020203" pitchFamily="34" charset="0"/>
                <a:ea typeface="Calibri" panose="020F0502020204030204" pitchFamily="34" charset="0"/>
                <a:cs typeface="Segoe UI" panose="020B0502040204020203" pitchFamily="34" charset="0"/>
              </a:rPr>
              <a:t> on </a:t>
            </a:r>
            <a:r>
              <a:rPr lang="en-US" sz="2000" u="sng" dirty="0" err="1">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Unsplash</a:t>
            </a:r>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p>
            <a:r>
              <a:rPr lang="en-US" sz="2000" b="1" dirty="0">
                <a:latin typeface="Segoe UI" panose="020B0502040204020203" pitchFamily="34" charset="0"/>
                <a:cs typeface="Segoe UI" panose="020B0502040204020203" pitchFamily="34" charset="0"/>
              </a:rPr>
              <a:t>Slide 13</a:t>
            </a:r>
          </a:p>
          <a:p>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rPr>
              <a:t>Photo by </a:t>
            </a:r>
            <a:r>
              <a:rPr lang="en-US" sz="2000" u="sng" dirty="0" err="1">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5"/>
              </a:rPr>
              <a:t>Eyestetix</a:t>
            </a:r>
            <a:r>
              <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5"/>
              </a:rPr>
              <a:t> Studio</a:t>
            </a:r>
            <a:r>
              <a:rPr lang="en-US" sz="2000" dirty="0">
                <a:effectLst/>
                <a:latin typeface="Segoe UI" panose="020B0502040204020203" pitchFamily="34" charset="0"/>
                <a:ea typeface="Calibri" panose="020F0502020204030204" pitchFamily="34" charset="0"/>
                <a:cs typeface="Segoe UI" panose="020B0502040204020203" pitchFamily="34" charset="0"/>
              </a:rPr>
              <a:t> on </a:t>
            </a:r>
            <a:r>
              <a:rPr lang="en-US" sz="2000" u="sng" dirty="0" err="1">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6"/>
              </a:rPr>
              <a:t>Unsplash</a:t>
            </a:r>
            <a:endParaRPr lang="en-US" sz="2000" b="1" dirty="0">
              <a:latin typeface="Segoe UI" panose="020B0502040204020203" pitchFamily="34" charset="0"/>
              <a:cs typeface="Segoe UI" panose="020B0502040204020203" pitchFamily="34" charset="0"/>
            </a:endParaRPr>
          </a:p>
        </p:txBody>
      </p:sp>
      <p:graphicFrame>
        <p:nvGraphicFramePr>
          <p:cNvPr id="12" name="Table 12">
            <a:extLst>
              <a:ext uri="{FF2B5EF4-FFF2-40B4-BE49-F238E27FC236}">
                <a16:creationId xmlns:a16="http://schemas.microsoft.com/office/drawing/2014/main" id="{D0F8A7DE-0D3F-4DD3-95D4-1AEF8BF1C80D}"/>
              </a:ext>
            </a:extLst>
          </p:cNvPr>
          <p:cNvGraphicFramePr>
            <a:graphicFrameLocks noGrp="1"/>
          </p:cNvGraphicFramePr>
          <p:nvPr>
            <p:extLst>
              <p:ext uri="{D42A27DB-BD31-4B8C-83A1-F6EECF244321}">
                <p14:modId xmlns:p14="http://schemas.microsoft.com/office/powerpoint/2010/main" val="663354207"/>
              </p:ext>
            </p:extLst>
          </p:nvPr>
        </p:nvGraphicFramePr>
        <p:xfrm>
          <a:off x="480262" y="1580115"/>
          <a:ext cx="8211156" cy="1828800"/>
        </p:xfrm>
        <a:graphic>
          <a:graphicData uri="http://schemas.openxmlformats.org/drawingml/2006/table">
            <a:tbl>
              <a:tblPr firstRow="1" bandRow="1"/>
              <a:tblGrid>
                <a:gridCol w="2737052">
                  <a:extLst>
                    <a:ext uri="{9D8B030D-6E8A-4147-A177-3AD203B41FA5}">
                      <a16:colId xmlns:a16="http://schemas.microsoft.com/office/drawing/2014/main" val="3666772519"/>
                    </a:ext>
                  </a:extLst>
                </a:gridCol>
                <a:gridCol w="2737052">
                  <a:extLst>
                    <a:ext uri="{9D8B030D-6E8A-4147-A177-3AD203B41FA5}">
                      <a16:colId xmlns:a16="http://schemas.microsoft.com/office/drawing/2014/main" val="2049190101"/>
                    </a:ext>
                  </a:extLst>
                </a:gridCol>
                <a:gridCol w="2737052">
                  <a:extLst>
                    <a:ext uri="{9D8B030D-6E8A-4147-A177-3AD203B41FA5}">
                      <a16:colId xmlns:a16="http://schemas.microsoft.com/office/drawing/2014/main" val="412923802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Segoe UI" panose="020B0502040204020203" pitchFamily="34" charset="0"/>
                          <a:ea typeface="+mn-ea"/>
                          <a:cs typeface="Segoe UI" panose="020B0502040204020203" pitchFamily="34" charset="0"/>
                        </a:rPr>
                        <a:t>Photo by </a:t>
                      </a:r>
                      <a:r>
                        <a:rPr lang="en-US" sz="1800" u="sng" kern="1200" dirty="0">
                          <a:solidFill>
                            <a:schemeClr val="tx1"/>
                          </a:solidFill>
                          <a:effectLst/>
                          <a:latin typeface="Segoe UI" panose="020B0502040204020203" pitchFamily="34" charset="0"/>
                          <a:ea typeface="+mn-ea"/>
                          <a:cs typeface="Segoe UI" panose="020B0502040204020203" pitchFamily="34" charset="0"/>
                          <a:hlinkClick r:id="rId7"/>
                        </a:rPr>
                        <a:t>Vladimir Soares</a:t>
                      </a:r>
                      <a:r>
                        <a:rPr lang="en-US" sz="1800" kern="1200" dirty="0">
                          <a:solidFill>
                            <a:schemeClr val="tx1"/>
                          </a:solidFill>
                          <a:effectLst/>
                          <a:latin typeface="Segoe UI" panose="020B0502040204020203" pitchFamily="34" charset="0"/>
                          <a:ea typeface="+mn-ea"/>
                          <a:cs typeface="Segoe UI" panose="020B0502040204020203" pitchFamily="34" charset="0"/>
                        </a:rPr>
                        <a:t> on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8"/>
                        </a:rPr>
                        <a:t>Unsplash</a:t>
                      </a:r>
                      <a:r>
                        <a:rPr lang="en-US" sz="1800" kern="1200" dirty="0">
                          <a:solidFill>
                            <a:schemeClr val="tx1"/>
                          </a:solidFill>
                          <a:effectLst/>
                          <a:latin typeface="Segoe UI" panose="020B0502040204020203" pitchFamily="34" charset="0"/>
                          <a:ea typeface="+mn-ea"/>
                          <a:cs typeface="Segoe UI" panose="020B0502040204020203" pitchFamily="34" charset="0"/>
                        </a:rPr>
                        <a:t> </a:t>
                      </a:r>
                    </a:p>
                    <a:p>
                      <a:endParaRPr lang="en-US" dirty="0"/>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Segoe UI" panose="020B0502040204020203" pitchFamily="34" charset="0"/>
                          <a:ea typeface="+mn-ea"/>
                          <a:cs typeface="Segoe UI" panose="020B0502040204020203" pitchFamily="34" charset="0"/>
                        </a:rPr>
                        <a:t>Photo by </a:t>
                      </a:r>
                      <a:r>
                        <a:rPr lang="en-US" sz="1800" u="sng" kern="1200" dirty="0">
                          <a:solidFill>
                            <a:schemeClr val="tx1"/>
                          </a:solidFill>
                          <a:effectLst/>
                          <a:latin typeface="Segoe UI" panose="020B0502040204020203" pitchFamily="34" charset="0"/>
                          <a:ea typeface="+mn-ea"/>
                          <a:cs typeface="Segoe UI" panose="020B0502040204020203" pitchFamily="34" charset="0"/>
                          <a:hlinkClick r:id="rId9"/>
                        </a:rPr>
                        <a:t>Visual Stories ||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9"/>
                        </a:rPr>
                        <a:t>Micheile</a:t>
                      </a:r>
                      <a:r>
                        <a:rPr lang="en-US" sz="1800" kern="1200" dirty="0">
                          <a:solidFill>
                            <a:schemeClr val="tx1"/>
                          </a:solidFill>
                          <a:effectLst/>
                          <a:latin typeface="Segoe UI" panose="020B0502040204020203" pitchFamily="34" charset="0"/>
                          <a:ea typeface="+mn-ea"/>
                          <a:cs typeface="Segoe UI" panose="020B0502040204020203" pitchFamily="34" charset="0"/>
                        </a:rPr>
                        <a:t> on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8"/>
                        </a:rPr>
                        <a:t>Unsplash</a:t>
                      </a:r>
                      <a:r>
                        <a:rPr lang="en-US" sz="1800" kern="1200" dirty="0">
                          <a:solidFill>
                            <a:schemeClr val="tx1"/>
                          </a:solidFill>
                          <a:effectLst/>
                          <a:latin typeface="Segoe UI" panose="020B0502040204020203" pitchFamily="34" charset="0"/>
                          <a:ea typeface="+mn-ea"/>
                          <a:cs typeface="Segoe UI" panose="020B0502040204020203" pitchFamily="34" charset="0"/>
                        </a:rPr>
                        <a:t> </a:t>
                      </a:r>
                    </a:p>
                    <a:p>
                      <a:endParaRPr lang="en-US" dirty="0"/>
                    </a:p>
                  </a:txBody>
                  <a:tcPr/>
                </a:tc>
                <a:tc>
                  <a:txBody>
                    <a:bodyPr/>
                    <a:lstStyle/>
                    <a:p>
                      <a:r>
                        <a:rPr lang="en-US" sz="1800" kern="1200" dirty="0">
                          <a:solidFill>
                            <a:schemeClr val="tx1"/>
                          </a:solidFill>
                          <a:effectLst/>
                          <a:latin typeface="Segoe UI" panose="020B0502040204020203" pitchFamily="34" charset="0"/>
                          <a:ea typeface="+mn-ea"/>
                          <a:cs typeface="Segoe UI" panose="020B0502040204020203" pitchFamily="34" charset="0"/>
                        </a:rPr>
                        <a:t>Photo by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10"/>
                        </a:rPr>
                        <a:t>Jixiao</a:t>
                      </a:r>
                      <a:r>
                        <a:rPr lang="en-US" sz="1800" u="sng" kern="1200" dirty="0">
                          <a:solidFill>
                            <a:schemeClr val="tx1"/>
                          </a:solidFill>
                          <a:effectLst/>
                          <a:latin typeface="Segoe UI" panose="020B0502040204020203" pitchFamily="34" charset="0"/>
                          <a:ea typeface="+mn-ea"/>
                          <a:cs typeface="Segoe UI" panose="020B0502040204020203" pitchFamily="34" charset="0"/>
                          <a:hlinkClick r:id="rId10"/>
                        </a:rPr>
                        <a:t> Huang</a:t>
                      </a:r>
                      <a:r>
                        <a:rPr lang="en-US" sz="1800" kern="1200" dirty="0">
                          <a:solidFill>
                            <a:schemeClr val="tx1"/>
                          </a:solidFill>
                          <a:effectLst/>
                          <a:latin typeface="Segoe UI" panose="020B0502040204020203" pitchFamily="34" charset="0"/>
                          <a:ea typeface="+mn-ea"/>
                          <a:cs typeface="Segoe UI" panose="020B0502040204020203" pitchFamily="34" charset="0"/>
                        </a:rPr>
                        <a:t> on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8"/>
                        </a:rPr>
                        <a:t>Unsplash</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9247277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Segoe UI" panose="020B0502040204020203" pitchFamily="34" charset="0"/>
                          <a:ea typeface="+mn-ea"/>
                          <a:cs typeface="Segoe UI" panose="020B0502040204020203" pitchFamily="34" charset="0"/>
                        </a:rPr>
                        <a:t>Photo by </a:t>
                      </a:r>
                      <a:r>
                        <a:rPr lang="en-US" sz="1800" u="sng" kern="1200" dirty="0">
                          <a:solidFill>
                            <a:schemeClr val="tx1"/>
                          </a:solidFill>
                          <a:effectLst/>
                          <a:latin typeface="Segoe UI" panose="020B0502040204020203" pitchFamily="34" charset="0"/>
                          <a:ea typeface="+mn-ea"/>
                          <a:cs typeface="Segoe UI" panose="020B0502040204020203" pitchFamily="34" charset="0"/>
                          <a:hlinkClick r:id="rId11"/>
                        </a:rPr>
                        <a:t>Nathan Anderson</a:t>
                      </a:r>
                      <a:r>
                        <a:rPr lang="en-US" sz="1800" kern="1200" dirty="0">
                          <a:solidFill>
                            <a:schemeClr val="tx1"/>
                          </a:solidFill>
                          <a:effectLst/>
                          <a:latin typeface="Segoe UI" panose="020B0502040204020203" pitchFamily="34" charset="0"/>
                          <a:ea typeface="+mn-ea"/>
                          <a:cs typeface="Segoe UI" panose="020B0502040204020203" pitchFamily="34" charset="0"/>
                        </a:rPr>
                        <a:t> on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12"/>
                        </a:rPr>
                        <a:t>Unsplash</a:t>
                      </a:r>
                      <a:endParaRPr lang="en-US" sz="1800" kern="1200" dirty="0">
                        <a:solidFill>
                          <a:schemeClr val="tx1"/>
                        </a:solidFill>
                        <a:effectLst/>
                        <a:latin typeface="Segoe UI" panose="020B0502040204020203" pitchFamily="34" charset="0"/>
                        <a:ea typeface="+mn-ea"/>
                        <a:cs typeface="Segoe UI" panose="020B0502040204020203" pitchFamily="34" charset="0"/>
                      </a:endParaRPr>
                    </a:p>
                    <a:p>
                      <a:endParaRPr lang="en-US" dirty="0"/>
                    </a:p>
                  </a:txBody>
                  <a:tcPr/>
                </a:tc>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Segoe UI" panose="020B0502040204020203" pitchFamily="34" charset="0"/>
                          <a:ea typeface="+mn-ea"/>
                          <a:cs typeface="Segoe UI" panose="020B0502040204020203" pitchFamily="34" charset="0"/>
                        </a:rPr>
                        <a:t>Photo by </a:t>
                      </a:r>
                      <a:r>
                        <a:rPr lang="en-US" sz="1800" u="sng" kern="1200" dirty="0">
                          <a:solidFill>
                            <a:schemeClr val="tx1"/>
                          </a:solidFill>
                          <a:effectLst/>
                          <a:latin typeface="Segoe UI" panose="020B0502040204020203" pitchFamily="34" charset="0"/>
                          <a:ea typeface="+mn-ea"/>
                          <a:cs typeface="Segoe UI" panose="020B0502040204020203" pitchFamily="34" charset="0"/>
                          <a:hlinkClick r:id="rId13"/>
                        </a:rPr>
                        <a:t>Ekaterina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13"/>
                        </a:rPr>
                        <a:t>Shakharova</a:t>
                      </a:r>
                      <a:r>
                        <a:rPr lang="en-US" sz="1800" kern="1200" dirty="0">
                          <a:solidFill>
                            <a:schemeClr val="tx1"/>
                          </a:solidFill>
                          <a:effectLst/>
                          <a:latin typeface="Segoe UI" panose="020B0502040204020203" pitchFamily="34" charset="0"/>
                          <a:ea typeface="+mn-ea"/>
                          <a:cs typeface="Segoe UI" panose="020B0502040204020203" pitchFamily="34" charset="0"/>
                        </a:rPr>
                        <a:t> on </a:t>
                      </a:r>
                      <a:r>
                        <a:rPr lang="en-US" sz="1800" u="sng" kern="1200" dirty="0" err="1">
                          <a:solidFill>
                            <a:schemeClr val="tx1"/>
                          </a:solidFill>
                          <a:effectLst/>
                          <a:latin typeface="Segoe UI" panose="020B0502040204020203" pitchFamily="34" charset="0"/>
                          <a:ea typeface="+mn-ea"/>
                          <a:cs typeface="Segoe UI" panose="020B0502040204020203" pitchFamily="34" charset="0"/>
                          <a:hlinkClick r:id="rId12"/>
                        </a:rPr>
                        <a:t>Unsplash</a:t>
                      </a:r>
                      <a:r>
                        <a:rPr lang="en-US" sz="1800" kern="1200" dirty="0">
                          <a:solidFill>
                            <a:schemeClr val="tx1"/>
                          </a:solidFill>
                          <a:effectLst/>
                          <a:latin typeface="Segoe UI" panose="020B0502040204020203" pitchFamily="34" charset="0"/>
                          <a:ea typeface="+mn-ea"/>
                          <a:cs typeface="Segoe UI" panose="020B0502040204020203" pitchFamily="34" charset="0"/>
                        </a:rPr>
                        <a:t> </a:t>
                      </a:r>
                    </a:p>
                    <a:p>
                      <a:endParaRPr lang="en-US" dirty="0"/>
                    </a:p>
                  </a:txBody>
                  <a:tcPr/>
                </a:tc>
                <a:extLst>
                  <a:ext uri="{0D108BD9-81ED-4DB2-BD59-A6C34878D82A}">
                    <a16:rowId xmlns:a16="http://schemas.microsoft.com/office/drawing/2014/main" val="2345192749"/>
                  </a:ext>
                </a:extLst>
              </a:tr>
            </a:tbl>
          </a:graphicData>
        </a:graphic>
      </p:graphicFrame>
    </p:spTree>
    <p:extLst>
      <p:ext uri="{BB962C8B-B14F-4D97-AF65-F5344CB8AC3E}">
        <p14:creationId xmlns:p14="http://schemas.microsoft.com/office/powerpoint/2010/main" val="724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360363" y="328613"/>
            <a:ext cx="8445500" cy="666750"/>
          </a:xfrm>
        </p:spPr>
        <p:txBody>
          <a:bodyPr/>
          <a:lstStyle/>
          <a:p>
            <a:r>
              <a:rPr lang="en-US" altLang="en-US" dirty="0"/>
              <a:t>Agenda</a:t>
            </a:r>
          </a:p>
        </p:txBody>
      </p:sp>
      <p:sp>
        <p:nvSpPr>
          <p:cNvPr id="17413" name="Content Placeholder 2"/>
          <p:cNvSpPr>
            <a:spLocks noGrp="1"/>
          </p:cNvSpPr>
          <p:nvPr>
            <p:ph idx="1"/>
          </p:nvPr>
        </p:nvSpPr>
        <p:spPr>
          <a:xfrm>
            <a:off x="360363" y="1182913"/>
            <a:ext cx="8445500" cy="4974047"/>
          </a:xfrm>
        </p:spPr>
        <p:txBody>
          <a:bodyPr/>
          <a:lstStyle/>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Welcome to 2022! </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Medicare Advantage Open Enrollment Period</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Job aids and resources</a:t>
            </a:r>
          </a:p>
          <a:p>
            <a:pPr marL="342900" indent="-342900">
              <a:buFont typeface="Arial" panose="020B0604020202020204" pitchFamily="34" charset="0"/>
              <a:buChar char="•"/>
            </a:pPr>
            <a:r>
              <a:rPr lang="en-US" dirty="0">
                <a:latin typeface="Segoe UI" panose="020B0502040204020203" pitchFamily="34" charset="0"/>
                <a:cs typeface="Segoe UI" panose="020B0502040204020203" pitchFamily="34" charset="0"/>
              </a:rPr>
              <a:t>Wrap-up</a:t>
            </a:r>
          </a:p>
          <a:p>
            <a:pPr marL="342900" indent="-342900">
              <a:buFont typeface="Arial" panose="020B0604020202020204" pitchFamily="34" charset="0"/>
              <a:buChar char="•"/>
            </a:pPr>
            <a:endParaRPr lang="en-US" sz="2400" dirty="0">
              <a:latin typeface="Segoe UI" panose="020B0502040204020203" pitchFamily="34" charset="0"/>
              <a:cs typeface="Segoe UI" panose="020B0502040204020203" pitchFamily="34" charset="0"/>
            </a:endParaRPr>
          </a:p>
          <a:p>
            <a:r>
              <a:rPr lang="en-US" u="sng" dirty="0">
                <a:latin typeface="Segoe UI" panose="020B0502040204020203" pitchFamily="34" charset="0"/>
                <a:cs typeface="Segoe UI" panose="020B0502040204020203" pitchFamily="34" charset="0"/>
              </a:rPr>
              <a:t>January learning objectives</a:t>
            </a:r>
          </a:p>
          <a:p>
            <a:pPr marL="514350" indent="-514350">
              <a:buFont typeface="+mj-lt"/>
              <a:buAutoNum type="arabicPeriod"/>
            </a:pPr>
            <a:r>
              <a:rPr lang="en-US" altLang="en-US" dirty="0">
                <a:latin typeface="Segoe UI" panose="020B0502040204020203" pitchFamily="34" charset="0"/>
                <a:cs typeface="Segoe UI" panose="020B0502040204020203" pitchFamily="34" charset="0"/>
              </a:rPr>
              <a:t>Describe what can be done during MA OEP counseling.</a:t>
            </a:r>
          </a:p>
          <a:p>
            <a:pPr marL="514350" indent="-514350">
              <a:buFont typeface="+mj-lt"/>
              <a:buAutoNum type="arabicPeriod"/>
            </a:pPr>
            <a:r>
              <a:rPr lang="en-US" altLang="en-US" dirty="0">
                <a:latin typeface="Segoe UI" panose="020B0502040204020203" pitchFamily="34" charset="0"/>
                <a:cs typeface="Segoe UI" panose="020B0502040204020203" pitchFamily="34" charset="0"/>
              </a:rPr>
              <a:t>Demonstrate where to find resources to answer client questions regarding MA OEP.</a:t>
            </a:r>
          </a:p>
          <a:p>
            <a:endParaRPr lang="en-US"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a:xfrm>
            <a:off x="1158875" y="6315075"/>
            <a:ext cx="4582706" cy="200025"/>
          </a:xfrm>
        </p:spPr>
        <p:txBody>
          <a:bodyPr/>
          <a:lstStyle/>
          <a:p>
            <a:r>
              <a:rPr lang="en-US"/>
              <a:t>SHIBA advisor continuing education  |  January 2022</a:t>
            </a:r>
            <a:endParaRPr lang="en-US" dirty="0"/>
          </a:p>
        </p:txBody>
      </p:sp>
      <p:sp>
        <p:nvSpPr>
          <p:cNvPr id="5" name="Slide Number Placeholder 4"/>
          <p:cNvSpPr>
            <a:spLocks noGrp="1"/>
          </p:cNvSpPr>
          <p:nvPr>
            <p:ph type="sldNum" sz="quarter" idx="11"/>
          </p:nvPr>
        </p:nvSpPr>
        <p:spPr>
          <a:xfrm>
            <a:off x="8166100" y="6315075"/>
            <a:ext cx="639763" cy="200025"/>
          </a:xfrm>
        </p:spPr>
        <p:txBody>
          <a:bodyPr/>
          <a:lstStyle/>
          <a:p>
            <a:fld id="{74481FA7-81C5-4C22-B35E-8DC15B33B2C9}" type="slidenum">
              <a:rPr lang="en-US" smtClean="0"/>
              <a:pPr/>
              <a:t>2</a:t>
            </a:fld>
            <a:endParaRPr lang="en-US" dirty="0"/>
          </a:p>
        </p:txBody>
      </p:sp>
      <p:pic>
        <p:nvPicPr>
          <p:cNvPr id="6" name="Picture 5" descr="A picture containing wooden background and a banner spelling happy new year. &#10;&#10;Description automatically generated">
            <a:extLst>
              <a:ext uri="{FF2B5EF4-FFF2-40B4-BE49-F238E27FC236}">
                <a16:creationId xmlns:a16="http://schemas.microsoft.com/office/drawing/2014/main" id="{9FEF0CDD-DE90-4F7E-9DE9-669899DA13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09329" y="2432050"/>
            <a:ext cx="2776652" cy="1444675"/>
          </a:xfrm>
          <a:prstGeom prst="rect">
            <a:avLst/>
          </a:prstGeom>
        </p:spPr>
      </p:pic>
      <p:sp>
        <p:nvSpPr>
          <p:cNvPr id="7" name="Action Button: Go Forward or Next 6" descr="Next slide.">
            <a:hlinkClick r:id="" action="ppaction://hlinkshowjump?jump=nextslide" highlightClick="1"/>
            <a:extLst>
              <a:ext uri="{FF2B5EF4-FFF2-40B4-BE49-F238E27FC236}">
                <a16:creationId xmlns:a16="http://schemas.microsoft.com/office/drawing/2014/main" id="{7D8FD167-647A-4786-9C39-1CA1BE0B1B43}"/>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91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Advantage OEP</a:t>
            </a:r>
          </a:p>
        </p:txBody>
      </p:sp>
      <p:sp>
        <p:nvSpPr>
          <p:cNvPr id="4" name="Footer Placeholder 3"/>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3</a:t>
            </a:fld>
            <a:endParaRPr lang="en-US" dirty="0"/>
          </a:p>
        </p:txBody>
      </p:sp>
      <p:sp>
        <p:nvSpPr>
          <p:cNvPr id="6" name="Action Button: Go Forward or Next 5">
            <a:hlinkClick r:id="" action="ppaction://hlinkshowjump?jump=nextslide" highlightClick="1"/>
            <a:extLst>
              <a:ext uri="{FF2B5EF4-FFF2-40B4-BE49-F238E27FC236}">
                <a16:creationId xmlns:a16="http://schemas.microsoft.com/office/drawing/2014/main" id="{A2F6413E-5FA4-41E2-829E-B074DE82A05A}"/>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11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 OEP news and discussion</a:t>
            </a:r>
            <a:endParaRPr lang="en-US" sz="2000" strike="sngStrike" dirty="0">
              <a:solidFill>
                <a:srgbClr val="FF0000"/>
              </a:solidFill>
            </a:endParaRPr>
          </a:p>
        </p:txBody>
      </p:sp>
      <p:sp>
        <p:nvSpPr>
          <p:cNvPr id="2" name="Footer Placeholder 1"/>
          <p:cNvSpPr>
            <a:spLocks noGrp="1"/>
          </p:cNvSpPr>
          <p:nvPr>
            <p:ph type="ftr" sz="quarter" idx="10"/>
          </p:nvPr>
        </p:nvSpPr>
        <p:spPr/>
        <p:txBody>
          <a:bodyPr/>
          <a:lstStyle/>
          <a:p>
            <a:pPr>
              <a:defRPr/>
            </a:pPr>
            <a:r>
              <a:rPr lang="en-US"/>
              <a:t>SHIBA advisor continuing education  |  January 2022</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4</a:t>
            </a:fld>
            <a:endParaRPr lang="en-US" dirty="0"/>
          </a:p>
        </p:txBody>
      </p:sp>
      <p:sp>
        <p:nvSpPr>
          <p:cNvPr id="7" name="Content Placeholder 6"/>
          <p:cNvSpPr>
            <a:spLocks noGrp="1"/>
          </p:cNvSpPr>
          <p:nvPr>
            <p:ph idx="1"/>
          </p:nvPr>
        </p:nvSpPr>
        <p:spPr>
          <a:xfrm>
            <a:off x="360363" y="1151270"/>
            <a:ext cx="5583237" cy="4783704"/>
          </a:xfrm>
        </p:spPr>
        <p:txBody>
          <a:bodyPr/>
          <a:lstStyle/>
          <a:p>
            <a:r>
              <a:rPr lang="en-US" dirty="0"/>
              <a:t>As a group, review page 72 of </a:t>
            </a:r>
            <a:r>
              <a:rPr lang="en-US" i="1" dirty="0"/>
              <a:t>Medicare &amp; You 2022: </a:t>
            </a:r>
            <a:r>
              <a:rPr lang="en-US" dirty="0"/>
              <a:t>Medicare Advantage Open Enrollment Period</a:t>
            </a:r>
          </a:p>
          <a:p>
            <a:endParaRPr lang="en-US" dirty="0"/>
          </a:p>
          <a:p>
            <a:endParaRPr lang="en-US" dirty="0"/>
          </a:p>
          <a:p>
            <a:r>
              <a:rPr lang="en-US" dirty="0">
                <a:hlinkClick r:id="rId3"/>
              </a:rPr>
              <a:t>https://www.medicare.gov/Pubs/pdf/10050-Medicare-and-You.pdf</a:t>
            </a:r>
            <a:r>
              <a:rPr lang="en-US" dirty="0"/>
              <a:t> </a:t>
            </a:r>
          </a:p>
          <a:p>
            <a:endParaRPr lang="en-US" dirty="0"/>
          </a:p>
          <a:p>
            <a:endParaRPr lang="en-US" dirty="0"/>
          </a:p>
          <a:p>
            <a:endParaRPr lang="en-US" dirty="0"/>
          </a:p>
          <a:p>
            <a:endParaRPr lang="en-US" dirty="0"/>
          </a:p>
        </p:txBody>
      </p:sp>
      <p:pic>
        <p:nvPicPr>
          <p:cNvPr id="8" name="Picture 7" descr="Front cover of the Medicare and You handbook.">
            <a:extLst>
              <a:ext uri="{FF2B5EF4-FFF2-40B4-BE49-F238E27FC236}">
                <a16:creationId xmlns:a16="http://schemas.microsoft.com/office/drawing/2014/main" id="{BA6E3AAA-EDE6-4849-90EB-690F702D383C}"/>
              </a:ext>
            </a:extLst>
          </p:cNvPr>
          <p:cNvPicPr>
            <a:picLocks noChangeAspect="1"/>
          </p:cNvPicPr>
          <p:nvPr/>
        </p:nvPicPr>
        <p:blipFill>
          <a:blip r:embed="rId4"/>
          <a:stretch>
            <a:fillRect/>
          </a:stretch>
        </p:blipFill>
        <p:spPr>
          <a:xfrm>
            <a:off x="6079514" y="1119075"/>
            <a:ext cx="2726349" cy="3579492"/>
          </a:xfrm>
          <a:prstGeom prst="rect">
            <a:avLst/>
          </a:prstGeom>
          <a:ln>
            <a:solidFill>
              <a:schemeClr val="tx1"/>
            </a:solidFill>
          </a:ln>
        </p:spPr>
      </p:pic>
      <p:sp>
        <p:nvSpPr>
          <p:cNvPr id="10" name="Action Button: Go Forward or Next 9" descr="Next slide. ">
            <a:hlinkClick r:id="" action="ppaction://hlinkshowjump?jump=nextslide" highlightClick="1"/>
            <a:extLst>
              <a:ext uri="{FF2B5EF4-FFF2-40B4-BE49-F238E27FC236}">
                <a16:creationId xmlns:a16="http://schemas.microsoft.com/office/drawing/2014/main" id="{DBD1EC9D-68DC-45EA-898F-625113E9FC1C}"/>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94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A small image of the scenario document."/>
          <p:cNvSpPr>
            <a:spLocks noGrp="1"/>
          </p:cNvSpPr>
          <p:nvPr>
            <p:ph idx="1"/>
          </p:nvPr>
        </p:nvSpPr>
        <p:spPr>
          <a:xfrm>
            <a:off x="360363" y="1151270"/>
            <a:ext cx="8445500" cy="5042496"/>
          </a:xfrm>
        </p:spPr>
        <p:txBody>
          <a:bodyPr/>
          <a:lstStyle/>
          <a:p>
            <a:r>
              <a:rPr lang="en-US" dirty="0"/>
              <a:t>Your RTC or VC will lead a role play</a:t>
            </a:r>
            <a:br>
              <a:rPr lang="en-US" dirty="0"/>
            </a:br>
            <a:r>
              <a:rPr lang="en-US" dirty="0"/>
              <a:t>demonstration on MA OEP topics.</a:t>
            </a:r>
          </a:p>
          <a:p>
            <a:endParaRPr lang="en-US" sz="800" dirty="0"/>
          </a:p>
          <a:p>
            <a:r>
              <a:rPr lang="en-US" dirty="0"/>
              <a:t>You may use the scenarios on the 					</a:t>
            </a:r>
            <a:br>
              <a:rPr lang="en-US" dirty="0"/>
            </a:br>
            <a:r>
              <a:rPr lang="en-US" dirty="0"/>
              <a:t>document accessible from this slide, or</a:t>
            </a:r>
            <a:br>
              <a:rPr lang="en-US" dirty="0"/>
            </a:br>
            <a:r>
              <a:rPr lang="en-US" dirty="0"/>
              <a:t>go to the next slide for other suggestions.  </a:t>
            </a:r>
          </a:p>
          <a:p>
            <a:endParaRPr lang="en-US" sz="800" dirty="0"/>
          </a:p>
          <a:p>
            <a:r>
              <a:rPr lang="en-US" dirty="0">
                <a:hlinkClick r:id="rId3"/>
              </a:rPr>
              <a:t>https://www.insurance.wa.gov/media/10643</a:t>
            </a:r>
            <a:endParaRPr lang="en-US" dirty="0"/>
          </a:p>
          <a:p>
            <a:pPr algn="r"/>
            <a:endParaRPr lang="en-US" i="1" dirty="0"/>
          </a:p>
          <a:p>
            <a:pPr algn="r"/>
            <a:r>
              <a:rPr lang="en-US" i="1" dirty="0"/>
              <a:t>Continued</a:t>
            </a:r>
            <a:r>
              <a:rPr lang="en-US" dirty="0"/>
              <a:t> </a:t>
            </a:r>
          </a:p>
        </p:txBody>
      </p:sp>
      <p:pic>
        <p:nvPicPr>
          <p:cNvPr id="6" name="Picture 5" descr="Small image of the scenario document to use for the Medicare Advantage OEP activity. ">
            <a:extLst>
              <a:ext uri="{FF2B5EF4-FFF2-40B4-BE49-F238E27FC236}">
                <a16:creationId xmlns:a16="http://schemas.microsoft.com/office/drawing/2014/main" id="{0CE6FC98-FBC9-4F59-817B-BAA4BEA8CF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1012" y="1216366"/>
            <a:ext cx="1734851" cy="2300336"/>
          </a:xfrm>
          <a:prstGeom prst="rect">
            <a:avLst/>
          </a:prstGeom>
          <a:ln>
            <a:solidFill>
              <a:schemeClr val="tx1"/>
            </a:solidFill>
          </a:ln>
        </p:spPr>
      </p:pic>
      <p:sp>
        <p:nvSpPr>
          <p:cNvPr id="5" name="Title 4"/>
          <p:cNvSpPr>
            <a:spLocks noGrp="1"/>
          </p:cNvSpPr>
          <p:nvPr>
            <p:ph type="title"/>
          </p:nvPr>
        </p:nvSpPr>
        <p:spPr/>
        <p:txBody>
          <a:bodyPr/>
          <a:lstStyle/>
          <a:p>
            <a:r>
              <a:rPr lang="en-US" dirty="0"/>
              <a:t>MA OEP topic information</a:t>
            </a:r>
            <a:endParaRPr lang="en-US" sz="2000" strike="sngStrike" dirty="0">
              <a:solidFill>
                <a:srgbClr val="FF0000"/>
              </a:solidFill>
            </a:endParaRPr>
          </a:p>
        </p:txBody>
      </p:sp>
      <p:sp>
        <p:nvSpPr>
          <p:cNvPr id="2" name="Footer Placeholder 1"/>
          <p:cNvSpPr>
            <a:spLocks noGrp="1"/>
          </p:cNvSpPr>
          <p:nvPr>
            <p:ph type="ftr" sz="quarter" idx="10"/>
          </p:nvPr>
        </p:nvSpPr>
        <p:spPr/>
        <p:txBody>
          <a:bodyPr/>
          <a:lstStyle/>
          <a:p>
            <a:pPr>
              <a:defRPr/>
            </a:pPr>
            <a:r>
              <a:rPr lang="en-US"/>
              <a:t>SHIBA advisor continuing education  |  January 2022</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5</a:t>
            </a:fld>
            <a:endParaRPr lang="en-US" dirty="0"/>
          </a:p>
        </p:txBody>
      </p:sp>
      <p:sp>
        <p:nvSpPr>
          <p:cNvPr id="10" name="Action Button: Go Forward or Next 9" descr="Next slide. ">
            <a:hlinkClick r:id="" action="ppaction://hlinkshowjump?jump=nextslide" highlightClick="1"/>
            <a:extLst>
              <a:ext uri="{FF2B5EF4-FFF2-40B4-BE49-F238E27FC236}">
                <a16:creationId xmlns:a16="http://schemas.microsoft.com/office/drawing/2014/main" id="{ADB9D520-8E52-4888-ADBD-8BAC818B2B80}"/>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8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 OEP topic information </a:t>
            </a:r>
            <a:r>
              <a:rPr lang="en-US" i="1" dirty="0"/>
              <a:t>(continued)</a:t>
            </a:r>
            <a:endParaRPr lang="en-US" sz="2000" strike="sngStrike" dirty="0">
              <a:solidFill>
                <a:srgbClr val="FF0000"/>
              </a:solidFill>
            </a:endParaRPr>
          </a:p>
        </p:txBody>
      </p:sp>
      <p:sp>
        <p:nvSpPr>
          <p:cNvPr id="2" name="Footer Placeholder 1"/>
          <p:cNvSpPr>
            <a:spLocks noGrp="1"/>
          </p:cNvSpPr>
          <p:nvPr>
            <p:ph type="ftr" sz="quarter" idx="10"/>
          </p:nvPr>
        </p:nvSpPr>
        <p:spPr/>
        <p:txBody>
          <a:bodyPr/>
          <a:lstStyle/>
          <a:p>
            <a:pPr>
              <a:defRPr/>
            </a:pPr>
            <a:r>
              <a:rPr lang="en-US"/>
              <a:t>SHIBA advisor continuing education  |  January 2022</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6</a:t>
            </a:fld>
            <a:endParaRPr lang="en-US" dirty="0"/>
          </a:p>
        </p:txBody>
      </p:sp>
      <p:sp>
        <p:nvSpPr>
          <p:cNvPr id="7" name="Content Placeholder 6"/>
          <p:cNvSpPr>
            <a:spLocks noGrp="1"/>
          </p:cNvSpPr>
          <p:nvPr>
            <p:ph idx="1"/>
          </p:nvPr>
        </p:nvSpPr>
        <p:spPr>
          <a:xfrm>
            <a:off x="360363" y="1151270"/>
            <a:ext cx="8445500" cy="4902058"/>
          </a:xfrm>
        </p:spPr>
        <p:txBody>
          <a:bodyPr/>
          <a:lstStyle/>
          <a:p>
            <a:r>
              <a:rPr lang="en-US" u="sng" dirty="0"/>
              <a:t>Other topic suggestions</a:t>
            </a:r>
            <a:endParaRPr lang="en-US" u="sng" dirty="0">
              <a:highlight>
                <a:srgbClr val="FFFF00"/>
              </a:highlight>
            </a:endParaRPr>
          </a:p>
          <a:p>
            <a:pPr marL="457200" indent="-457200">
              <a:buFont typeface="Arial" panose="020B0604020202020204" pitchFamily="34" charset="0"/>
              <a:buChar char="•"/>
            </a:pPr>
            <a:r>
              <a:rPr lang="en-US" dirty="0"/>
              <a:t>MA OEP: What is it? Who is most impacted?</a:t>
            </a:r>
          </a:p>
          <a:p>
            <a:pPr marL="457200" indent="-457200">
              <a:buFont typeface="Arial" panose="020B0604020202020204" pitchFamily="34" charset="0"/>
              <a:buChar char="•"/>
            </a:pPr>
            <a:r>
              <a:rPr lang="en-US" dirty="0"/>
              <a:t>What choices are available?</a:t>
            </a:r>
          </a:p>
          <a:p>
            <a:pPr marL="457200" indent="-457200">
              <a:buFont typeface="Arial" panose="020B0604020202020204" pitchFamily="34" charset="0"/>
              <a:buChar char="•"/>
            </a:pPr>
            <a:r>
              <a:rPr lang="en-US" dirty="0"/>
              <a:t>How can you as an advisor help beneficiaries with making decisions?</a:t>
            </a:r>
          </a:p>
          <a:p>
            <a:endParaRPr lang="en-US" dirty="0"/>
          </a:p>
        </p:txBody>
      </p:sp>
      <p:sp>
        <p:nvSpPr>
          <p:cNvPr id="10" name="Action Button: Go Forward or Next 9" descr="Next slide. ">
            <a:hlinkClick r:id="" action="ppaction://hlinkshowjump?jump=nextslide" highlightClick="1"/>
            <a:extLst>
              <a:ext uri="{FF2B5EF4-FFF2-40B4-BE49-F238E27FC236}">
                <a16:creationId xmlns:a16="http://schemas.microsoft.com/office/drawing/2014/main" id="{ADF69081-0D8F-48B6-AA6D-42A37C7CCF23}"/>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44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SHIBA job aid: </a:t>
            </a:r>
            <a:br>
              <a:rPr lang="en-US" dirty="0"/>
            </a:br>
            <a:r>
              <a:rPr lang="en-US" dirty="0"/>
              <a:t>SHIBA counseling resources with links</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7</a:t>
            </a:fld>
            <a:endParaRPr lang="en-US" dirty="0"/>
          </a:p>
        </p:txBody>
      </p:sp>
      <p:sp>
        <p:nvSpPr>
          <p:cNvPr id="7" name="Action Button: Go Forward or Next 6" descr="Next slide. ">
            <a:hlinkClick r:id="" action="ppaction://hlinkshowjump?jump=nextslide" highlightClick="1"/>
            <a:extLst>
              <a:ext uri="{FF2B5EF4-FFF2-40B4-BE49-F238E27FC236}">
                <a16:creationId xmlns:a16="http://schemas.microsoft.com/office/drawing/2014/main" id="{6194C13A-BCAE-4486-8B9E-CEF93FEE0AE7}"/>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64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the first page of the SHIBA job aid titled SHIBA counseling resources with links. ">
            <a:extLst>
              <a:ext uri="{FF2B5EF4-FFF2-40B4-BE49-F238E27FC236}">
                <a16:creationId xmlns:a16="http://schemas.microsoft.com/office/drawing/2014/main" id="{93AF978B-7F16-4D7D-BFD0-AAB3B1149B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6732" y="1295700"/>
            <a:ext cx="2499249" cy="3037549"/>
          </a:xfrm>
          <a:prstGeom prst="rect">
            <a:avLst/>
          </a:prstGeom>
          <a:ln>
            <a:solidFill>
              <a:schemeClr val="tx1"/>
            </a:solidFill>
          </a:ln>
        </p:spPr>
      </p:pic>
      <p:sp>
        <p:nvSpPr>
          <p:cNvPr id="5" name="Title 4"/>
          <p:cNvSpPr>
            <a:spLocks noGrp="1"/>
          </p:cNvSpPr>
          <p:nvPr>
            <p:ph type="title"/>
          </p:nvPr>
        </p:nvSpPr>
        <p:spPr/>
        <p:txBody>
          <a:bodyPr/>
          <a:lstStyle/>
          <a:p>
            <a:r>
              <a:rPr lang="en-US" dirty="0"/>
              <a:t>New SHIBA job aid: Resources with links</a:t>
            </a:r>
            <a:endParaRPr lang="en-US" sz="2000" strike="sngStrike" dirty="0">
              <a:solidFill>
                <a:srgbClr val="FF0000"/>
              </a:solidFill>
            </a:endParaRPr>
          </a:p>
        </p:txBody>
      </p:sp>
      <p:sp>
        <p:nvSpPr>
          <p:cNvPr id="2" name="Footer Placeholder 1"/>
          <p:cNvSpPr>
            <a:spLocks noGrp="1"/>
          </p:cNvSpPr>
          <p:nvPr>
            <p:ph type="ftr" sz="quarter" idx="10"/>
          </p:nvPr>
        </p:nvSpPr>
        <p:spPr/>
        <p:txBody>
          <a:bodyPr/>
          <a:lstStyle/>
          <a:p>
            <a:pPr>
              <a:defRPr/>
            </a:pPr>
            <a:r>
              <a:rPr lang="en-US"/>
              <a:t>SHIBA advisor continuing education  |  January 2022</a:t>
            </a:r>
            <a:endParaRPr lang="en-US" dirty="0"/>
          </a:p>
        </p:txBody>
      </p:sp>
      <p:sp>
        <p:nvSpPr>
          <p:cNvPr id="3" name="Slide Number Placeholder 2"/>
          <p:cNvSpPr>
            <a:spLocks noGrp="1"/>
          </p:cNvSpPr>
          <p:nvPr>
            <p:ph type="sldNum" sz="quarter" idx="11"/>
          </p:nvPr>
        </p:nvSpPr>
        <p:spPr/>
        <p:txBody>
          <a:bodyPr/>
          <a:lstStyle/>
          <a:p>
            <a:pPr>
              <a:defRPr/>
            </a:pPr>
            <a:fld id="{022667C3-1A16-4F93-85B6-182022BDC9A2}" type="slidenum">
              <a:rPr lang="en-US" smtClean="0"/>
              <a:pPr>
                <a:defRPr/>
              </a:pPr>
              <a:t>8</a:t>
            </a:fld>
            <a:endParaRPr lang="en-US" dirty="0"/>
          </a:p>
        </p:txBody>
      </p:sp>
      <p:sp>
        <p:nvSpPr>
          <p:cNvPr id="7" name="Content Placeholder 6"/>
          <p:cNvSpPr>
            <a:spLocks noGrp="1"/>
          </p:cNvSpPr>
          <p:nvPr>
            <p:ph idx="1"/>
          </p:nvPr>
        </p:nvSpPr>
        <p:spPr>
          <a:xfrm>
            <a:off x="377296" y="1295699"/>
            <a:ext cx="5297051" cy="4177129"/>
          </a:xfrm>
        </p:spPr>
        <p:txBody>
          <a:bodyPr/>
          <a:lstStyle/>
          <a:p>
            <a:pPr marL="0" marR="0">
              <a:spcBef>
                <a:spcPts val="0"/>
              </a:spcBef>
              <a:spcAft>
                <a:spcPts val="0"/>
              </a:spcAft>
            </a:pPr>
            <a:r>
              <a:rPr lang="en-US" b="1" dirty="0">
                <a:effectLst/>
                <a:latin typeface="Segoe UI" panose="020B0502040204020203" pitchFamily="34" charset="0"/>
                <a:ea typeface="Calibri" panose="020F0502020204030204" pitchFamily="34" charset="0"/>
                <a:cs typeface="Segoe UI" panose="020B0502040204020203" pitchFamily="34" charset="0"/>
              </a:rPr>
              <a:t>SHIBA counseling resources with links</a:t>
            </a:r>
            <a:endParaRPr lang="en-US" dirty="0">
              <a:latin typeface="Segoe UI" panose="020B0502040204020203" pitchFamily="34" charset="0"/>
              <a:ea typeface="Calibri" panose="020F0502020204030204" pitchFamily="34" charset="0"/>
              <a:cs typeface="Segoe UI" panose="020B0502040204020203" pitchFamily="34" charset="0"/>
            </a:endParaRPr>
          </a:p>
          <a:p>
            <a:pPr marR="0">
              <a:spcBef>
                <a:spcPts val="0"/>
              </a:spcBef>
              <a:spcAft>
                <a:spcPts val="0"/>
              </a:spcAft>
            </a:pPr>
            <a:r>
              <a:rPr lang="en-US" sz="2400" dirty="0">
                <a:latin typeface="Segoe UI" panose="020B0502040204020203" pitchFamily="34" charset="0"/>
                <a:ea typeface="Calibri" panose="020F0502020204030204" pitchFamily="34" charset="0"/>
                <a:cs typeface="Segoe UI" panose="020B0502040204020203" pitchFamily="34" charset="0"/>
              </a:rPr>
              <a:t>This job aid is a reference to use when</a:t>
            </a:r>
          </a:p>
          <a:p>
            <a:pPr marR="0">
              <a:spcBef>
                <a:spcPts val="0"/>
              </a:spcBef>
              <a:spcAft>
                <a:spcPts val="0"/>
              </a:spcAft>
            </a:pPr>
            <a:r>
              <a:rPr lang="en-US" sz="2400" dirty="0">
                <a:latin typeface="Segoe UI" panose="020B0502040204020203" pitchFamily="34" charset="0"/>
                <a:ea typeface="Calibri" panose="020F0502020204030204" pitchFamily="34" charset="0"/>
                <a:cs typeface="Segoe UI" panose="020B0502040204020203" pitchFamily="34" charset="0"/>
              </a:rPr>
              <a:t>counseling clients. </a:t>
            </a:r>
          </a:p>
          <a:p>
            <a:pPr marR="0">
              <a:spcBef>
                <a:spcPts val="0"/>
              </a:spcBef>
              <a:spcAft>
                <a:spcPts val="0"/>
              </a:spcAft>
            </a:pPr>
            <a:endParaRPr lang="en-US" sz="2400" dirty="0">
              <a:latin typeface="Segoe UI" panose="020B0502040204020203" pitchFamily="34" charset="0"/>
              <a:ea typeface="Calibri" panose="020F0502020204030204" pitchFamily="34" charset="0"/>
              <a:cs typeface="Segoe UI" panose="020B0502040204020203" pitchFamily="34" charset="0"/>
            </a:endParaRPr>
          </a:p>
          <a:p>
            <a:pPr marR="0">
              <a:spcBef>
                <a:spcPts val="0"/>
              </a:spcBef>
              <a:spcAft>
                <a:spcPts val="0"/>
              </a:spcAft>
            </a:pPr>
            <a:r>
              <a:rPr lang="en-US" sz="2400" dirty="0">
                <a:latin typeface="Segoe UI" panose="020B0502040204020203" pitchFamily="34" charset="0"/>
                <a:ea typeface="Calibri" panose="020F0502020204030204" pitchFamily="34" charset="0"/>
                <a:cs typeface="Segoe UI" panose="020B0502040204020203" pitchFamily="34" charset="0"/>
              </a:rPr>
              <a:t>You may access the job aid from </a:t>
            </a:r>
            <a:br>
              <a:rPr lang="en-US" sz="2400" dirty="0">
                <a:latin typeface="Segoe UI" panose="020B0502040204020203" pitchFamily="34" charset="0"/>
                <a:ea typeface="Calibri" panose="020F0502020204030204" pitchFamily="34" charset="0"/>
                <a:cs typeface="Segoe UI" panose="020B0502040204020203" pitchFamily="34" charset="0"/>
              </a:rPr>
            </a:br>
            <a:r>
              <a:rPr lang="en-US" sz="2400" dirty="0">
                <a:latin typeface="Segoe UI" panose="020B0502040204020203" pitchFamily="34" charset="0"/>
                <a:ea typeface="Calibri" panose="020F0502020204030204" pitchFamily="34" charset="0"/>
                <a:cs typeface="Segoe UI" panose="020B0502040204020203" pitchFamily="34" charset="0"/>
              </a:rPr>
              <a:t>this link:</a:t>
            </a:r>
          </a:p>
          <a:p>
            <a:pPr marR="0">
              <a:spcBef>
                <a:spcPts val="0"/>
              </a:spcBef>
              <a:spcAft>
                <a:spcPts val="0"/>
              </a:spcAft>
            </a:pPr>
            <a:r>
              <a:rPr lang="en-US" sz="2400" dirty="0">
                <a:latin typeface="Segoe UI" panose="020B0502040204020203" pitchFamily="34" charset="0"/>
                <a:ea typeface="Calibri" panose="020F0502020204030204" pitchFamily="34" charset="0"/>
                <a:cs typeface="Segoe UI" panose="020B0502040204020203" pitchFamily="34" charset="0"/>
                <a:hlinkClick r:id="rId4"/>
              </a:rPr>
              <a:t>https://www.insurance.wa.gov/media/10642</a:t>
            </a:r>
            <a:r>
              <a:rPr lang="en-US" sz="2400" dirty="0">
                <a:latin typeface="Segoe UI" panose="020B0502040204020203" pitchFamily="34" charset="0"/>
                <a:ea typeface="Calibri" panose="020F0502020204030204" pitchFamily="34" charset="0"/>
                <a:cs typeface="Segoe UI" panose="020B0502040204020203" pitchFamily="34" charset="0"/>
              </a:rPr>
              <a:t> </a:t>
            </a:r>
          </a:p>
          <a:p>
            <a:pPr marR="0">
              <a:spcBef>
                <a:spcPts val="0"/>
              </a:spcBef>
              <a:spcAft>
                <a:spcPts val="0"/>
              </a:spcAft>
            </a:pPr>
            <a:endParaRPr lang="en-US" sz="2400" dirty="0">
              <a:effectLst/>
              <a:latin typeface="Segoe UI" panose="020B0502040204020203" pitchFamily="34" charset="0"/>
              <a:ea typeface="Calibri" panose="020F0502020204030204" pitchFamily="34" charset="0"/>
              <a:cs typeface="Segoe UI" panose="020B0502040204020203" pitchFamily="34" charset="0"/>
            </a:endParaRPr>
          </a:p>
          <a:p>
            <a:pPr marR="0">
              <a:spcBef>
                <a:spcPts val="0"/>
              </a:spcBef>
              <a:spcAft>
                <a:spcPts val="0"/>
              </a:spcAft>
            </a:pPr>
            <a:endParaRPr lang="en-US"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9" name="Action Button: Go Forward or Next 8" descr="Next slide. ">
            <a:hlinkClick r:id="" action="ppaction://hlinkshowjump?jump=nextslide" highlightClick="1"/>
            <a:extLst>
              <a:ext uri="{FF2B5EF4-FFF2-40B4-BE49-F238E27FC236}">
                <a16:creationId xmlns:a16="http://schemas.microsoft.com/office/drawing/2014/main" id="{061D9344-DD77-4292-B4AB-D9DBECC81752}"/>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53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Resources</a:t>
            </a:r>
          </a:p>
        </p:txBody>
      </p:sp>
      <p:sp>
        <p:nvSpPr>
          <p:cNvPr id="3" name="Footer Placeholder 2"/>
          <p:cNvSpPr>
            <a:spLocks noGrp="1"/>
          </p:cNvSpPr>
          <p:nvPr>
            <p:ph type="ftr" sz="quarter" idx="10"/>
          </p:nvPr>
        </p:nvSpPr>
        <p:spPr/>
        <p:txBody>
          <a:bodyPr/>
          <a:lstStyle/>
          <a:p>
            <a:pPr>
              <a:defRPr/>
            </a:pPr>
            <a:r>
              <a:rPr lang="en-US">
                <a:solidFill>
                  <a:prstClr val="black">
                    <a:lumMod val="75000"/>
                    <a:lumOff val="25000"/>
                  </a:prstClr>
                </a:solidFill>
              </a:rPr>
              <a:t>SHIBA advisor continuing education  |  January 2022</a:t>
            </a:r>
            <a:endParaRPr lang="en-US" dirty="0">
              <a:solidFill>
                <a:prstClr val="black">
                  <a:lumMod val="75000"/>
                  <a:lumOff val="25000"/>
                </a:prstClr>
              </a:solidFill>
            </a:endParaRPr>
          </a:p>
        </p:txBody>
      </p:sp>
      <p:sp>
        <p:nvSpPr>
          <p:cNvPr id="5" name="Slide Number Placeholder 4"/>
          <p:cNvSpPr>
            <a:spLocks noGrp="1"/>
          </p:cNvSpPr>
          <p:nvPr>
            <p:ph type="sldNum" sz="quarter" idx="11"/>
          </p:nvPr>
        </p:nvSpPr>
        <p:spPr/>
        <p:txBody>
          <a:bodyPr/>
          <a:lstStyle/>
          <a:p>
            <a:pPr>
              <a:defRPr/>
            </a:pPr>
            <a:fld id="{91EAB261-394D-4D9C-9A31-C9FF847D6AC9}" type="slidenum">
              <a:rPr lang="en-US" smtClean="0"/>
              <a:pPr>
                <a:defRPr/>
              </a:pPr>
              <a:t>9</a:t>
            </a:fld>
            <a:endParaRPr lang="en-US" dirty="0"/>
          </a:p>
        </p:txBody>
      </p:sp>
      <p:sp>
        <p:nvSpPr>
          <p:cNvPr id="7" name="Action Button: Go Forward or Next 6" descr="Next slide. ">
            <a:hlinkClick r:id="" action="ppaction://hlinkshowjump?jump=nextslide" highlightClick="1"/>
            <a:extLst>
              <a:ext uri="{FF2B5EF4-FFF2-40B4-BE49-F238E27FC236}">
                <a16:creationId xmlns:a16="http://schemas.microsoft.com/office/drawing/2014/main" id="{1C3EC837-9BB6-4CA2-AD6C-65114D4502D0}"/>
              </a:ext>
            </a:extLst>
          </p:cNvPr>
          <p:cNvSpPr/>
          <p:nvPr/>
        </p:nvSpPr>
        <p:spPr>
          <a:xfrm>
            <a:off x="8617622" y="5796244"/>
            <a:ext cx="375027" cy="36071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298143"/>
      </p:ext>
    </p:extLst>
  </p:cSld>
  <p:clrMapOvr>
    <a:masterClrMapping/>
  </p:clrMapOvr>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1955</Words>
  <Application>Microsoft Office PowerPoint</Application>
  <PresentationFormat>On-screen Show (4:3)</PresentationFormat>
  <Paragraphs>233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vt:lpstr>
      <vt:lpstr>News Gothic MT</vt:lpstr>
      <vt:lpstr>Segoe UI</vt:lpstr>
      <vt:lpstr>Symbol</vt:lpstr>
      <vt:lpstr>Wingdings</vt:lpstr>
      <vt:lpstr>OIC_presentation_PPT</vt:lpstr>
      <vt:lpstr>Welcome to 2022! </vt:lpstr>
      <vt:lpstr>Agenda</vt:lpstr>
      <vt:lpstr>Medicare Advantage OEP</vt:lpstr>
      <vt:lpstr>MA OEP news and discussion</vt:lpstr>
      <vt:lpstr>MA OEP topic information</vt:lpstr>
      <vt:lpstr>MA OEP topic information (continued)</vt:lpstr>
      <vt:lpstr>SHIBA job aid:  SHIBA counseling resources with links</vt:lpstr>
      <vt:lpstr>New SHIBA job aid: Resources with links</vt:lpstr>
      <vt:lpstr>Resources</vt:lpstr>
      <vt:lpstr>2022 resources</vt:lpstr>
      <vt:lpstr>2022 resources (cont’d)</vt:lpstr>
      <vt:lpstr>2022 resources</vt:lpstr>
      <vt:lpstr>2021-2022 training schedule</vt:lpstr>
      <vt:lpstr>Evaluation</vt:lpstr>
      <vt:lpstr>Photo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2022! Medicare Advantage OEP</dc:title>
  <dc:subject>SHIBA volunteer monthly training for January 2022</dc:subject>
  <dc:creator/>
  <cp:lastModifiedBy/>
  <cp:revision>1</cp:revision>
  <dcterms:created xsi:type="dcterms:W3CDTF">2020-05-11T15:47:24Z</dcterms:created>
  <dcterms:modified xsi:type="dcterms:W3CDTF">2021-12-22T18:09:20Z</dcterms:modified>
</cp:coreProperties>
</file>