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4"/>
  </p:notesMasterIdLst>
  <p:sldIdLst>
    <p:sldId id="404" r:id="rId5"/>
    <p:sldId id="389" r:id="rId6"/>
    <p:sldId id="257" r:id="rId7"/>
    <p:sldId id="394" r:id="rId8"/>
    <p:sldId id="395" r:id="rId9"/>
    <p:sldId id="393" r:id="rId10"/>
    <p:sldId id="409" r:id="rId11"/>
    <p:sldId id="406" r:id="rId12"/>
    <p:sldId id="4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32B"/>
    <a:srgbClr val="0E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63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73F69-9264-4E13-AA0F-696E2144C910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2251D20-A351-4A7E-B8C5-A90F4051C1A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Grant</a:t>
          </a:r>
        </a:p>
        <a:p>
          <a:r>
            <a:rPr lang="en-US" dirty="0"/>
            <a:t>Application</a:t>
          </a:r>
        </a:p>
      </dgm:t>
    </dgm:pt>
    <dgm:pt modelId="{ECA3059C-0466-4762-9BBE-14111C0DCFE2}" type="parTrans" cxnId="{49643093-79A2-49F5-857A-B77FDF63C6BB}">
      <dgm:prSet/>
      <dgm:spPr/>
      <dgm:t>
        <a:bodyPr/>
        <a:lstStyle/>
        <a:p>
          <a:endParaRPr lang="en-US"/>
        </a:p>
      </dgm:t>
    </dgm:pt>
    <dgm:pt modelId="{AA7305F1-9E80-462B-AB5D-7AF7BEE112D4}" type="sibTrans" cxnId="{49643093-79A2-49F5-857A-B77FDF63C6BB}">
      <dgm:prSet/>
      <dgm:spPr/>
      <dgm:t>
        <a:bodyPr/>
        <a:lstStyle/>
        <a:p>
          <a:endParaRPr lang="en-US"/>
        </a:p>
      </dgm:t>
    </dgm:pt>
    <dgm:pt modelId="{9E7D2CAD-103B-4FE0-9272-E090036AC958}">
      <dgm:prSet phldrT="[Text]"/>
      <dgm:spPr/>
      <dgm:t>
        <a:bodyPr/>
        <a:lstStyle/>
        <a:p>
          <a:r>
            <a:rPr lang="en-US" dirty="0"/>
            <a:t>Deeming Application</a:t>
          </a:r>
        </a:p>
      </dgm:t>
    </dgm:pt>
    <dgm:pt modelId="{EE96FB31-13B6-44FF-9F37-FE6BF4D6BF26}" type="parTrans" cxnId="{19461EEA-2A7C-41D7-A41F-250EE9D5CCB4}">
      <dgm:prSet/>
      <dgm:spPr/>
      <dgm:t>
        <a:bodyPr/>
        <a:lstStyle/>
        <a:p>
          <a:endParaRPr lang="en-US"/>
        </a:p>
      </dgm:t>
    </dgm:pt>
    <dgm:pt modelId="{1E6EB5CB-0354-414A-BBD3-A8DE59B60FE8}" type="sibTrans" cxnId="{19461EEA-2A7C-41D7-A41F-250EE9D5CCB4}">
      <dgm:prSet/>
      <dgm:spPr/>
      <dgm:t>
        <a:bodyPr/>
        <a:lstStyle/>
        <a:p>
          <a:endParaRPr lang="en-US"/>
        </a:p>
      </dgm:t>
    </dgm:pt>
    <dgm:pt modelId="{B40062B6-2D4F-4014-8F46-B22410951D73}">
      <dgm:prSet phldrT="[Text]"/>
      <dgm:spPr/>
      <dgm:t>
        <a:bodyPr/>
        <a:lstStyle/>
        <a:p>
          <a:r>
            <a:rPr lang="en-US" dirty="0"/>
            <a:t>Limited FTCA Coverage</a:t>
          </a:r>
        </a:p>
      </dgm:t>
    </dgm:pt>
    <dgm:pt modelId="{E0286D39-C4E1-4006-8034-6D026A860342}" type="parTrans" cxnId="{4A3E0076-00EE-4ACC-B81E-CED6B719FE2F}">
      <dgm:prSet/>
      <dgm:spPr/>
      <dgm:t>
        <a:bodyPr/>
        <a:lstStyle/>
        <a:p>
          <a:endParaRPr lang="en-US"/>
        </a:p>
      </dgm:t>
    </dgm:pt>
    <dgm:pt modelId="{8AB4CC3A-9724-4881-BC0E-87C0C76B8BCB}" type="sibTrans" cxnId="{4A3E0076-00EE-4ACC-B81E-CED6B719FE2F}">
      <dgm:prSet/>
      <dgm:spPr/>
      <dgm:t>
        <a:bodyPr/>
        <a:lstStyle/>
        <a:p>
          <a:endParaRPr lang="en-US"/>
        </a:p>
      </dgm:t>
    </dgm:pt>
    <dgm:pt modelId="{7E400CBC-B57F-45A6-8B02-D645826D2F5A}" type="pres">
      <dgm:prSet presAssocID="{02373F69-9264-4E13-AA0F-696E2144C910}" presName="CompostProcess" presStyleCnt="0">
        <dgm:presLayoutVars>
          <dgm:dir/>
          <dgm:resizeHandles val="exact"/>
        </dgm:presLayoutVars>
      </dgm:prSet>
      <dgm:spPr/>
    </dgm:pt>
    <dgm:pt modelId="{68C05009-AFB3-4926-9356-077A312FC54A}" type="pres">
      <dgm:prSet presAssocID="{02373F69-9264-4E13-AA0F-696E2144C910}" presName="arrow" presStyleLbl="bgShp" presStyleIdx="0" presStyleCnt="1"/>
      <dgm:spPr/>
    </dgm:pt>
    <dgm:pt modelId="{E1DECD75-1B45-4D9A-BB9F-A4714321763F}" type="pres">
      <dgm:prSet presAssocID="{02373F69-9264-4E13-AA0F-696E2144C910}" presName="linearProcess" presStyleCnt="0"/>
      <dgm:spPr/>
    </dgm:pt>
    <dgm:pt modelId="{14B4FA73-6BDB-4FFE-86FC-6373416437E7}" type="pres">
      <dgm:prSet presAssocID="{D2251D20-A351-4A7E-B8C5-A90F4051C1AE}" presName="textNode" presStyleLbl="node1" presStyleIdx="0" presStyleCnt="3">
        <dgm:presLayoutVars>
          <dgm:bulletEnabled val="1"/>
        </dgm:presLayoutVars>
      </dgm:prSet>
      <dgm:spPr/>
    </dgm:pt>
    <dgm:pt modelId="{80F6C5F4-7061-486A-850B-1D97A9CA5C42}" type="pres">
      <dgm:prSet presAssocID="{AA7305F1-9E80-462B-AB5D-7AF7BEE112D4}" presName="sibTrans" presStyleCnt="0"/>
      <dgm:spPr/>
    </dgm:pt>
    <dgm:pt modelId="{C7640D95-850D-4036-961F-EA6C138E0EED}" type="pres">
      <dgm:prSet presAssocID="{9E7D2CAD-103B-4FE0-9272-E090036AC958}" presName="textNode" presStyleLbl="node1" presStyleIdx="1" presStyleCnt="3">
        <dgm:presLayoutVars>
          <dgm:bulletEnabled val="1"/>
        </dgm:presLayoutVars>
      </dgm:prSet>
      <dgm:spPr/>
    </dgm:pt>
    <dgm:pt modelId="{CD152BC4-C4AB-4C7B-BAC7-622F0A392D0F}" type="pres">
      <dgm:prSet presAssocID="{1E6EB5CB-0354-414A-BBD3-A8DE59B60FE8}" presName="sibTrans" presStyleCnt="0"/>
      <dgm:spPr/>
    </dgm:pt>
    <dgm:pt modelId="{81A90FD3-7BF3-4EE8-A00A-0BED4DD6FC6A}" type="pres">
      <dgm:prSet presAssocID="{B40062B6-2D4F-4014-8F46-B22410951D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A3E0076-00EE-4ACC-B81E-CED6B719FE2F}" srcId="{02373F69-9264-4E13-AA0F-696E2144C910}" destId="{B40062B6-2D4F-4014-8F46-B22410951D73}" srcOrd="2" destOrd="0" parTransId="{E0286D39-C4E1-4006-8034-6D026A860342}" sibTransId="{8AB4CC3A-9724-4881-BC0E-87C0C76B8BCB}"/>
    <dgm:cxn modelId="{7FE51391-E288-4F37-B0DE-572EB920BB43}" type="presOf" srcId="{D2251D20-A351-4A7E-B8C5-A90F4051C1AE}" destId="{14B4FA73-6BDB-4FFE-86FC-6373416437E7}" srcOrd="0" destOrd="0" presId="urn:microsoft.com/office/officeart/2005/8/layout/hProcess9"/>
    <dgm:cxn modelId="{49643093-79A2-49F5-857A-B77FDF63C6BB}" srcId="{02373F69-9264-4E13-AA0F-696E2144C910}" destId="{D2251D20-A351-4A7E-B8C5-A90F4051C1AE}" srcOrd="0" destOrd="0" parTransId="{ECA3059C-0466-4762-9BBE-14111C0DCFE2}" sibTransId="{AA7305F1-9E80-462B-AB5D-7AF7BEE112D4}"/>
    <dgm:cxn modelId="{D58A019B-4C83-479A-8C28-3E4D51D8785A}" type="presOf" srcId="{02373F69-9264-4E13-AA0F-696E2144C910}" destId="{7E400CBC-B57F-45A6-8B02-D645826D2F5A}" srcOrd="0" destOrd="0" presId="urn:microsoft.com/office/officeart/2005/8/layout/hProcess9"/>
    <dgm:cxn modelId="{B97574AC-64CB-49BE-AA28-6657C7B49934}" type="presOf" srcId="{9E7D2CAD-103B-4FE0-9272-E090036AC958}" destId="{C7640D95-850D-4036-961F-EA6C138E0EED}" srcOrd="0" destOrd="0" presId="urn:microsoft.com/office/officeart/2005/8/layout/hProcess9"/>
    <dgm:cxn modelId="{A54B4DB7-65EE-4BA0-AC7E-7DEBC71FD717}" type="presOf" srcId="{B40062B6-2D4F-4014-8F46-B22410951D73}" destId="{81A90FD3-7BF3-4EE8-A00A-0BED4DD6FC6A}" srcOrd="0" destOrd="0" presId="urn:microsoft.com/office/officeart/2005/8/layout/hProcess9"/>
    <dgm:cxn modelId="{19461EEA-2A7C-41D7-A41F-250EE9D5CCB4}" srcId="{02373F69-9264-4E13-AA0F-696E2144C910}" destId="{9E7D2CAD-103B-4FE0-9272-E090036AC958}" srcOrd="1" destOrd="0" parTransId="{EE96FB31-13B6-44FF-9F37-FE6BF4D6BF26}" sibTransId="{1E6EB5CB-0354-414A-BBD3-A8DE59B60FE8}"/>
    <dgm:cxn modelId="{A4464993-7A03-4EDB-A6D0-D7B4B890B2EB}" type="presParOf" srcId="{7E400CBC-B57F-45A6-8B02-D645826D2F5A}" destId="{68C05009-AFB3-4926-9356-077A312FC54A}" srcOrd="0" destOrd="0" presId="urn:microsoft.com/office/officeart/2005/8/layout/hProcess9"/>
    <dgm:cxn modelId="{8430FBFF-5293-4149-8A5E-806E58A6FDB5}" type="presParOf" srcId="{7E400CBC-B57F-45A6-8B02-D645826D2F5A}" destId="{E1DECD75-1B45-4D9A-BB9F-A4714321763F}" srcOrd="1" destOrd="0" presId="urn:microsoft.com/office/officeart/2005/8/layout/hProcess9"/>
    <dgm:cxn modelId="{E1F2C092-1E5C-43B3-8B7F-F5B1BB99AA20}" type="presParOf" srcId="{E1DECD75-1B45-4D9A-BB9F-A4714321763F}" destId="{14B4FA73-6BDB-4FFE-86FC-6373416437E7}" srcOrd="0" destOrd="0" presId="urn:microsoft.com/office/officeart/2005/8/layout/hProcess9"/>
    <dgm:cxn modelId="{93EE3329-A4AB-4719-9C7B-49D852F7C44C}" type="presParOf" srcId="{E1DECD75-1B45-4D9A-BB9F-A4714321763F}" destId="{80F6C5F4-7061-486A-850B-1D97A9CA5C42}" srcOrd="1" destOrd="0" presId="urn:microsoft.com/office/officeart/2005/8/layout/hProcess9"/>
    <dgm:cxn modelId="{0FCFF92B-54E8-4A6B-AF3B-37ACAA84A496}" type="presParOf" srcId="{E1DECD75-1B45-4D9A-BB9F-A4714321763F}" destId="{C7640D95-850D-4036-961F-EA6C138E0EED}" srcOrd="2" destOrd="0" presId="urn:microsoft.com/office/officeart/2005/8/layout/hProcess9"/>
    <dgm:cxn modelId="{410D26BA-C32A-4212-A60D-B8621E28B4C7}" type="presParOf" srcId="{E1DECD75-1B45-4D9A-BB9F-A4714321763F}" destId="{CD152BC4-C4AB-4C7B-BAC7-622F0A392D0F}" srcOrd="3" destOrd="0" presId="urn:microsoft.com/office/officeart/2005/8/layout/hProcess9"/>
    <dgm:cxn modelId="{255F405D-AAB2-439C-89F0-A54B030403BC}" type="presParOf" srcId="{E1DECD75-1B45-4D9A-BB9F-A4714321763F}" destId="{81A90FD3-7BF3-4EE8-A00A-0BED4DD6FC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5009-AFB3-4926-9356-077A312FC54A}">
      <dsp:nvSpPr>
        <dsp:cNvPr id="0" name=""/>
        <dsp:cNvSpPr/>
      </dsp:nvSpPr>
      <dsp:spPr>
        <a:xfrm>
          <a:off x="856251" y="0"/>
          <a:ext cx="9704180" cy="435133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4FA73-6BDB-4FFE-86FC-6373416437E7}">
      <dsp:nvSpPr>
        <dsp:cNvPr id="0" name=""/>
        <dsp:cNvSpPr/>
      </dsp:nvSpPr>
      <dsp:spPr>
        <a:xfrm>
          <a:off x="141036" y="1305401"/>
          <a:ext cx="3425004" cy="174053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Grant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Application</a:t>
          </a:r>
        </a:p>
      </dsp:txBody>
      <dsp:txXfrm>
        <a:off x="226002" y="1390367"/>
        <a:ext cx="3255072" cy="1570603"/>
      </dsp:txXfrm>
    </dsp:sp>
    <dsp:sp modelId="{C7640D95-850D-4036-961F-EA6C138E0EED}">
      <dsp:nvSpPr>
        <dsp:cNvPr id="0" name=""/>
        <dsp:cNvSpPr/>
      </dsp:nvSpPr>
      <dsp:spPr>
        <a:xfrm>
          <a:off x="3995839" y="1305401"/>
          <a:ext cx="3425004" cy="174053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Deeming Application</a:t>
          </a:r>
        </a:p>
      </dsp:txBody>
      <dsp:txXfrm>
        <a:off x="4080805" y="1390367"/>
        <a:ext cx="3255072" cy="1570603"/>
      </dsp:txXfrm>
    </dsp:sp>
    <dsp:sp modelId="{81A90FD3-7BF3-4EE8-A00A-0BED4DD6FC6A}">
      <dsp:nvSpPr>
        <dsp:cNvPr id="0" name=""/>
        <dsp:cNvSpPr/>
      </dsp:nvSpPr>
      <dsp:spPr>
        <a:xfrm>
          <a:off x="7850641" y="1305401"/>
          <a:ext cx="3425004" cy="174053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Limited FTCA Coverage</a:t>
          </a:r>
        </a:p>
      </dsp:txBody>
      <dsp:txXfrm>
        <a:off x="7935607" y="1390367"/>
        <a:ext cx="3255072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06797-6C41-4461-AD1C-7AAA0B8B17B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CFF9-9E50-42D3-9FDC-F429D5B8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A3106-EE05-4E96-8412-C4F16E046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31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BCFF9-9E50-42D3-9FDC-F429D5B892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9808-C962-4B07-B5D2-BADD8FD0F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5230D-3AC1-4E4F-9E0E-56290808B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3852"/>
            <a:ext cx="9144000" cy="150394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56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62DF-F198-46AC-B38F-3246218D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9AC7-9680-44F8-A5A4-69B3C04A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99628-E42C-4EA9-9466-75384D86E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4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00E5-9FE8-4336-A13A-DB69F08B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EE4C9-119F-4CF1-9D19-126E6447C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5E5D-5093-452F-A228-843E0646B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4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7C97-99F0-46EE-8449-F93A3702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C1D41-79B7-40FD-899C-AFC819C33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92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69A41-D759-424A-A735-25DAB81BA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C9F80-619B-4654-90C3-9AE0DE1ED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26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92AE-D791-4CE9-8D94-F21F0D48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A9CF-AF3F-4C12-A7FC-3C3D3122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077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763B-66F9-4038-84CC-0071B1A6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26" y="1709738"/>
            <a:ext cx="100801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D3B25-0292-419B-8A9D-3B1DED8C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7326" y="4589463"/>
            <a:ext cx="10080124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04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8D05-F1EC-4E42-9ADC-801A4BDE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7F28-33AD-46CD-A2B4-6C151EA67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2DD78-2222-442D-81B5-B9975D093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770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2F10-7A79-42E4-849A-CACDF1F3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758A-5FD5-413E-AEAF-36DA5E59A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2F36A-656B-492A-A551-D873284D0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DE85D-6708-4E2E-9AB9-7F58C4DBE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C08BE-1952-421D-B995-D28597027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345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6090-F0EE-48CB-B459-0034F5F0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86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6090-F0EE-48CB-B459-0034F5F0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5415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Different colored question marks">
            <a:extLst>
              <a:ext uri="{FF2B5EF4-FFF2-40B4-BE49-F238E27FC236}">
                <a16:creationId xmlns:a16="http://schemas.microsoft.com/office/drawing/2014/main" id="{16EA03B7-9A45-430F-92F4-9047394F1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70"/>
          <a:stretch/>
        </p:blipFill>
        <p:spPr>
          <a:xfrm>
            <a:off x="224" y="2583402"/>
            <a:ext cx="12191775" cy="42745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6E5A1F-7377-4F2B-B097-047B6E10FA2F}"/>
              </a:ext>
            </a:extLst>
          </p:cNvPr>
          <p:cNvCxnSpPr/>
          <p:nvPr userDrawn="1"/>
        </p:nvCxnSpPr>
        <p:spPr>
          <a:xfrm>
            <a:off x="0" y="2556770"/>
            <a:ext cx="12191999" cy="0"/>
          </a:xfrm>
          <a:prstGeom prst="line">
            <a:avLst/>
          </a:prstGeom>
          <a:ln w="57150">
            <a:solidFill>
              <a:srgbClr val="B32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4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00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1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38761-81B9-4071-BB98-A4BEB85C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7601F-6066-497E-B2B4-86AA2424B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83977-2620-4834-8AD5-90FC5B343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F614-0408-4871-BB90-3B7B7EF267AA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DE8B8-385F-47EF-9E49-AAFAE09A9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4C4F1-5DAA-49F2-9424-CEA957A0B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368CC-0258-4462-8937-4ED6D49F75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C556A-B2E1-4D69-A4FA-1C62F15E00F2}"/>
              </a:ext>
            </a:extLst>
          </p:cNvPr>
          <p:cNvSpPr/>
          <p:nvPr/>
        </p:nvSpPr>
        <p:spPr>
          <a:xfrm>
            <a:off x="0" y="6354730"/>
            <a:ext cx="12192000" cy="503270"/>
          </a:xfrm>
          <a:prstGeom prst="rect">
            <a:avLst/>
          </a:prstGeom>
          <a:solidFill>
            <a:srgbClr val="B3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A507D-39AB-4FB6-89FC-B8FB3A9E6D50}"/>
              </a:ext>
            </a:extLst>
          </p:cNvPr>
          <p:cNvSpPr/>
          <p:nvPr/>
        </p:nvSpPr>
        <p:spPr>
          <a:xfrm>
            <a:off x="0" y="6320095"/>
            <a:ext cx="1219200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2832D5-B6AF-4399-9D33-FF7C64E76DE5}"/>
              </a:ext>
            </a:extLst>
          </p:cNvPr>
          <p:cNvSpPr/>
          <p:nvPr/>
        </p:nvSpPr>
        <p:spPr>
          <a:xfrm>
            <a:off x="10391775" y="6365814"/>
            <a:ext cx="1800225" cy="492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854B4E2-A2EE-40F1-993C-363737EE7453}"/>
              </a:ext>
            </a:extLst>
          </p:cNvPr>
          <p:cNvSpPr/>
          <p:nvPr/>
        </p:nvSpPr>
        <p:spPr>
          <a:xfrm>
            <a:off x="9543495" y="6365814"/>
            <a:ext cx="1381679" cy="492186"/>
          </a:xfrm>
          <a:prstGeom prst="parallelogram">
            <a:avLst>
              <a:gd name="adj" fmla="val 413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2EDDC9-0547-4BCA-9903-8955A12C98C2}"/>
              </a:ext>
            </a:extLst>
          </p:cNvPr>
          <p:cNvSpPr txBox="1"/>
          <p:nvPr userDrawn="1"/>
        </p:nvSpPr>
        <p:spPr>
          <a:xfrm>
            <a:off x="9697096" y="6387141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dirty="0">
                <a:latin typeface="Bodoni MT Condensed" panose="02070606080606020203" pitchFamily="18" charset="0"/>
              </a:rPr>
              <a:t>U.S. Department of Justice</a:t>
            </a:r>
          </a:p>
        </p:txBody>
      </p:sp>
    </p:spTree>
    <p:extLst>
      <p:ext uri="{BB962C8B-B14F-4D97-AF65-F5344CB8AC3E}">
        <p14:creationId xmlns:p14="http://schemas.microsoft.com/office/powerpoint/2010/main" val="292859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8" r:id="rId7"/>
    <p:sldLayoutId id="2147483681" r:id="rId8"/>
    <p:sldLayoutId id="2147483687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4">
              <a:lumMod val="40000"/>
              <a:lumOff val="60000"/>
            </a:schemeClr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1pPr>
      <a:lvl2pPr marL="27432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phc.hrsa.gov/funding/funding-opportunities/quality-improvement-fund-justice-involved-populations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ntage weighing scales">
            <a:extLst>
              <a:ext uri="{FF2B5EF4-FFF2-40B4-BE49-F238E27FC236}">
                <a16:creationId xmlns:a16="http://schemas.microsoft.com/office/drawing/2014/main" id="{9CD9CD05-4ECE-4E07-B1E4-92549701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" y="0"/>
            <a:ext cx="457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84EC93-57FE-4D84-BF4B-26124E1DD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41951" y="0"/>
            <a:ext cx="8950050" cy="6858000"/>
            <a:chOff x="3241951" y="0"/>
            <a:chExt cx="895005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0A2A80-356F-4D21-8D59-D84CE5EBA1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771" b="4771"/>
            <a:stretch/>
          </p:blipFill>
          <p:spPr>
            <a:xfrm>
              <a:off x="3241951" y="0"/>
              <a:ext cx="2373782" cy="685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2829F9-286F-4007-B01D-3CC8EE5EFF25}"/>
                </a:ext>
              </a:extLst>
            </p:cNvPr>
            <p:cNvGrpSpPr/>
            <p:nvPr userDrawn="1"/>
          </p:nvGrpSpPr>
          <p:grpSpPr>
            <a:xfrm>
              <a:off x="3368173" y="0"/>
              <a:ext cx="8823828" cy="6858000"/>
              <a:chOff x="3368173" y="0"/>
              <a:chExt cx="8823828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183FFF-98CB-4DDA-92C2-0F7400867081}"/>
                  </a:ext>
                </a:extLst>
              </p:cNvPr>
              <p:cNvSpPr/>
              <p:nvPr userDrawn="1"/>
            </p:nvSpPr>
            <p:spPr>
              <a:xfrm>
                <a:off x="4443663" y="0"/>
                <a:ext cx="7748338" cy="6858000"/>
              </a:xfrm>
              <a:prstGeom prst="rect">
                <a:avLst/>
              </a:prstGeom>
              <a:solidFill>
                <a:srgbClr val="0E39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3CCB35C4-9A7C-425B-AE04-84C381DE7E11}"/>
                  </a:ext>
                </a:extLst>
              </p:cNvPr>
              <p:cNvSpPr/>
              <p:nvPr userDrawn="1"/>
            </p:nvSpPr>
            <p:spPr>
              <a:xfrm>
                <a:off x="3368173" y="0"/>
                <a:ext cx="2145959" cy="6858000"/>
              </a:xfrm>
              <a:prstGeom prst="triangle">
                <a:avLst/>
              </a:prstGeom>
              <a:solidFill>
                <a:srgbClr val="0E39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0E9171-7D23-4D29-B87E-5A7E2CC0E4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8318" y="1600200"/>
            <a:ext cx="8223682" cy="1424958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Federally Supported Community Health 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857B9-9203-4D77-9EBF-BC7540C64A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84052" y="4802003"/>
            <a:ext cx="5817833" cy="150336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Whitney Passmore, Assistant United States Attorney </a:t>
            </a: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Whitney.Passmore@usdoj.gov</a:t>
            </a:r>
          </a:p>
          <a:p>
            <a:pPr algn="l"/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OJ Logo">
            <a:extLst>
              <a:ext uri="{FF2B5EF4-FFF2-40B4-BE49-F238E27FC236}">
                <a16:creationId xmlns:a16="http://schemas.microsoft.com/office/drawing/2014/main" id="{4DC69D48-52B7-4E9B-9998-40E07991E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07" y="4757618"/>
            <a:ext cx="1104065" cy="11040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000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rs of medical equipment">
            <a:extLst>
              <a:ext uri="{FF2B5EF4-FFF2-40B4-BE49-F238E27FC236}">
                <a16:creationId xmlns:a16="http://schemas.microsoft.com/office/drawing/2014/main" id="{381FD7E8-D3F9-43EF-947D-F4C2908F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1" r="27041"/>
          <a:stretch/>
        </p:blipFill>
        <p:spPr>
          <a:xfrm>
            <a:off x="225" y="0"/>
            <a:ext cx="4724176" cy="68580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5075855" y="261257"/>
            <a:ext cx="7116146" cy="6316825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/>
              <a:t>What is a Federally Supported Community Health Center?</a:t>
            </a:r>
            <a:endParaRPr lang="en-US" sz="6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E685D4-0C4E-488C-A33B-FA5D0208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36636" y="0"/>
            <a:ext cx="0" cy="6858000"/>
          </a:xfrm>
          <a:prstGeom prst="line">
            <a:avLst/>
          </a:prstGeom>
          <a:ln w="57150">
            <a:solidFill>
              <a:srgbClr val="B32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7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54A8-06FF-46C9-9ED2-16499AB4F9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Federally Supported Health Centers Assistance Act, 42 U.S.C. § 233(g)-(n)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8C34A-A0ED-47CE-A0C9-5D5FF1465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9596" y="1825625"/>
            <a:ext cx="11452194" cy="4351338"/>
          </a:xfrm>
        </p:spPr>
        <p:txBody>
          <a:bodyPr>
            <a:normAutofit fontScale="92500"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400" dirty="0"/>
              <a:t>Program funding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400" dirty="0"/>
              <a:t>Medical malpractice coverage under the FTCA</a:t>
            </a:r>
          </a:p>
          <a:p>
            <a:pPr marL="742950" indent="-7429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sz="4400" dirty="0"/>
              <a:t>Federal loan guarantees for capital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312503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456F-8183-4C8A-AE32-E7C7220687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Community Health Centers &amp; the FTCA</a:t>
            </a:r>
          </a:p>
        </p:txBody>
      </p:sp>
      <p:graphicFrame>
        <p:nvGraphicFramePr>
          <p:cNvPr id="6" name="Content Placeholder 5" descr="An arrow pointing to the right with three boxes moving left to right over the arrow. The first box says &quot;grant application.&quot; The second box says &quot;Deeming Application.&quot; The third box says &quot;Limited FTCA Coverage&quot;">
            <a:extLst>
              <a:ext uri="{FF2B5EF4-FFF2-40B4-BE49-F238E27FC236}">
                <a16:creationId xmlns:a16="http://schemas.microsoft.com/office/drawing/2014/main" id="{D1E979A0-BAB1-33FB-0BE2-1B15F2002C3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0377962"/>
              </p:ext>
            </p:extLst>
          </p:nvPr>
        </p:nvGraphicFramePr>
        <p:xfrm>
          <a:off x="298881" y="1878891"/>
          <a:ext cx="1141668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28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4792-59B5-4650-9705-580D8531D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1300"/>
            <a:ext cx="12192000" cy="1325563"/>
          </a:xfrm>
        </p:spPr>
        <p:txBody>
          <a:bodyPr/>
          <a:lstStyle/>
          <a:p>
            <a:r>
              <a:rPr lang="en-US" dirty="0"/>
              <a:t>What Does it Mean to be Deemed?</a:t>
            </a:r>
          </a:p>
        </p:txBody>
      </p:sp>
      <p:pic>
        <p:nvPicPr>
          <p:cNvPr id="7" name="Content Placeholder 6" descr="Two husky breed dogs sit on a white couch. In between the huskies is a cat wearing a husky costume. ">
            <a:extLst>
              <a:ext uri="{FF2B5EF4-FFF2-40B4-BE49-F238E27FC236}">
                <a16:creationId xmlns:a16="http://schemas.microsoft.com/office/drawing/2014/main" id="{2449FC29-2722-D88F-D921-C93BCD172A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40075" y="1446968"/>
            <a:ext cx="5911850" cy="4973638"/>
          </a:xfrm>
        </p:spPr>
      </p:pic>
    </p:spTree>
    <p:extLst>
      <p:ext uri="{BB962C8B-B14F-4D97-AF65-F5344CB8AC3E}">
        <p14:creationId xmlns:p14="http://schemas.microsoft.com/office/powerpoint/2010/main" val="409387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C999-A3D8-4CEE-B4B2-456475F74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What’s Covered?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F7643-8433-4E03-9B7C-7CB7716684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309" y="1825624"/>
            <a:ext cx="6578600" cy="456565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dirty="0"/>
              <a:t>Medical, surgical, and dental care and related functions</a:t>
            </a:r>
          </a:p>
          <a:p>
            <a:pPr marL="742950" indent="-742950">
              <a:buAutoNum type="arabicPeriod"/>
            </a:pPr>
            <a:r>
              <a:rPr lang="en-US" dirty="0"/>
              <a:t>Within scope of grant and deeming documents</a:t>
            </a:r>
          </a:p>
          <a:p>
            <a:pPr marL="742950" indent="-742950">
              <a:buAutoNum type="arabicPeriod"/>
            </a:pPr>
            <a:r>
              <a:rPr lang="en-US" dirty="0"/>
              <a:t>Within scope of employment</a:t>
            </a:r>
          </a:p>
        </p:txBody>
      </p:sp>
      <p:pic>
        <p:nvPicPr>
          <p:cNvPr id="6" name="Picture 5" descr="Doctor cleaning skin for needle">
            <a:extLst>
              <a:ext uri="{FF2B5EF4-FFF2-40B4-BE49-F238E27FC236}">
                <a16:creationId xmlns:a16="http://schemas.microsoft.com/office/drawing/2014/main" id="{C0084BFC-B761-DCE8-FA27-808E40DE7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59" y="1825624"/>
            <a:ext cx="4270014" cy="28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C999-A3D8-4CEE-B4B2-456475F74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Care in Carceral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F7643-8433-4E03-9B7C-7CB7716684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8618" y="1816748"/>
            <a:ext cx="11434763" cy="3598863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Limited Grant Coverage beginning FY 2025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$51 million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 provided within 90 days of release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1DA9B-F1B6-EA75-7248-353905F736D1}"/>
              </a:ext>
            </a:extLst>
          </p:cNvPr>
          <p:cNvSpPr txBox="1"/>
          <p:nvPr/>
        </p:nvSpPr>
        <p:spPr>
          <a:xfrm>
            <a:off x="186430" y="5823752"/>
            <a:ext cx="122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https://bphc.hrsa.gov/funding/funding-opportunities/quality-improvement-fund-justice-involved-populations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9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E1F0-166B-4A1C-A620-092A6807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374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ntage weighing scales">
            <a:extLst>
              <a:ext uri="{FF2B5EF4-FFF2-40B4-BE49-F238E27FC236}">
                <a16:creationId xmlns:a16="http://schemas.microsoft.com/office/drawing/2014/main" id="{9CD9CD05-4ECE-4E07-B1E4-92549701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" y="0"/>
            <a:ext cx="457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84EC93-57FE-4D84-BF4B-26124E1DD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41951" y="0"/>
            <a:ext cx="8950050" cy="6858000"/>
            <a:chOff x="3241951" y="0"/>
            <a:chExt cx="895005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0A2A80-356F-4D21-8D59-D84CE5EBA1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771" b="4771"/>
            <a:stretch/>
          </p:blipFill>
          <p:spPr>
            <a:xfrm>
              <a:off x="3241951" y="0"/>
              <a:ext cx="2373782" cy="685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2829F9-286F-4007-B01D-3CC8EE5EFF25}"/>
                </a:ext>
              </a:extLst>
            </p:cNvPr>
            <p:cNvGrpSpPr/>
            <p:nvPr userDrawn="1"/>
          </p:nvGrpSpPr>
          <p:grpSpPr>
            <a:xfrm>
              <a:off x="3368173" y="0"/>
              <a:ext cx="8823828" cy="6858000"/>
              <a:chOff x="3368173" y="0"/>
              <a:chExt cx="8823828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183FFF-98CB-4DDA-92C2-0F7400867081}"/>
                  </a:ext>
                </a:extLst>
              </p:cNvPr>
              <p:cNvSpPr/>
              <p:nvPr userDrawn="1"/>
            </p:nvSpPr>
            <p:spPr>
              <a:xfrm>
                <a:off x="4443663" y="0"/>
                <a:ext cx="7748338" cy="6858000"/>
              </a:xfrm>
              <a:prstGeom prst="rect">
                <a:avLst/>
              </a:prstGeom>
              <a:solidFill>
                <a:srgbClr val="0E39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3CCB35C4-9A7C-425B-AE04-84C381DE7E11}"/>
                  </a:ext>
                </a:extLst>
              </p:cNvPr>
              <p:cNvSpPr/>
              <p:nvPr userDrawn="1"/>
            </p:nvSpPr>
            <p:spPr>
              <a:xfrm>
                <a:off x="3368173" y="0"/>
                <a:ext cx="2145959" cy="6858000"/>
              </a:xfrm>
              <a:prstGeom prst="triangle">
                <a:avLst/>
              </a:prstGeom>
              <a:solidFill>
                <a:srgbClr val="0E39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0E9171-7D23-4D29-B87E-5A7E2CC0E4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8318" y="1600200"/>
            <a:ext cx="8223682" cy="1424958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857B9-9203-4D77-9EBF-BC7540C64A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06501" y="4802003"/>
            <a:ext cx="6507332" cy="150336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Whitney Passmore, Assistant United States Attorney </a:t>
            </a: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Whitney.Passmore@usdoj.gov</a:t>
            </a:r>
          </a:p>
          <a:p>
            <a:pPr algn="l"/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OJ Logo">
            <a:extLst>
              <a:ext uri="{FF2B5EF4-FFF2-40B4-BE49-F238E27FC236}">
                <a16:creationId xmlns:a16="http://schemas.microsoft.com/office/drawing/2014/main" id="{4DC69D48-52B7-4E9B-9998-40E07991E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56" y="4757618"/>
            <a:ext cx="1104065" cy="11040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67503631"/>
      </p:ext>
    </p:extLst>
  </p:cSld>
  <p:clrMapOvr>
    <a:masterClrMapping/>
  </p:clrMapOvr>
</p:sld>
</file>

<file path=ppt/theme/theme1.xml><?xml version="1.0" encoding="utf-8"?>
<a:theme xmlns:a="http://schemas.openxmlformats.org/drawingml/2006/main" name="Just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stice" id="{439BC418-197D-49F8-96E1-B783F6BE4004}" vid="{790B967A-C3BE-441F-B4D0-2F4197F91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106109F556141AAC698873B34C416" ma:contentTypeVersion="10" ma:contentTypeDescription="Create a new document." ma:contentTypeScope="" ma:versionID="350d2f0f27f2483ae7102df21a524f0e">
  <xsd:schema xmlns:xsd="http://www.w3.org/2001/XMLSchema" xmlns:xs="http://www.w3.org/2001/XMLSchema" xmlns:p="http://schemas.microsoft.com/office/2006/metadata/properties" xmlns:ns2="d7295536-8a3d-4cfa-a838-2728b9559bb1" targetNamespace="http://schemas.microsoft.com/office/2006/metadata/properties" ma:root="true" ma:fieldsID="60ae221bdca74d92bd0742ada2955b81" ns2:_="">
    <xsd:import namespace="d7295536-8a3d-4cfa-a838-2728b9559b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95536-8a3d-4cfa-a838-2728b9559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170620-2B33-4808-8A01-29C382F374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00FF1-51EF-472B-BCCE-DA4FA622B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95536-8a3d-4cfa-a838-2728b9559b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3949D-1AB6-47D8-BD8D-5AC7AA0D8F79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d7295536-8a3d-4cfa-a838-2728b9559bb1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Justice</Template>
  <TotalTime>336</TotalTime>
  <Words>162</Words>
  <Application>Microsoft Office PowerPoint</Application>
  <PresentationFormat>Widescreen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Bodoni MT Condensed</vt:lpstr>
      <vt:lpstr>Calibri</vt:lpstr>
      <vt:lpstr>Franklin Gothic Demi</vt:lpstr>
      <vt:lpstr>Franklin Gothic Medium</vt:lpstr>
      <vt:lpstr>Justice</vt:lpstr>
      <vt:lpstr>Federally Supported Community Health Centers</vt:lpstr>
      <vt:lpstr>What is a Federally Supported Community Health Center?</vt:lpstr>
      <vt:lpstr>Federally Supported Health Centers Assistance Act, 42 U.S.C. § 233(g)-(n)</vt:lpstr>
      <vt:lpstr>Community Health Centers &amp; the FTCA</vt:lpstr>
      <vt:lpstr>What Does it Mean to be Deemed?</vt:lpstr>
      <vt:lpstr>What’s Covered?</vt:lpstr>
      <vt:lpstr>Care in Carceral Settings</vt:lpstr>
      <vt:lpstr>Questions?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Federally Supported Community Health Centers</dc:title>
  <dc:subject>This presentation describes what is a federally supported community health center.</dc:subject>
  <dc:creator>Day, Stani (USANAC);policy@oic.wa.gov</dc:creator>
  <cp:lastModifiedBy>Fritschy, Deanne (OIC)</cp:lastModifiedBy>
  <cp:revision>20</cp:revision>
  <dcterms:created xsi:type="dcterms:W3CDTF">2022-03-15T14:06:58Z</dcterms:created>
  <dcterms:modified xsi:type="dcterms:W3CDTF">2024-06-20T15:52:44Z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0x010100588106109F556141AAC698873B34C416</vt:lpwstr>
  </property>
</Properties>
</file>