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2" r:id="rId4"/>
  </p:sldMasterIdLst>
  <p:notesMasterIdLst>
    <p:notesMasterId r:id="rId15"/>
  </p:notesMasterIdLst>
  <p:sldIdLst>
    <p:sldId id="257" r:id="rId5"/>
    <p:sldId id="306" r:id="rId6"/>
    <p:sldId id="271" r:id="rId7"/>
    <p:sldId id="272" r:id="rId8"/>
    <p:sldId id="314" r:id="rId9"/>
    <p:sldId id="280" r:id="rId10"/>
    <p:sldId id="287" r:id="rId11"/>
    <p:sldId id="291" r:id="rId12"/>
    <p:sldId id="308" r:id="rId13"/>
    <p:sldId id="289" r:id="rId14"/>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72" autoAdjust="0"/>
    <p:restoredTop sz="94660" autoAdjust="0"/>
  </p:normalViewPr>
  <p:slideViewPr>
    <p:cSldViewPr snapToGrid="0">
      <p:cViewPr varScale="1">
        <p:scale>
          <a:sx n="50" d="100"/>
          <a:sy n="50" d="100"/>
        </p:scale>
        <p:origin x="36"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131126A2-C29B-48FB-930B-3F0E5722CAE7}" type="datetimeFigureOut">
              <a:rPr lang="en-US" smtClean="0"/>
              <a:t>7/24/2024</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DEEE39FE-EF18-40AB-A731-653A5FEA9D45}" type="slidenum">
              <a:rPr lang="en-US" smtClean="0"/>
              <a:t>‹#›</a:t>
            </a:fld>
            <a:endParaRPr lang="en-US"/>
          </a:p>
        </p:txBody>
      </p:sp>
    </p:spTree>
    <p:extLst>
      <p:ext uri="{BB962C8B-B14F-4D97-AF65-F5344CB8AC3E}">
        <p14:creationId xmlns:p14="http://schemas.microsoft.com/office/powerpoint/2010/main" val="1229708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3602">
              <a:defRPr/>
            </a:pPr>
            <a:fld id="{8DAEC444-603B-4F09-9A06-5917518DD901}" type="slidenum">
              <a:rPr lang="en-US">
                <a:solidFill>
                  <a:prstClr val="black"/>
                </a:solidFill>
                <a:latin typeface="Calibri" panose="020F0502020204030204"/>
              </a:rPr>
              <a:pPr defTabSz="933602">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039154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p:cNvSpPr/>
          <p:nvPr/>
        </p:nvSpPr>
        <p:spPr bwMode="invGray">
          <a:xfrm>
            <a:off x="0" y="3936697"/>
            <a:ext cx="1219200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1" y="4114800"/>
            <a:ext cx="10515598" cy="1158446"/>
          </a:xfrm>
        </p:spPr>
        <p:txBody>
          <a:bodyPr anchor="b">
            <a:normAutofit/>
          </a:bodyPr>
          <a:lstStyle>
            <a:lvl1pPr algn="l">
              <a:defRPr sz="52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1" y="5338170"/>
            <a:ext cx="10515598" cy="474836"/>
          </a:xfrm>
        </p:spPr>
        <p:txBody>
          <a:bodyPr/>
          <a:lstStyle>
            <a:lvl1pPr marL="0" indent="0" algn="l">
              <a:spcBef>
                <a:spcPts val="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8871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a:p>
        </p:txBody>
      </p:sp>
      <p:sp>
        <p:nvSpPr>
          <p:cNvPr id="4" name="Date Placeholder 4"/>
          <p:cNvSpPr>
            <a:spLocks noGrp="1"/>
          </p:cNvSpPr>
          <p:nvPr>
            <p:ph type="dt" sz="half" idx="10"/>
          </p:nvPr>
        </p:nvSpPr>
        <p:spPr/>
        <p:txBody>
          <a:bodyPr/>
          <a:lstStyle/>
          <a:p>
            <a:fld id="{B0FE2824-C2A0-4931-BB32-60B24BDBB3CC}" type="datetimeFigureOut">
              <a:rPr lang="en-US" smtClean="0"/>
              <a:t>7/24/2024</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212075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41693" y="365125"/>
            <a:ext cx="1600200" cy="5811838"/>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85344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a:p>
        </p:txBody>
      </p:sp>
      <p:sp>
        <p:nvSpPr>
          <p:cNvPr id="4" name="Date Placeholder 4"/>
          <p:cNvSpPr>
            <a:spLocks noGrp="1"/>
          </p:cNvSpPr>
          <p:nvPr>
            <p:ph type="dt" sz="half" idx="10"/>
          </p:nvPr>
        </p:nvSpPr>
        <p:spPr/>
        <p:txBody>
          <a:bodyPr/>
          <a:lstStyle/>
          <a:p>
            <a:fld id="{B0FE2824-C2A0-4931-BB32-60B24BDBB3CC}" type="datetimeFigureOut">
              <a:rPr lang="en-US" smtClean="0"/>
              <a:t>7/24/2024</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212162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E62F3-DB85-B104-8131-4E0D17D04D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6E0A0F-8D35-9FB5-A8E1-B4AB210A99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E3FDA3-8612-8564-06EA-C49D3E9ACA02}"/>
              </a:ext>
            </a:extLst>
          </p:cNvPr>
          <p:cNvSpPr>
            <a:spLocks noGrp="1"/>
          </p:cNvSpPr>
          <p:nvPr>
            <p:ph type="dt" sz="half" idx="10"/>
          </p:nvPr>
        </p:nvSpPr>
        <p:spPr/>
        <p:txBody>
          <a:bodyPr/>
          <a:lstStyle/>
          <a:p>
            <a:fld id="{E053938B-C9AE-4446-AB1A-E7582CC5960E}" type="datetimeFigureOut">
              <a:rPr lang="en-US" smtClean="0"/>
              <a:t>7/24/2024</a:t>
            </a:fld>
            <a:endParaRPr lang="en-US"/>
          </a:p>
        </p:txBody>
      </p:sp>
      <p:sp>
        <p:nvSpPr>
          <p:cNvPr id="5" name="Footer Placeholder 4">
            <a:extLst>
              <a:ext uri="{FF2B5EF4-FFF2-40B4-BE49-F238E27FC236}">
                <a16:creationId xmlns:a16="http://schemas.microsoft.com/office/drawing/2014/main" id="{68DF7063-06E1-5DAE-00C6-81070FDDE9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32F51-172B-6939-F30A-18AFCF961CE4}"/>
              </a:ext>
            </a:extLst>
          </p:cNvPr>
          <p:cNvSpPr>
            <a:spLocks noGrp="1"/>
          </p:cNvSpPr>
          <p:nvPr>
            <p:ph type="sldNum" sz="quarter" idx="12"/>
          </p:nvPr>
        </p:nvSpPr>
        <p:spPr/>
        <p:txBody>
          <a:bodyPr/>
          <a:lstStyle/>
          <a:p>
            <a:fld id="{ED5FAD6E-B3D3-4B8B-9AFB-1B01DF8914E3}" type="slidenum">
              <a:rPr lang="en-US" smtClean="0"/>
              <a:t>‹#›</a:t>
            </a:fld>
            <a:endParaRPr lang="en-US"/>
          </a:p>
        </p:txBody>
      </p:sp>
    </p:spTree>
    <p:extLst>
      <p:ext uri="{BB962C8B-B14F-4D97-AF65-F5344CB8AC3E}">
        <p14:creationId xmlns:p14="http://schemas.microsoft.com/office/powerpoint/2010/main" val="3019935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7D24A-B502-F5C4-341B-3203A7398A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4F3B42-4957-B317-4ACD-42DA4FFD02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D5D37-3415-5465-494C-B121A36A7B6D}"/>
              </a:ext>
            </a:extLst>
          </p:cNvPr>
          <p:cNvSpPr>
            <a:spLocks noGrp="1"/>
          </p:cNvSpPr>
          <p:nvPr>
            <p:ph type="dt" sz="half" idx="10"/>
          </p:nvPr>
        </p:nvSpPr>
        <p:spPr/>
        <p:txBody>
          <a:bodyPr/>
          <a:lstStyle/>
          <a:p>
            <a:fld id="{E053938B-C9AE-4446-AB1A-E7582CC5960E}" type="datetimeFigureOut">
              <a:rPr lang="en-US" smtClean="0"/>
              <a:t>7/24/2024</a:t>
            </a:fld>
            <a:endParaRPr lang="en-US"/>
          </a:p>
        </p:txBody>
      </p:sp>
      <p:sp>
        <p:nvSpPr>
          <p:cNvPr id="5" name="Footer Placeholder 4">
            <a:extLst>
              <a:ext uri="{FF2B5EF4-FFF2-40B4-BE49-F238E27FC236}">
                <a16:creationId xmlns:a16="http://schemas.microsoft.com/office/drawing/2014/main" id="{AACF74AD-69D7-F509-35DE-4C6A625F1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F4D76-DBB9-9CF0-CBBE-C28CBF8FF0EA}"/>
              </a:ext>
            </a:extLst>
          </p:cNvPr>
          <p:cNvSpPr>
            <a:spLocks noGrp="1"/>
          </p:cNvSpPr>
          <p:nvPr>
            <p:ph type="sldNum" sz="quarter" idx="12"/>
          </p:nvPr>
        </p:nvSpPr>
        <p:spPr/>
        <p:txBody>
          <a:bodyPr/>
          <a:lstStyle/>
          <a:p>
            <a:fld id="{ED5FAD6E-B3D3-4B8B-9AFB-1B01DF8914E3}" type="slidenum">
              <a:rPr lang="en-US" smtClean="0"/>
              <a:t>‹#›</a:t>
            </a:fld>
            <a:endParaRPr lang="en-US"/>
          </a:p>
        </p:txBody>
      </p:sp>
    </p:spTree>
    <p:extLst>
      <p:ext uri="{BB962C8B-B14F-4D97-AF65-F5344CB8AC3E}">
        <p14:creationId xmlns:p14="http://schemas.microsoft.com/office/powerpoint/2010/main" val="2052845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8F6F1-A2DB-F7C5-856B-F1DF06E9F0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2105A2-0F12-A6C3-0E2C-08B1EAFD61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BC4767-7FF2-3303-AA63-A6B437A2E6E1}"/>
              </a:ext>
            </a:extLst>
          </p:cNvPr>
          <p:cNvSpPr>
            <a:spLocks noGrp="1"/>
          </p:cNvSpPr>
          <p:nvPr>
            <p:ph type="dt" sz="half" idx="10"/>
          </p:nvPr>
        </p:nvSpPr>
        <p:spPr/>
        <p:txBody>
          <a:bodyPr/>
          <a:lstStyle/>
          <a:p>
            <a:fld id="{E053938B-C9AE-4446-AB1A-E7582CC5960E}" type="datetimeFigureOut">
              <a:rPr lang="en-US" smtClean="0"/>
              <a:t>7/24/2024</a:t>
            </a:fld>
            <a:endParaRPr lang="en-US"/>
          </a:p>
        </p:txBody>
      </p:sp>
      <p:sp>
        <p:nvSpPr>
          <p:cNvPr id="5" name="Footer Placeholder 4">
            <a:extLst>
              <a:ext uri="{FF2B5EF4-FFF2-40B4-BE49-F238E27FC236}">
                <a16:creationId xmlns:a16="http://schemas.microsoft.com/office/drawing/2014/main" id="{86EE1E87-09EC-2727-478C-FB8CEC992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771EE-FDAC-6E04-A112-295FF7631A9D}"/>
              </a:ext>
            </a:extLst>
          </p:cNvPr>
          <p:cNvSpPr>
            <a:spLocks noGrp="1"/>
          </p:cNvSpPr>
          <p:nvPr>
            <p:ph type="sldNum" sz="quarter" idx="12"/>
          </p:nvPr>
        </p:nvSpPr>
        <p:spPr/>
        <p:txBody>
          <a:bodyPr/>
          <a:lstStyle/>
          <a:p>
            <a:fld id="{ED5FAD6E-B3D3-4B8B-9AFB-1B01DF8914E3}" type="slidenum">
              <a:rPr lang="en-US" smtClean="0"/>
              <a:t>‹#›</a:t>
            </a:fld>
            <a:endParaRPr lang="en-US"/>
          </a:p>
        </p:txBody>
      </p:sp>
    </p:spTree>
    <p:extLst>
      <p:ext uri="{BB962C8B-B14F-4D97-AF65-F5344CB8AC3E}">
        <p14:creationId xmlns:p14="http://schemas.microsoft.com/office/powerpoint/2010/main" val="1304501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F80FF-18EA-38F6-DCF6-7F764B9F72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5C8B67-C4D9-FA37-98DB-110FAB5A17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A8CEDD-8D97-B334-89D6-BA81D753C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936C39-279A-F212-522C-3D24985E6FA2}"/>
              </a:ext>
            </a:extLst>
          </p:cNvPr>
          <p:cNvSpPr>
            <a:spLocks noGrp="1"/>
          </p:cNvSpPr>
          <p:nvPr>
            <p:ph type="dt" sz="half" idx="10"/>
          </p:nvPr>
        </p:nvSpPr>
        <p:spPr/>
        <p:txBody>
          <a:bodyPr/>
          <a:lstStyle/>
          <a:p>
            <a:fld id="{E053938B-C9AE-4446-AB1A-E7582CC5960E}" type="datetimeFigureOut">
              <a:rPr lang="en-US" smtClean="0"/>
              <a:t>7/24/2024</a:t>
            </a:fld>
            <a:endParaRPr lang="en-US"/>
          </a:p>
        </p:txBody>
      </p:sp>
      <p:sp>
        <p:nvSpPr>
          <p:cNvPr id="6" name="Footer Placeholder 5">
            <a:extLst>
              <a:ext uri="{FF2B5EF4-FFF2-40B4-BE49-F238E27FC236}">
                <a16:creationId xmlns:a16="http://schemas.microsoft.com/office/drawing/2014/main" id="{0A47FE90-D866-9EC0-6942-C9A0DFC76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F42C6D-4C3E-BBA2-7955-E00DB8DFB2E7}"/>
              </a:ext>
            </a:extLst>
          </p:cNvPr>
          <p:cNvSpPr>
            <a:spLocks noGrp="1"/>
          </p:cNvSpPr>
          <p:nvPr>
            <p:ph type="sldNum" sz="quarter" idx="12"/>
          </p:nvPr>
        </p:nvSpPr>
        <p:spPr/>
        <p:txBody>
          <a:bodyPr/>
          <a:lstStyle/>
          <a:p>
            <a:fld id="{ED5FAD6E-B3D3-4B8B-9AFB-1B01DF8914E3}" type="slidenum">
              <a:rPr lang="en-US" smtClean="0"/>
              <a:t>‹#›</a:t>
            </a:fld>
            <a:endParaRPr lang="en-US"/>
          </a:p>
        </p:txBody>
      </p:sp>
    </p:spTree>
    <p:extLst>
      <p:ext uri="{BB962C8B-B14F-4D97-AF65-F5344CB8AC3E}">
        <p14:creationId xmlns:p14="http://schemas.microsoft.com/office/powerpoint/2010/main" val="4240882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2D0B-A640-12B8-63FE-5E8905F6CC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FD9018-33D9-28EB-D08C-0540BDF252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2E92A7-8EE9-558A-78B4-2A8D9221A6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F23179-CB61-8097-D63E-B811AFA0FC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2ABDCE-0A66-4947-63DF-A411EB5E57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273C73-74DF-4696-7880-C10EEE492FB9}"/>
              </a:ext>
            </a:extLst>
          </p:cNvPr>
          <p:cNvSpPr>
            <a:spLocks noGrp="1"/>
          </p:cNvSpPr>
          <p:nvPr>
            <p:ph type="dt" sz="half" idx="10"/>
          </p:nvPr>
        </p:nvSpPr>
        <p:spPr/>
        <p:txBody>
          <a:bodyPr/>
          <a:lstStyle/>
          <a:p>
            <a:fld id="{E053938B-C9AE-4446-AB1A-E7582CC5960E}" type="datetimeFigureOut">
              <a:rPr lang="en-US" smtClean="0"/>
              <a:t>7/24/2024</a:t>
            </a:fld>
            <a:endParaRPr lang="en-US"/>
          </a:p>
        </p:txBody>
      </p:sp>
      <p:sp>
        <p:nvSpPr>
          <p:cNvPr id="8" name="Footer Placeholder 7">
            <a:extLst>
              <a:ext uri="{FF2B5EF4-FFF2-40B4-BE49-F238E27FC236}">
                <a16:creationId xmlns:a16="http://schemas.microsoft.com/office/drawing/2014/main" id="{4DF089B8-8086-25F1-19C6-76652386A0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40492A-F916-4A28-82ED-81917C707050}"/>
              </a:ext>
            </a:extLst>
          </p:cNvPr>
          <p:cNvSpPr>
            <a:spLocks noGrp="1"/>
          </p:cNvSpPr>
          <p:nvPr>
            <p:ph type="sldNum" sz="quarter" idx="12"/>
          </p:nvPr>
        </p:nvSpPr>
        <p:spPr/>
        <p:txBody>
          <a:bodyPr/>
          <a:lstStyle/>
          <a:p>
            <a:fld id="{ED5FAD6E-B3D3-4B8B-9AFB-1B01DF8914E3}" type="slidenum">
              <a:rPr lang="en-US" smtClean="0"/>
              <a:t>‹#›</a:t>
            </a:fld>
            <a:endParaRPr lang="en-US"/>
          </a:p>
        </p:txBody>
      </p:sp>
    </p:spTree>
    <p:extLst>
      <p:ext uri="{BB962C8B-B14F-4D97-AF65-F5344CB8AC3E}">
        <p14:creationId xmlns:p14="http://schemas.microsoft.com/office/powerpoint/2010/main" val="2345538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8958A-7393-81D5-B65A-68D11323EF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665286-101B-1A39-830C-06304E5A08C5}"/>
              </a:ext>
            </a:extLst>
          </p:cNvPr>
          <p:cNvSpPr>
            <a:spLocks noGrp="1"/>
          </p:cNvSpPr>
          <p:nvPr>
            <p:ph type="dt" sz="half" idx="10"/>
          </p:nvPr>
        </p:nvSpPr>
        <p:spPr/>
        <p:txBody>
          <a:bodyPr/>
          <a:lstStyle/>
          <a:p>
            <a:fld id="{E053938B-C9AE-4446-AB1A-E7582CC5960E}" type="datetimeFigureOut">
              <a:rPr lang="en-US" smtClean="0"/>
              <a:t>7/24/2024</a:t>
            </a:fld>
            <a:endParaRPr lang="en-US"/>
          </a:p>
        </p:txBody>
      </p:sp>
      <p:sp>
        <p:nvSpPr>
          <p:cNvPr id="4" name="Footer Placeholder 3">
            <a:extLst>
              <a:ext uri="{FF2B5EF4-FFF2-40B4-BE49-F238E27FC236}">
                <a16:creationId xmlns:a16="http://schemas.microsoft.com/office/drawing/2014/main" id="{E4C3F6A2-1569-F8D6-DDE5-246A3C8417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6B82C9-A430-3F2A-29FF-066D5DF6F68C}"/>
              </a:ext>
            </a:extLst>
          </p:cNvPr>
          <p:cNvSpPr>
            <a:spLocks noGrp="1"/>
          </p:cNvSpPr>
          <p:nvPr>
            <p:ph type="sldNum" sz="quarter" idx="12"/>
          </p:nvPr>
        </p:nvSpPr>
        <p:spPr/>
        <p:txBody>
          <a:bodyPr/>
          <a:lstStyle/>
          <a:p>
            <a:fld id="{ED5FAD6E-B3D3-4B8B-9AFB-1B01DF8914E3}" type="slidenum">
              <a:rPr lang="en-US" smtClean="0"/>
              <a:t>‹#›</a:t>
            </a:fld>
            <a:endParaRPr lang="en-US"/>
          </a:p>
        </p:txBody>
      </p:sp>
    </p:spTree>
    <p:extLst>
      <p:ext uri="{BB962C8B-B14F-4D97-AF65-F5344CB8AC3E}">
        <p14:creationId xmlns:p14="http://schemas.microsoft.com/office/powerpoint/2010/main" val="370127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1F77A2-B3F0-8D2C-5072-2CDF9910A659}"/>
              </a:ext>
            </a:extLst>
          </p:cNvPr>
          <p:cNvSpPr>
            <a:spLocks noGrp="1"/>
          </p:cNvSpPr>
          <p:nvPr>
            <p:ph type="dt" sz="half" idx="10"/>
          </p:nvPr>
        </p:nvSpPr>
        <p:spPr/>
        <p:txBody>
          <a:bodyPr/>
          <a:lstStyle/>
          <a:p>
            <a:fld id="{E053938B-C9AE-4446-AB1A-E7582CC5960E}" type="datetimeFigureOut">
              <a:rPr lang="en-US" smtClean="0"/>
              <a:t>7/24/2024</a:t>
            </a:fld>
            <a:endParaRPr lang="en-US"/>
          </a:p>
        </p:txBody>
      </p:sp>
      <p:sp>
        <p:nvSpPr>
          <p:cNvPr id="3" name="Footer Placeholder 2">
            <a:extLst>
              <a:ext uri="{FF2B5EF4-FFF2-40B4-BE49-F238E27FC236}">
                <a16:creationId xmlns:a16="http://schemas.microsoft.com/office/drawing/2014/main" id="{B995E3EF-7A79-A4C5-CF70-1393695468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F02609-EF78-E536-A8D2-C1B8973529AC}"/>
              </a:ext>
            </a:extLst>
          </p:cNvPr>
          <p:cNvSpPr>
            <a:spLocks noGrp="1"/>
          </p:cNvSpPr>
          <p:nvPr>
            <p:ph type="sldNum" sz="quarter" idx="12"/>
          </p:nvPr>
        </p:nvSpPr>
        <p:spPr/>
        <p:txBody>
          <a:bodyPr/>
          <a:lstStyle/>
          <a:p>
            <a:fld id="{ED5FAD6E-B3D3-4B8B-9AFB-1B01DF8914E3}" type="slidenum">
              <a:rPr lang="en-US" smtClean="0"/>
              <a:t>‹#›</a:t>
            </a:fld>
            <a:endParaRPr lang="en-US"/>
          </a:p>
        </p:txBody>
      </p:sp>
    </p:spTree>
    <p:extLst>
      <p:ext uri="{BB962C8B-B14F-4D97-AF65-F5344CB8AC3E}">
        <p14:creationId xmlns:p14="http://schemas.microsoft.com/office/powerpoint/2010/main" val="3487428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DA667-5AE7-4DC6-A874-7F475F3A6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EA14D3-BFA7-151C-F6A9-925520CBDD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75793F-110D-8802-3C71-F21550E09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12AA7D-7108-BB01-9EC2-C3DB1A50D77B}"/>
              </a:ext>
            </a:extLst>
          </p:cNvPr>
          <p:cNvSpPr>
            <a:spLocks noGrp="1"/>
          </p:cNvSpPr>
          <p:nvPr>
            <p:ph type="dt" sz="half" idx="10"/>
          </p:nvPr>
        </p:nvSpPr>
        <p:spPr/>
        <p:txBody>
          <a:bodyPr/>
          <a:lstStyle/>
          <a:p>
            <a:fld id="{E053938B-C9AE-4446-AB1A-E7582CC5960E}" type="datetimeFigureOut">
              <a:rPr lang="en-US" smtClean="0"/>
              <a:t>7/24/2024</a:t>
            </a:fld>
            <a:endParaRPr lang="en-US"/>
          </a:p>
        </p:txBody>
      </p:sp>
      <p:sp>
        <p:nvSpPr>
          <p:cNvPr id="6" name="Footer Placeholder 5">
            <a:extLst>
              <a:ext uri="{FF2B5EF4-FFF2-40B4-BE49-F238E27FC236}">
                <a16:creationId xmlns:a16="http://schemas.microsoft.com/office/drawing/2014/main" id="{FA4D7CD0-BF73-44E7-2B55-8C7910395C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2AF598-68A6-6BAA-2BC0-2764D75AADE8}"/>
              </a:ext>
            </a:extLst>
          </p:cNvPr>
          <p:cNvSpPr>
            <a:spLocks noGrp="1"/>
          </p:cNvSpPr>
          <p:nvPr>
            <p:ph type="sldNum" sz="quarter" idx="12"/>
          </p:nvPr>
        </p:nvSpPr>
        <p:spPr/>
        <p:txBody>
          <a:bodyPr/>
          <a:lstStyle/>
          <a:p>
            <a:fld id="{ED5FAD6E-B3D3-4B8B-9AFB-1B01DF8914E3}" type="slidenum">
              <a:rPr lang="en-US" smtClean="0"/>
              <a:t>‹#›</a:t>
            </a:fld>
            <a:endParaRPr lang="en-US"/>
          </a:p>
        </p:txBody>
      </p:sp>
    </p:spTree>
    <p:extLst>
      <p:ext uri="{BB962C8B-B14F-4D97-AF65-F5344CB8AC3E}">
        <p14:creationId xmlns:p14="http://schemas.microsoft.com/office/powerpoint/2010/main" val="2899723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dirty="0"/>
          </a:p>
        </p:txBody>
      </p:sp>
      <p:sp>
        <p:nvSpPr>
          <p:cNvPr id="4" name="Date Placeholder 4"/>
          <p:cNvSpPr>
            <a:spLocks noGrp="1"/>
          </p:cNvSpPr>
          <p:nvPr>
            <p:ph type="dt" sz="half" idx="10"/>
          </p:nvPr>
        </p:nvSpPr>
        <p:spPr/>
        <p:txBody>
          <a:bodyPr/>
          <a:lstStyle/>
          <a:p>
            <a:fld id="{B0FE2824-C2A0-4931-BB32-60B24BDBB3CC}" type="datetimeFigureOut">
              <a:rPr lang="en-US" smtClean="0"/>
              <a:t>7/24/2024</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218901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65BA-14E2-91E5-8EDB-724667765B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EE05D4-B732-D289-70C6-F757FD05C3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40ED2E-0BFA-F7A2-5A9C-9954A1645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497E94-EF1B-81CD-9353-180E3F7FC0F2}"/>
              </a:ext>
            </a:extLst>
          </p:cNvPr>
          <p:cNvSpPr>
            <a:spLocks noGrp="1"/>
          </p:cNvSpPr>
          <p:nvPr>
            <p:ph type="dt" sz="half" idx="10"/>
          </p:nvPr>
        </p:nvSpPr>
        <p:spPr/>
        <p:txBody>
          <a:bodyPr/>
          <a:lstStyle/>
          <a:p>
            <a:fld id="{E053938B-C9AE-4446-AB1A-E7582CC5960E}" type="datetimeFigureOut">
              <a:rPr lang="en-US" smtClean="0"/>
              <a:t>7/24/2024</a:t>
            </a:fld>
            <a:endParaRPr lang="en-US"/>
          </a:p>
        </p:txBody>
      </p:sp>
      <p:sp>
        <p:nvSpPr>
          <p:cNvPr id="6" name="Footer Placeholder 5">
            <a:extLst>
              <a:ext uri="{FF2B5EF4-FFF2-40B4-BE49-F238E27FC236}">
                <a16:creationId xmlns:a16="http://schemas.microsoft.com/office/drawing/2014/main" id="{B15B0A98-F232-4FAC-B7EE-29503CFDCC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F4CE86-38CF-C56E-78CB-CBEE33E46CEF}"/>
              </a:ext>
            </a:extLst>
          </p:cNvPr>
          <p:cNvSpPr>
            <a:spLocks noGrp="1"/>
          </p:cNvSpPr>
          <p:nvPr>
            <p:ph type="sldNum" sz="quarter" idx="12"/>
          </p:nvPr>
        </p:nvSpPr>
        <p:spPr/>
        <p:txBody>
          <a:bodyPr/>
          <a:lstStyle/>
          <a:p>
            <a:fld id="{ED5FAD6E-B3D3-4B8B-9AFB-1B01DF8914E3}" type="slidenum">
              <a:rPr lang="en-US" smtClean="0"/>
              <a:t>‹#›</a:t>
            </a:fld>
            <a:endParaRPr lang="en-US"/>
          </a:p>
        </p:txBody>
      </p:sp>
    </p:spTree>
    <p:extLst>
      <p:ext uri="{BB962C8B-B14F-4D97-AF65-F5344CB8AC3E}">
        <p14:creationId xmlns:p14="http://schemas.microsoft.com/office/powerpoint/2010/main" val="3087408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115C-4F37-EF29-6BC1-93088FE9C6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2C1592-9829-C79C-D0BC-2D4C2A325B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86135-F5F1-9C9A-D010-5A253BB1DFC4}"/>
              </a:ext>
            </a:extLst>
          </p:cNvPr>
          <p:cNvSpPr>
            <a:spLocks noGrp="1"/>
          </p:cNvSpPr>
          <p:nvPr>
            <p:ph type="dt" sz="half" idx="10"/>
          </p:nvPr>
        </p:nvSpPr>
        <p:spPr/>
        <p:txBody>
          <a:bodyPr/>
          <a:lstStyle/>
          <a:p>
            <a:fld id="{E053938B-C9AE-4446-AB1A-E7582CC5960E}" type="datetimeFigureOut">
              <a:rPr lang="en-US" smtClean="0"/>
              <a:t>7/24/2024</a:t>
            </a:fld>
            <a:endParaRPr lang="en-US"/>
          </a:p>
        </p:txBody>
      </p:sp>
      <p:sp>
        <p:nvSpPr>
          <p:cNvPr id="5" name="Footer Placeholder 4">
            <a:extLst>
              <a:ext uri="{FF2B5EF4-FFF2-40B4-BE49-F238E27FC236}">
                <a16:creationId xmlns:a16="http://schemas.microsoft.com/office/drawing/2014/main" id="{DD8BDE2E-9FB0-DBD1-7795-F5A682DA8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6F917-43F7-ABFE-47BC-DC7CD209BC72}"/>
              </a:ext>
            </a:extLst>
          </p:cNvPr>
          <p:cNvSpPr>
            <a:spLocks noGrp="1"/>
          </p:cNvSpPr>
          <p:nvPr>
            <p:ph type="sldNum" sz="quarter" idx="12"/>
          </p:nvPr>
        </p:nvSpPr>
        <p:spPr/>
        <p:txBody>
          <a:bodyPr/>
          <a:lstStyle/>
          <a:p>
            <a:fld id="{ED5FAD6E-B3D3-4B8B-9AFB-1B01DF8914E3}" type="slidenum">
              <a:rPr lang="en-US" smtClean="0"/>
              <a:t>‹#›</a:t>
            </a:fld>
            <a:endParaRPr lang="en-US"/>
          </a:p>
        </p:txBody>
      </p:sp>
    </p:spTree>
    <p:extLst>
      <p:ext uri="{BB962C8B-B14F-4D97-AF65-F5344CB8AC3E}">
        <p14:creationId xmlns:p14="http://schemas.microsoft.com/office/powerpoint/2010/main" val="846476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18FC0-5785-5257-8720-DE776F3F9F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8A6F10-6DDB-A2C2-C63D-5CBC8946C5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1129E-B796-07FF-0C6D-4A64851F0283}"/>
              </a:ext>
            </a:extLst>
          </p:cNvPr>
          <p:cNvSpPr>
            <a:spLocks noGrp="1"/>
          </p:cNvSpPr>
          <p:nvPr>
            <p:ph type="dt" sz="half" idx="10"/>
          </p:nvPr>
        </p:nvSpPr>
        <p:spPr/>
        <p:txBody>
          <a:bodyPr/>
          <a:lstStyle/>
          <a:p>
            <a:fld id="{E053938B-C9AE-4446-AB1A-E7582CC5960E}" type="datetimeFigureOut">
              <a:rPr lang="en-US" smtClean="0"/>
              <a:t>7/24/2024</a:t>
            </a:fld>
            <a:endParaRPr lang="en-US"/>
          </a:p>
        </p:txBody>
      </p:sp>
      <p:sp>
        <p:nvSpPr>
          <p:cNvPr id="5" name="Footer Placeholder 4">
            <a:extLst>
              <a:ext uri="{FF2B5EF4-FFF2-40B4-BE49-F238E27FC236}">
                <a16:creationId xmlns:a16="http://schemas.microsoft.com/office/drawing/2014/main" id="{D6B87068-6BB7-8F34-72F8-FC99DD1ECE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0AA99-5179-1B2F-662C-1B648573DC72}"/>
              </a:ext>
            </a:extLst>
          </p:cNvPr>
          <p:cNvSpPr>
            <a:spLocks noGrp="1"/>
          </p:cNvSpPr>
          <p:nvPr>
            <p:ph type="sldNum" sz="quarter" idx="12"/>
          </p:nvPr>
        </p:nvSpPr>
        <p:spPr/>
        <p:txBody>
          <a:bodyPr/>
          <a:lstStyle/>
          <a:p>
            <a:fld id="{ED5FAD6E-B3D3-4B8B-9AFB-1B01DF8914E3}" type="slidenum">
              <a:rPr lang="en-US" smtClean="0"/>
              <a:t>‹#›</a:t>
            </a:fld>
            <a:endParaRPr lang="en-US"/>
          </a:p>
        </p:txBody>
      </p:sp>
    </p:spTree>
    <p:extLst>
      <p:ext uri="{BB962C8B-B14F-4D97-AF65-F5344CB8AC3E}">
        <p14:creationId xmlns:p14="http://schemas.microsoft.com/office/powerpoint/2010/main" val="3104592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ltGray">
          <a:xfrm>
            <a:off x="0" y="3276600"/>
            <a:ext cx="12192000" cy="2763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3429000"/>
            <a:ext cx="9601200" cy="1838519"/>
          </a:xfrm>
        </p:spPr>
        <p:txBody>
          <a:bodyPr anchor="b">
            <a:normAutofit/>
          </a:bodyPr>
          <a:lstStyle>
            <a:lvl1pPr>
              <a:defRPr sz="52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41248" y="5340096"/>
            <a:ext cx="9601200" cy="475488"/>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12042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45224"/>
          </a:xfrm>
        </p:spPr>
        <p:txBody>
          <a:bodyPr/>
          <a:lstStyle/>
          <a:p>
            <a:r>
              <a:rPr lang="en-US"/>
              <a:t>Click to edit Master title style</a:t>
            </a:r>
          </a:p>
        </p:txBody>
      </p:sp>
      <p:sp>
        <p:nvSpPr>
          <p:cNvPr id="3" name="Content Placeholder 2"/>
          <p:cNvSpPr>
            <a:spLocks noGrp="1"/>
          </p:cNvSpPr>
          <p:nvPr>
            <p:ph sz="half" idx="1"/>
          </p:nvPr>
        </p:nvSpPr>
        <p:spPr>
          <a:xfrm>
            <a:off x="838200" y="1825625"/>
            <a:ext cx="5029200" cy="43513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5625"/>
            <a:ext cx="5029200" cy="43513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7/24/2024</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25933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839788" y="1828800"/>
            <a:ext cx="5029200" cy="685800"/>
          </a:xfrm>
        </p:spPr>
        <p:txBody>
          <a:bodyPr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14600"/>
            <a:ext cx="5029200" cy="36750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6188" y="1828800"/>
            <a:ext cx="5029200" cy="685800"/>
          </a:xfrm>
        </p:spPr>
        <p:txBody>
          <a:bodyPr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6188" y="2514600"/>
            <a:ext cx="5029200" cy="36750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p:cNvSpPr>
            <a:spLocks noGrp="1"/>
          </p:cNvSpPr>
          <p:nvPr>
            <p:ph type="ftr" sz="quarter" idx="11"/>
          </p:nvPr>
        </p:nvSpPr>
        <p:spPr/>
        <p:txBody>
          <a:bodyPr/>
          <a:lstStyle/>
          <a:p>
            <a:endParaRPr lang="en-US"/>
          </a:p>
        </p:txBody>
      </p:sp>
      <p:sp>
        <p:nvSpPr>
          <p:cNvPr id="7" name="Date Placeholder 7"/>
          <p:cNvSpPr>
            <a:spLocks noGrp="1"/>
          </p:cNvSpPr>
          <p:nvPr>
            <p:ph type="dt" sz="half" idx="10"/>
          </p:nvPr>
        </p:nvSpPr>
        <p:spPr/>
        <p:txBody>
          <a:bodyPr/>
          <a:lstStyle/>
          <a:p>
            <a:fld id="{B0FE2824-C2A0-4931-BB32-60B24BDBB3CC}" type="datetimeFigureOut">
              <a:rPr lang="en-US" smtClean="0"/>
              <a:t>7/24/2024</a:t>
            </a:fld>
            <a:endParaRPr lang="en-US"/>
          </a:p>
        </p:txBody>
      </p:sp>
      <p:sp>
        <p:nvSpPr>
          <p:cNvPr id="9" name="Slide Number Placeholder 8"/>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261447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11"/>
          </p:nvPr>
        </p:nvSpPr>
        <p:spPr/>
        <p:txBody>
          <a:bodyPr/>
          <a:lstStyle/>
          <a:p>
            <a:endParaRPr lang="en-US"/>
          </a:p>
        </p:txBody>
      </p:sp>
      <p:sp>
        <p:nvSpPr>
          <p:cNvPr id="3" name="Date Placeholder 3"/>
          <p:cNvSpPr>
            <a:spLocks noGrp="1"/>
          </p:cNvSpPr>
          <p:nvPr>
            <p:ph type="dt" sz="half" idx="10"/>
          </p:nvPr>
        </p:nvSpPr>
        <p:spPr/>
        <p:txBody>
          <a:bodyPr/>
          <a:lstStyle/>
          <a:p>
            <a:fld id="{B0FE2824-C2A0-4931-BB32-60B24BDBB3CC}" type="datetimeFigureOut">
              <a:rPr lang="en-US" smtClean="0"/>
              <a:t>7/24/2024</a:t>
            </a:fld>
            <a:endParaRPr lang="en-US"/>
          </a:p>
        </p:txBody>
      </p:sp>
      <p:sp>
        <p:nvSpPr>
          <p:cNvPr id="5" name="Slide Number Placeholder 4"/>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220874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p>
            <a:endParaRPr lang="en-US"/>
          </a:p>
        </p:txBody>
      </p:sp>
      <p:sp>
        <p:nvSpPr>
          <p:cNvPr id="2" name="Date Placeholder 2"/>
          <p:cNvSpPr>
            <a:spLocks noGrp="1"/>
          </p:cNvSpPr>
          <p:nvPr>
            <p:ph type="dt" sz="half" idx="10"/>
          </p:nvPr>
        </p:nvSpPr>
        <p:spPr/>
        <p:txBody>
          <a:bodyPr/>
          <a:lstStyle/>
          <a:p>
            <a:fld id="{B0FE2824-C2A0-4931-BB32-60B24BDBB3CC}" type="datetimeFigureOut">
              <a:rPr lang="en-US" smtClean="0"/>
              <a:t>7/24/2024</a:t>
            </a:fld>
            <a:endParaRPr lang="en-US"/>
          </a:p>
        </p:txBody>
      </p:sp>
      <p:sp>
        <p:nvSpPr>
          <p:cNvPr id="4" name="Slide Number Placeholder 3"/>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148121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0" y="1524000"/>
            <a:ext cx="3429000" cy="1905000"/>
          </a:xfrm>
        </p:spPr>
        <p:txBody>
          <a:bodyPr anchor="b">
            <a:normAutofit/>
          </a:bodyPr>
          <a:lstStyle>
            <a:lvl1pPr>
              <a:defRPr sz="3400"/>
            </a:lvl1pPr>
          </a:lstStyle>
          <a:p>
            <a:r>
              <a:rPr lang="en-US"/>
              <a:t>Click to edit Master title style</a:t>
            </a:r>
            <a:endParaRPr lang="en-US" dirty="0"/>
          </a:p>
        </p:txBody>
      </p:sp>
      <p:sp>
        <p:nvSpPr>
          <p:cNvPr id="3" name="Content Placeholder 2"/>
          <p:cNvSpPr>
            <a:spLocks noGrp="1"/>
          </p:cNvSpPr>
          <p:nvPr>
            <p:ph idx="1"/>
          </p:nvPr>
        </p:nvSpPr>
        <p:spPr>
          <a:xfrm>
            <a:off x="838200" y="685800"/>
            <a:ext cx="6400800" cy="5257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24800" y="3581400"/>
            <a:ext cx="3429000" cy="1828800"/>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7/24/2024</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215405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0" y="1527048"/>
            <a:ext cx="3429000" cy="1901952"/>
          </a:xfrm>
        </p:spPr>
        <p:txBody>
          <a:bodyPr anchor="b">
            <a:normAutofit/>
          </a:bodyPr>
          <a:lstStyle>
            <a:lvl1pPr>
              <a:defRPr sz="3400"/>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838198" y="685800"/>
            <a:ext cx="6400800" cy="5257800"/>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24800" y="3581400"/>
            <a:ext cx="3428999" cy="1828800"/>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7/24/2024</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47915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invGray">
          <a:xfrm>
            <a:off x="0" y="6492239"/>
            <a:ext cx="12188825" cy="3657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6"/>
            <a:ext cx="10515600" cy="114522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p:cNvSpPr>
            <a:spLocks noGrp="1"/>
          </p:cNvSpPr>
          <p:nvPr>
            <p:ph type="ftr" sz="quarter" idx="3"/>
          </p:nvPr>
        </p:nvSpPr>
        <p:spPr>
          <a:xfrm>
            <a:off x="381000" y="6549715"/>
            <a:ext cx="8442158" cy="229237"/>
          </a:xfrm>
          <a:prstGeom prst="rect">
            <a:avLst/>
          </a:prstGeom>
        </p:spPr>
        <p:txBody>
          <a:bodyPr vert="horz" lIns="91440" tIns="45720" rIns="91440" bIns="45720" rtlCol="0" anchor="ctr"/>
          <a:lstStyle>
            <a:lvl1pPr algn="l">
              <a:defRPr sz="1100">
                <a:solidFill>
                  <a:schemeClr val="bg1">
                    <a:lumMod val="40000"/>
                    <a:lumOff val="60000"/>
                  </a:schemeClr>
                </a:solidFill>
              </a:defRPr>
            </a:lvl1pPr>
          </a:lstStyle>
          <a:p>
            <a:endParaRPr lang="en-US" dirty="0"/>
          </a:p>
        </p:txBody>
      </p:sp>
      <p:sp>
        <p:nvSpPr>
          <p:cNvPr id="4" name="Date Placeholder 4"/>
          <p:cNvSpPr>
            <a:spLocks noGrp="1"/>
          </p:cNvSpPr>
          <p:nvPr>
            <p:ph type="dt" sz="half" idx="2"/>
          </p:nvPr>
        </p:nvSpPr>
        <p:spPr>
          <a:xfrm>
            <a:off x="9685939" y="6549715"/>
            <a:ext cx="1667860"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fld id="{B0FE2824-C2A0-4931-BB32-60B24BDBB3CC}" type="datetimeFigureOut">
              <a:rPr lang="en-US" smtClean="0"/>
              <a:pPr/>
              <a:t>7/24/2024</a:t>
            </a:fld>
            <a:endParaRPr lang="en-US"/>
          </a:p>
        </p:txBody>
      </p:sp>
      <p:sp>
        <p:nvSpPr>
          <p:cNvPr id="6" name="Slide Number Placeholder 5"/>
          <p:cNvSpPr>
            <a:spLocks noGrp="1"/>
          </p:cNvSpPr>
          <p:nvPr>
            <p:ph type="sldNum" sz="quarter" idx="4"/>
          </p:nvPr>
        </p:nvSpPr>
        <p:spPr>
          <a:xfrm>
            <a:off x="11353799" y="6549715"/>
            <a:ext cx="446361"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fld id="{B13333A4-2EF1-4B79-B68C-AB20E66B4822}" type="slidenum">
              <a:rPr lang="en-US" smtClean="0"/>
              <a:pPr/>
              <a:t>‹#›</a:t>
            </a:fld>
            <a:endParaRPr lang="en-US"/>
          </a:p>
        </p:txBody>
      </p:sp>
    </p:spTree>
    <p:extLst>
      <p:ext uri="{BB962C8B-B14F-4D97-AF65-F5344CB8AC3E}">
        <p14:creationId xmlns:p14="http://schemas.microsoft.com/office/powerpoint/2010/main" val="156047871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B7ABDD-A442-DAAC-72D5-76F43CFCDC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28D1DD-983C-BE1D-3CB2-6ED544544E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42D34-B7CC-B8E0-1EF8-28955AB35B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53938B-C9AE-4446-AB1A-E7582CC5960E}" type="datetimeFigureOut">
              <a:rPr lang="en-US" smtClean="0"/>
              <a:t>7/24/2024</a:t>
            </a:fld>
            <a:endParaRPr lang="en-US"/>
          </a:p>
        </p:txBody>
      </p:sp>
      <p:sp>
        <p:nvSpPr>
          <p:cNvPr id="5" name="Footer Placeholder 4">
            <a:extLst>
              <a:ext uri="{FF2B5EF4-FFF2-40B4-BE49-F238E27FC236}">
                <a16:creationId xmlns:a16="http://schemas.microsoft.com/office/drawing/2014/main" id="{C71BFA7A-F55C-0298-08C2-B807D884C5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18EC25-A081-2DE5-804D-69C2DA5835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5FAD6E-B3D3-4B8B-9AFB-1B01DF8914E3}" type="slidenum">
              <a:rPr lang="en-US" smtClean="0"/>
              <a:t>‹#›</a:t>
            </a:fld>
            <a:endParaRPr lang="en-US"/>
          </a:p>
        </p:txBody>
      </p:sp>
    </p:spTree>
    <p:extLst>
      <p:ext uri="{BB962C8B-B14F-4D97-AF65-F5344CB8AC3E}">
        <p14:creationId xmlns:p14="http://schemas.microsoft.com/office/powerpoint/2010/main" val="3226398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with a mountain in the background&#10;&#10;Description automatically generated">
            <a:extLst>
              <a:ext uri="{FF2B5EF4-FFF2-40B4-BE49-F238E27FC236}">
                <a16:creationId xmlns:a16="http://schemas.microsoft.com/office/drawing/2014/main" id="{340E89A8-4D1E-FAA5-DCCE-D272AF13A180}"/>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saturation sat="4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560598" y="162427"/>
            <a:ext cx="5503867" cy="853646"/>
          </a:xfrm>
        </p:spPr>
        <p:txBody>
          <a:bodyPr>
            <a:normAutofit fontScale="90000"/>
          </a:bodyPr>
          <a:lstStyle/>
          <a:p>
            <a:pPr algn="r"/>
            <a:r>
              <a:rPr lang="en-US" dirty="0"/>
              <a:t>Joy Erven, MBA</a:t>
            </a:r>
            <a:endParaRPr lang="en-US" sz="3700" dirty="0"/>
          </a:p>
        </p:txBody>
      </p:sp>
      <p:sp>
        <p:nvSpPr>
          <p:cNvPr id="3" name="Subtitle 2"/>
          <p:cNvSpPr>
            <a:spLocks noGrp="1"/>
          </p:cNvSpPr>
          <p:nvPr>
            <p:ph type="subTitle" idx="1"/>
          </p:nvPr>
        </p:nvSpPr>
        <p:spPr>
          <a:xfrm>
            <a:off x="3276600" y="1178499"/>
            <a:ext cx="8787865" cy="474836"/>
          </a:xfrm>
        </p:spPr>
        <p:txBody>
          <a:bodyPr>
            <a:noAutofit/>
          </a:bodyPr>
          <a:lstStyle/>
          <a:p>
            <a:pPr algn="r"/>
            <a:r>
              <a:rPr lang="en-US" sz="3300" dirty="0">
                <a:solidFill>
                  <a:srgbClr val="174973"/>
                </a:solidFill>
              </a:rPr>
              <a:t>CEO &amp; Executive Director</a:t>
            </a:r>
          </a:p>
          <a:p>
            <a:pPr algn="r"/>
            <a:r>
              <a:rPr lang="en-US" sz="3300" dirty="0">
                <a:solidFill>
                  <a:srgbClr val="174973"/>
                </a:solidFill>
              </a:rPr>
              <a:t>Surplus Line Association of Washington</a:t>
            </a:r>
          </a:p>
        </p:txBody>
      </p:sp>
      <p:pic>
        <p:nvPicPr>
          <p:cNvPr id="7" name="Picture 6">
            <a:extLst>
              <a:ext uri="{FF2B5EF4-FFF2-40B4-BE49-F238E27FC236}">
                <a16:creationId xmlns:a16="http://schemas.microsoft.com/office/drawing/2014/main" id="{C45CB36A-EBB0-65CA-DC3B-60C531B3FF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800" y="6172200"/>
            <a:ext cx="4419600" cy="542089"/>
          </a:xfrm>
          <a:prstGeom prst="rect">
            <a:avLst/>
          </a:prstGeom>
        </p:spPr>
      </p:pic>
    </p:spTree>
    <p:extLst>
      <p:ext uri="{BB962C8B-B14F-4D97-AF65-F5344CB8AC3E}">
        <p14:creationId xmlns:p14="http://schemas.microsoft.com/office/powerpoint/2010/main" val="214272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74973"/>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155A0B-4AF9-66D9-B423-432B4C28B6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525509"/>
            <a:ext cx="2368492" cy="290509"/>
          </a:xfrm>
          <a:prstGeom prst="rect">
            <a:avLst/>
          </a:prstGeom>
        </p:spPr>
      </p:pic>
      <p:sp>
        <p:nvSpPr>
          <p:cNvPr id="4" name="TextBox 3">
            <a:extLst>
              <a:ext uri="{FF2B5EF4-FFF2-40B4-BE49-F238E27FC236}">
                <a16:creationId xmlns:a16="http://schemas.microsoft.com/office/drawing/2014/main" id="{75466D69-8702-79E3-C7EA-0C4E9411D3C0}"/>
              </a:ext>
            </a:extLst>
          </p:cNvPr>
          <p:cNvSpPr txBox="1"/>
          <p:nvPr/>
        </p:nvSpPr>
        <p:spPr>
          <a:xfrm>
            <a:off x="221974" y="149921"/>
            <a:ext cx="117160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MISSION STATEMENT</a:t>
            </a:r>
          </a:p>
        </p:txBody>
      </p:sp>
      <p:sp>
        <p:nvSpPr>
          <p:cNvPr id="5" name="TextBox 4">
            <a:extLst>
              <a:ext uri="{FF2B5EF4-FFF2-40B4-BE49-F238E27FC236}">
                <a16:creationId xmlns:a16="http://schemas.microsoft.com/office/drawing/2014/main" id="{1DBDE1E8-68B4-F249-81E1-4DF25FC03781}"/>
              </a:ext>
            </a:extLst>
          </p:cNvPr>
          <p:cNvSpPr txBox="1"/>
          <p:nvPr/>
        </p:nvSpPr>
        <p:spPr>
          <a:xfrm>
            <a:off x="152400" y="984795"/>
            <a:ext cx="11411226" cy="5413726"/>
          </a:xfrm>
          <a:prstGeom prst="rect">
            <a:avLst/>
          </a:prstGeom>
          <a:noFill/>
        </p:spPr>
        <p:txBody>
          <a:bodyPr wrap="square" rtlCol="0">
            <a:spAutoFit/>
          </a:bodyPr>
          <a:lstStyle/>
          <a:p>
            <a:pPr marL="45720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Promote a stable non-Admitted insurance market in the State of Washington to offer viable options to the insurance buying public.</a:t>
            </a:r>
          </a:p>
          <a:p>
            <a:pPr marL="45720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Encourage and facilitate compliance by its members with the laws of the State of Washington and of the United States of America relative to surplus line insurance coverage, and with the laws, rules, and regulations of the Office of the Insurance Commissioner of the State of Washington.</a:t>
            </a:r>
          </a:p>
          <a:p>
            <a:pPr marL="45720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Provide means for the examination of surplus line policies placed by members on Washington risks in accordance with Rules as established by the Association, and as may be amended from time to time, and provide assistance, as appropriate, to members in filing and compliance.</a:t>
            </a:r>
          </a:p>
          <a:p>
            <a:pPr marL="45720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Supply educational support to the members of the Association including dissemination of information regarding laws, rules and regulations relevant to surplus lines insurance. Support insurance education relative to surplus lines insurance in the State of Washington through sponsorship of training classes and seminars, or grants of money or expertise to educational institutions.</a:t>
            </a:r>
          </a:p>
          <a:p>
            <a:pPr marL="45720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just"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Communicate with the Legislature and Office of the Insurance Commissioner in support of our members and the Non-Admitted Marketplace.</a:t>
            </a:r>
            <a:endParaRPr kumimoji="0" lang="en-US" sz="1800"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254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74973"/>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155A0B-4AF9-66D9-B423-432B4C28B6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525509"/>
            <a:ext cx="2368492" cy="290509"/>
          </a:xfrm>
          <a:prstGeom prst="rect">
            <a:avLst/>
          </a:prstGeom>
        </p:spPr>
      </p:pic>
      <p:sp>
        <p:nvSpPr>
          <p:cNvPr id="4" name="TextBox 3">
            <a:extLst>
              <a:ext uri="{FF2B5EF4-FFF2-40B4-BE49-F238E27FC236}">
                <a16:creationId xmlns:a16="http://schemas.microsoft.com/office/drawing/2014/main" id="{75466D69-8702-79E3-C7EA-0C4E9411D3C0}"/>
              </a:ext>
            </a:extLst>
          </p:cNvPr>
          <p:cNvSpPr txBox="1"/>
          <p:nvPr/>
        </p:nvSpPr>
        <p:spPr>
          <a:xfrm>
            <a:off x="221974" y="149922"/>
            <a:ext cx="7563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Calibri" panose="020F0502020204030204" pitchFamily="34" charset="0"/>
                <a:cs typeface="Calibri" panose="020F0502020204030204" pitchFamily="34" charset="0"/>
              </a:rPr>
              <a:t>ADMITTED VS. NON-ADMITTED</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DBDE1E8-68B4-F249-81E1-4DF25FC03781}"/>
              </a:ext>
            </a:extLst>
          </p:cNvPr>
          <p:cNvSpPr txBox="1"/>
          <p:nvPr/>
        </p:nvSpPr>
        <p:spPr>
          <a:xfrm>
            <a:off x="2012921" y="1112173"/>
            <a:ext cx="9582179" cy="5192704"/>
          </a:xfrm>
          <a:prstGeom prst="rect">
            <a:avLst/>
          </a:prstGeom>
          <a:noFill/>
        </p:spPr>
        <p:txBody>
          <a:bodyPr wrap="square" rtlCol="0">
            <a:spAutoFit/>
          </a:bodyPr>
          <a:lstStyle/>
          <a:p>
            <a:pPr marL="12700" marR="637540" indent="457200">
              <a:lnSpc>
                <a:spcPct val="95200"/>
              </a:lnSpc>
              <a:spcBef>
                <a:spcPts val="240"/>
              </a:spcBef>
              <a:buClr>
                <a:srgbClr val="619DD1"/>
              </a:buClr>
              <a:buSzPct val="68750"/>
              <a:buFont typeface="Wingdings 3"/>
              <a:buChar char=""/>
              <a:tabLst>
                <a:tab pos="469900" algn="l"/>
              </a:tabLst>
            </a:pPr>
            <a:r>
              <a:rPr lang="en-US" sz="3200" b="1" dirty="0">
                <a:latin typeface="Calibri" panose="020F0502020204030204" pitchFamily="34" charset="0"/>
                <a:cs typeface="Calibri" panose="020F0502020204030204" pitchFamily="34" charset="0"/>
              </a:rPr>
              <a:t>Admitted</a:t>
            </a:r>
          </a:p>
          <a:p>
            <a:pPr marL="927100" marR="637540" lvl="1" indent="-457200">
              <a:lnSpc>
                <a:spcPct val="95200"/>
              </a:lnSpc>
              <a:spcBef>
                <a:spcPts val="240"/>
              </a:spcBef>
              <a:buClr>
                <a:srgbClr val="619DD1"/>
              </a:buClr>
              <a:buSzPct val="68750"/>
              <a:buFont typeface="Arial" panose="020B0604020202020204" pitchFamily="34" charset="0"/>
              <a:buChar char="•"/>
              <a:tabLst>
                <a:tab pos="469900" algn="l"/>
              </a:tabLst>
            </a:pPr>
            <a:r>
              <a:rPr lang="en-US" sz="2600" spc="-10" dirty="0">
                <a:latin typeface="Calibri" panose="020F0502020204030204" pitchFamily="34" charset="0"/>
                <a:cs typeface="Calibri" panose="020F0502020204030204" pitchFamily="34" charset="0"/>
              </a:rPr>
              <a:t>Regulated by the State</a:t>
            </a:r>
          </a:p>
          <a:p>
            <a:pPr marL="927100" marR="637540" lvl="1" indent="-457200">
              <a:lnSpc>
                <a:spcPct val="95200"/>
              </a:lnSpc>
              <a:spcBef>
                <a:spcPts val="240"/>
              </a:spcBef>
              <a:buClr>
                <a:srgbClr val="619DD1"/>
              </a:buClr>
              <a:buSzPct val="68750"/>
              <a:buFont typeface="Arial" panose="020B0604020202020204" pitchFamily="34" charset="0"/>
              <a:buChar char="•"/>
              <a:tabLst>
                <a:tab pos="469900" algn="l"/>
              </a:tabLst>
            </a:pPr>
            <a:r>
              <a:rPr lang="en-US" sz="2600" spc="-10" dirty="0">
                <a:latin typeface="Calibri" panose="020F0502020204030204" pitchFamily="34" charset="0"/>
                <a:cs typeface="Calibri" panose="020F0502020204030204" pitchFamily="34" charset="0"/>
              </a:rPr>
              <a:t>Guaranty Fund</a:t>
            </a:r>
          </a:p>
          <a:p>
            <a:pPr marL="927100" marR="637540" lvl="1" indent="-457200">
              <a:lnSpc>
                <a:spcPct val="95200"/>
              </a:lnSpc>
              <a:spcBef>
                <a:spcPts val="240"/>
              </a:spcBef>
              <a:buClr>
                <a:srgbClr val="619DD1"/>
              </a:buClr>
              <a:buSzPct val="68750"/>
              <a:buFont typeface="Arial" panose="020B0604020202020204" pitchFamily="34" charset="0"/>
              <a:buChar char="•"/>
              <a:tabLst>
                <a:tab pos="469900" algn="l"/>
              </a:tabLst>
            </a:pPr>
            <a:r>
              <a:rPr lang="en-US" sz="2600" spc="-10" dirty="0">
                <a:latin typeface="Calibri" panose="020F0502020204030204" pitchFamily="34" charset="0"/>
                <a:cs typeface="Calibri" panose="020F0502020204030204" pitchFamily="34" charset="0"/>
              </a:rPr>
              <a:t>Filed Rates and Forms</a:t>
            </a:r>
          </a:p>
          <a:p>
            <a:pPr marL="927100" marR="637540" lvl="1" indent="-457200">
              <a:lnSpc>
                <a:spcPct val="95200"/>
              </a:lnSpc>
              <a:spcBef>
                <a:spcPts val="240"/>
              </a:spcBef>
              <a:buClr>
                <a:srgbClr val="619DD1"/>
              </a:buClr>
              <a:buSzPct val="68750"/>
              <a:buFont typeface="Arial" panose="020B0604020202020204" pitchFamily="34" charset="0"/>
              <a:buChar char="•"/>
              <a:tabLst>
                <a:tab pos="469900" algn="l"/>
              </a:tabLst>
            </a:pPr>
            <a:r>
              <a:rPr lang="en-US" sz="2600" spc="-10" dirty="0">
                <a:latin typeface="Calibri" panose="020F0502020204030204" pitchFamily="34" charset="0"/>
                <a:cs typeface="Calibri" panose="020F0502020204030204" pitchFamily="34" charset="0"/>
              </a:rPr>
              <a:t>Used by Property and Casualty Producers</a:t>
            </a:r>
            <a:br>
              <a:rPr lang="en-US" sz="2600" spc="-10" dirty="0">
                <a:latin typeface="Calibri" panose="020F0502020204030204" pitchFamily="34" charset="0"/>
                <a:cs typeface="Calibri" panose="020F0502020204030204" pitchFamily="34" charset="0"/>
              </a:rPr>
            </a:br>
            <a:endParaRPr lang="en-US" sz="2600" dirty="0">
              <a:latin typeface="Calibri" panose="020F0502020204030204" pitchFamily="34" charset="0"/>
              <a:cs typeface="Calibri" panose="020F0502020204030204" pitchFamily="34" charset="0"/>
            </a:endParaRPr>
          </a:p>
          <a:p>
            <a:pPr marL="12700" marR="5080" indent="456565">
              <a:lnSpc>
                <a:spcPct val="95200"/>
              </a:lnSpc>
              <a:spcBef>
                <a:spcPts val="1010"/>
              </a:spcBef>
              <a:buClr>
                <a:srgbClr val="619DD1"/>
              </a:buClr>
              <a:buSzPct val="68750"/>
              <a:buFont typeface="Wingdings 3"/>
              <a:buChar char=""/>
              <a:tabLst>
                <a:tab pos="469265" algn="l"/>
              </a:tabLst>
            </a:pPr>
            <a:r>
              <a:rPr lang="en-US" sz="3200" b="1" spc="-10" dirty="0">
                <a:latin typeface="Calibri" panose="020F0502020204030204" pitchFamily="34" charset="0"/>
                <a:cs typeface="Calibri" panose="020F0502020204030204" pitchFamily="34" charset="0"/>
              </a:rPr>
              <a:t>Non-Admitted</a:t>
            </a:r>
          </a:p>
          <a:p>
            <a:pPr marL="927100" marR="5080" lvl="1" indent="-457200">
              <a:lnSpc>
                <a:spcPct val="95200"/>
              </a:lnSpc>
              <a:spcBef>
                <a:spcPts val="1010"/>
              </a:spcBef>
              <a:buClr>
                <a:srgbClr val="619DD1"/>
              </a:buClr>
              <a:buSzPct val="68750"/>
              <a:buFont typeface="Arial" panose="020B0604020202020204" pitchFamily="34" charset="0"/>
              <a:buChar char="•"/>
              <a:tabLst>
                <a:tab pos="469265" algn="l"/>
              </a:tabLst>
            </a:pPr>
            <a:r>
              <a:rPr lang="en-US" sz="2600" spc="-10" dirty="0">
                <a:latin typeface="Calibri" panose="020F0502020204030204" pitchFamily="34" charset="0"/>
                <a:cs typeface="Calibri" panose="020F0502020204030204" pitchFamily="34" charset="0"/>
              </a:rPr>
              <a:t>Not Regulated by State (Subject to State Oversight)</a:t>
            </a:r>
          </a:p>
          <a:p>
            <a:pPr marL="927100" marR="5080" lvl="1" indent="-457200">
              <a:lnSpc>
                <a:spcPct val="95200"/>
              </a:lnSpc>
              <a:spcBef>
                <a:spcPts val="1010"/>
              </a:spcBef>
              <a:buClr>
                <a:srgbClr val="619DD1"/>
              </a:buClr>
              <a:buSzPct val="68750"/>
              <a:buFont typeface="Arial" panose="020B0604020202020204" pitchFamily="34" charset="0"/>
              <a:buChar char="•"/>
              <a:tabLst>
                <a:tab pos="469265" algn="l"/>
              </a:tabLst>
            </a:pPr>
            <a:r>
              <a:rPr lang="en-US" sz="2600" spc="-10" dirty="0">
                <a:latin typeface="Calibri" panose="020F0502020204030204" pitchFamily="34" charset="0"/>
                <a:cs typeface="Calibri" panose="020F0502020204030204" pitchFamily="34" charset="0"/>
              </a:rPr>
              <a:t>No Guaranty Fund</a:t>
            </a:r>
          </a:p>
          <a:p>
            <a:pPr marL="927100" marR="5080" lvl="1" indent="-457200">
              <a:lnSpc>
                <a:spcPct val="95200"/>
              </a:lnSpc>
              <a:spcBef>
                <a:spcPts val="1010"/>
              </a:spcBef>
              <a:buClr>
                <a:srgbClr val="619DD1"/>
              </a:buClr>
              <a:buSzPct val="68750"/>
              <a:buFont typeface="Arial" panose="020B0604020202020204" pitchFamily="34" charset="0"/>
              <a:buChar char="•"/>
              <a:tabLst>
                <a:tab pos="469265" algn="l"/>
              </a:tabLst>
            </a:pPr>
            <a:r>
              <a:rPr lang="en-US" sz="2600" spc="-10" dirty="0">
                <a:latin typeface="Calibri" panose="020F0502020204030204" pitchFamily="34" charset="0"/>
                <a:cs typeface="Calibri" panose="020F0502020204030204" pitchFamily="34" charset="0"/>
              </a:rPr>
              <a:t>Freedom of Rate and Form</a:t>
            </a:r>
          </a:p>
          <a:p>
            <a:pPr marL="927100" marR="5080" lvl="1" indent="-457200">
              <a:lnSpc>
                <a:spcPct val="95200"/>
              </a:lnSpc>
              <a:spcBef>
                <a:spcPts val="1010"/>
              </a:spcBef>
              <a:buClr>
                <a:srgbClr val="619DD1"/>
              </a:buClr>
              <a:buSzPct val="68750"/>
              <a:buFont typeface="Arial" panose="020B0604020202020204" pitchFamily="34" charset="0"/>
              <a:buChar char="•"/>
              <a:tabLst>
                <a:tab pos="469265" algn="l"/>
              </a:tabLst>
            </a:pPr>
            <a:r>
              <a:rPr lang="en-US" sz="2600" spc="-10" dirty="0">
                <a:latin typeface="Calibri" panose="020F0502020204030204" pitchFamily="34" charset="0"/>
                <a:cs typeface="Calibri" panose="020F0502020204030204" pitchFamily="34" charset="0"/>
              </a:rPr>
              <a:t>Needs a Special License to Access</a:t>
            </a:r>
            <a:endParaRPr lang="en-US"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087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4973"/>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155A0B-4AF9-66D9-B423-432B4C28B6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525509"/>
            <a:ext cx="2368492" cy="290509"/>
          </a:xfrm>
          <a:prstGeom prst="rect">
            <a:avLst/>
          </a:prstGeom>
        </p:spPr>
      </p:pic>
      <p:pic>
        <p:nvPicPr>
          <p:cNvPr id="2" name="Picture 1">
            <a:extLst>
              <a:ext uri="{FF2B5EF4-FFF2-40B4-BE49-F238E27FC236}">
                <a16:creationId xmlns:a16="http://schemas.microsoft.com/office/drawing/2014/main" id="{E532BC9A-86EC-185B-9D03-58F45ED429FD}"/>
              </a:ext>
            </a:extLst>
          </p:cNvPr>
          <p:cNvPicPr>
            <a:picLocks noChangeAspect="1"/>
          </p:cNvPicPr>
          <p:nvPr/>
        </p:nvPicPr>
        <p:blipFill>
          <a:blip r:embed="rId3"/>
          <a:stretch>
            <a:fillRect/>
          </a:stretch>
        </p:blipFill>
        <p:spPr>
          <a:xfrm>
            <a:off x="1786547" y="80159"/>
            <a:ext cx="5310076" cy="3535986"/>
          </a:xfrm>
          <a:prstGeom prst="rect">
            <a:avLst/>
          </a:prstGeom>
        </p:spPr>
      </p:pic>
      <p:pic>
        <p:nvPicPr>
          <p:cNvPr id="3" name="Picture 2">
            <a:extLst>
              <a:ext uri="{FF2B5EF4-FFF2-40B4-BE49-F238E27FC236}">
                <a16:creationId xmlns:a16="http://schemas.microsoft.com/office/drawing/2014/main" id="{3B4BB178-B461-EF37-274C-AE3F61948A89}"/>
              </a:ext>
            </a:extLst>
          </p:cNvPr>
          <p:cNvPicPr>
            <a:picLocks noChangeAspect="1"/>
          </p:cNvPicPr>
          <p:nvPr/>
        </p:nvPicPr>
        <p:blipFill>
          <a:blip r:embed="rId4"/>
          <a:stretch>
            <a:fillRect/>
          </a:stretch>
        </p:blipFill>
        <p:spPr>
          <a:xfrm>
            <a:off x="8233420" y="0"/>
            <a:ext cx="3596952" cy="6297714"/>
          </a:xfrm>
          <a:prstGeom prst="rect">
            <a:avLst/>
          </a:prstGeom>
        </p:spPr>
      </p:pic>
      <p:pic>
        <p:nvPicPr>
          <p:cNvPr id="7" name="Picture 6">
            <a:extLst>
              <a:ext uri="{FF2B5EF4-FFF2-40B4-BE49-F238E27FC236}">
                <a16:creationId xmlns:a16="http://schemas.microsoft.com/office/drawing/2014/main" id="{480C1290-9D0E-F9DA-6816-34444823DF6C}"/>
              </a:ext>
            </a:extLst>
          </p:cNvPr>
          <p:cNvPicPr>
            <a:picLocks noChangeAspect="1"/>
          </p:cNvPicPr>
          <p:nvPr/>
        </p:nvPicPr>
        <p:blipFill>
          <a:blip r:embed="rId5"/>
          <a:stretch>
            <a:fillRect/>
          </a:stretch>
        </p:blipFill>
        <p:spPr>
          <a:xfrm>
            <a:off x="361628" y="3616145"/>
            <a:ext cx="6370872" cy="3097036"/>
          </a:xfrm>
          <a:prstGeom prst="rect">
            <a:avLst/>
          </a:prstGeom>
        </p:spPr>
      </p:pic>
    </p:spTree>
    <p:extLst>
      <p:ext uri="{BB962C8B-B14F-4D97-AF65-F5344CB8AC3E}">
        <p14:creationId xmlns:p14="http://schemas.microsoft.com/office/powerpoint/2010/main" val="147518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74973"/>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155A0B-4AF9-66D9-B423-432B4C28B6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525509"/>
            <a:ext cx="2368492" cy="290509"/>
          </a:xfrm>
          <a:prstGeom prst="rect">
            <a:avLst/>
          </a:prstGeom>
        </p:spPr>
      </p:pic>
      <p:sp>
        <p:nvSpPr>
          <p:cNvPr id="4" name="TextBox 3">
            <a:extLst>
              <a:ext uri="{FF2B5EF4-FFF2-40B4-BE49-F238E27FC236}">
                <a16:creationId xmlns:a16="http://schemas.microsoft.com/office/drawing/2014/main" id="{75466D69-8702-79E3-C7EA-0C4E9411D3C0}"/>
              </a:ext>
            </a:extLst>
          </p:cNvPr>
          <p:cNvSpPr txBox="1"/>
          <p:nvPr/>
        </p:nvSpPr>
        <p:spPr>
          <a:xfrm>
            <a:off x="221974" y="149922"/>
            <a:ext cx="7563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SURPLUS LINE PRODUCTS</a:t>
            </a:r>
          </a:p>
        </p:txBody>
      </p:sp>
      <p:sp>
        <p:nvSpPr>
          <p:cNvPr id="5" name="TextBox 4">
            <a:extLst>
              <a:ext uri="{FF2B5EF4-FFF2-40B4-BE49-F238E27FC236}">
                <a16:creationId xmlns:a16="http://schemas.microsoft.com/office/drawing/2014/main" id="{1DBDE1E8-68B4-F249-81E1-4DF25FC03781}"/>
              </a:ext>
            </a:extLst>
          </p:cNvPr>
          <p:cNvSpPr txBox="1"/>
          <p:nvPr/>
        </p:nvSpPr>
        <p:spPr>
          <a:xfrm>
            <a:off x="2012921" y="1264573"/>
            <a:ext cx="9086879" cy="4032899"/>
          </a:xfrm>
          <a:prstGeom prst="rect">
            <a:avLst/>
          </a:prstGeom>
          <a:noFill/>
        </p:spPr>
        <p:txBody>
          <a:bodyPr wrap="square" rtlCol="0">
            <a:spAutoFit/>
          </a:bodyPr>
          <a:lstStyle/>
          <a:p>
            <a:pPr marL="12700" marR="637540" lvl="0" indent="457200" algn="l" defTabSz="914400" rtl="0" eaLnBrk="1" fontAlgn="auto" latinLnBrk="0" hangingPunct="1">
              <a:lnSpc>
                <a:spcPct val="95200"/>
              </a:lnSpc>
              <a:spcBef>
                <a:spcPts val="240"/>
              </a:spcBef>
              <a:spcAft>
                <a:spcPts val="0"/>
              </a:spcAft>
              <a:buClr>
                <a:srgbClr val="619DD1"/>
              </a:buClr>
              <a:buSzPct val="68750"/>
              <a:buFont typeface="Wingdings 3"/>
              <a:buChar char=""/>
              <a:tabLst>
                <a:tab pos="469900" algn="l"/>
              </a:tabLst>
              <a:defRPr/>
            </a:pPr>
            <a:r>
              <a:rPr lang="en-US" sz="2800" dirty="0">
                <a:solidFill>
                  <a:prstClr val="white"/>
                </a:solidFill>
                <a:latin typeface="Calibri" panose="020F0502020204030204" pitchFamily="34" charset="0"/>
                <a:cs typeface="Calibri" panose="020F0502020204030204" pitchFamily="34" charset="0"/>
              </a:rPr>
              <a:t>The surplus line market plays an essential role in 	developing new or unusual coverage that the 	admitted market cannot provide.</a:t>
            </a:r>
            <a:br>
              <a:rPr kumimoji="0" lang="en-US" sz="2800"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2700" marR="5080" lvl="0" indent="456565" algn="l" defTabSz="914400" rtl="0" eaLnBrk="1" fontAlgn="auto" latinLnBrk="0" hangingPunct="1">
              <a:lnSpc>
                <a:spcPct val="95200"/>
              </a:lnSpc>
              <a:spcBef>
                <a:spcPts val="1010"/>
              </a:spcBef>
              <a:spcAft>
                <a:spcPts val="0"/>
              </a:spcAft>
              <a:buClr>
                <a:srgbClr val="619DD1"/>
              </a:buClr>
              <a:buSzPct val="68750"/>
              <a:buFont typeface="Wingdings 3"/>
              <a:buChar char=""/>
              <a:tabLst>
                <a:tab pos="469265" algn="l"/>
              </a:tabLst>
              <a:defRPr/>
            </a:pPr>
            <a:r>
              <a:rPr kumimoji="0" lang="en-US" sz="2800"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surplus line insurers have specialized expertise in 	underwriting surplus lines products.</a:t>
            </a:r>
            <a:br>
              <a:rPr kumimoji="0" lang="en-US" sz="2800"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2700" marR="311150" lvl="0" indent="457200" algn="l" defTabSz="914400" rtl="0" eaLnBrk="1" fontAlgn="auto" latinLnBrk="0" hangingPunct="1">
              <a:lnSpc>
                <a:spcPct val="94800"/>
              </a:lnSpc>
              <a:spcBef>
                <a:spcPts val="1025"/>
              </a:spcBef>
              <a:spcAft>
                <a:spcPts val="0"/>
              </a:spcAft>
              <a:buClr>
                <a:srgbClr val="619DD1"/>
              </a:buClr>
              <a:buSzPct val="68750"/>
              <a:buFont typeface="Wingdings 3"/>
              <a:buChar char=""/>
              <a:tabLst>
                <a:tab pos="469900" algn="l"/>
              </a:tabLst>
              <a:defRPr/>
            </a:pPr>
            <a:r>
              <a:rPr lang="en-US" sz="2800" dirty="0">
                <a:solidFill>
                  <a:prstClr val="white"/>
                </a:solidFill>
                <a:latin typeface="Calibri" panose="020F0502020204030204" pitchFamily="34" charset="0"/>
                <a:cs typeface="Calibri" panose="020F0502020204030204" pitchFamily="34" charset="0"/>
              </a:rPr>
              <a:t>Surplus line employees must acquire and maintain 	expertise in handling a wide range of products.</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5657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4973"/>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155A0B-4AF9-66D9-B423-432B4C28B6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525509"/>
            <a:ext cx="2368492" cy="290509"/>
          </a:xfrm>
          <a:prstGeom prst="rect">
            <a:avLst/>
          </a:prstGeom>
        </p:spPr>
      </p:pic>
      <p:sp>
        <p:nvSpPr>
          <p:cNvPr id="4" name="TextBox 3">
            <a:extLst>
              <a:ext uri="{FF2B5EF4-FFF2-40B4-BE49-F238E27FC236}">
                <a16:creationId xmlns:a16="http://schemas.microsoft.com/office/drawing/2014/main" id="{75466D69-8702-79E3-C7EA-0C4E9411D3C0}"/>
              </a:ext>
            </a:extLst>
          </p:cNvPr>
          <p:cNvSpPr txBox="1"/>
          <p:nvPr/>
        </p:nvSpPr>
        <p:spPr>
          <a:xfrm>
            <a:off x="221974" y="149922"/>
            <a:ext cx="1180492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ROLES AND RELATIONSHIPS BETWEEN RETAILER, WHOLESALER, AND SURPLUS LINE INSURER</a:t>
            </a:r>
          </a:p>
        </p:txBody>
      </p:sp>
      <p:sp>
        <p:nvSpPr>
          <p:cNvPr id="5" name="TextBox 4">
            <a:extLst>
              <a:ext uri="{FF2B5EF4-FFF2-40B4-BE49-F238E27FC236}">
                <a16:creationId xmlns:a16="http://schemas.microsoft.com/office/drawing/2014/main" id="{1DBDE1E8-68B4-F249-81E1-4DF25FC03781}"/>
              </a:ext>
            </a:extLst>
          </p:cNvPr>
          <p:cNvSpPr txBox="1"/>
          <p:nvPr/>
        </p:nvSpPr>
        <p:spPr>
          <a:xfrm>
            <a:off x="2012921" y="2293273"/>
            <a:ext cx="9233453" cy="443968"/>
          </a:xfrm>
          <a:prstGeom prst="rect">
            <a:avLst/>
          </a:prstGeom>
          <a:noFill/>
        </p:spPr>
        <p:txBody>
          <a:bodyPr wrap="square" rtlCol="0">
            <a:spAutoFit/>
          </a:bodyPr>
          <a:lstStyle/>
          <a:p>
            <a:pPr marL="12700" marR="0" lvl="0" indent="0" algn="l" defTabSz="914400" rtl="0" eaLnBrk="1" fontAlgn="auto" latinLnBrk="0" hangingPunct="1">
              <a:lnSpc>
                <a:spcPts val="2620"/>
              </a:lnSpc>
              <a:spcBef>
                <a:spcPts val="125"/>
              </a:spcBef>
              <a:spcAft>
                <a:spcPts val="0"/>
              </a:spcAft>
              <a:buClr>
                <a:srgbClr val="619DD1"/>
              </a:buClr>
              <a:buSzPct val="67391"/>
              <a:buFontTx/>
              <a:buNone/>
              <a:tabLst>
                <a:tab pos="269875" algn="l"/>
              </a:tabLst>
              <a:defRPr/>
            </a:pPr>
            <a:endParaRPr kumimoji="0" lang="en-US" sz="3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B86D7EA-AF1A-47B2-9F0D-DDEBA4F58EFE}"/>
              </a:ext>
            </a:extLst>
          </p:cNvPr>
          <p:cNvPicPr>
            <a:picLocks noChangeAspect="1"/>
          </p:cNvPicPr>
          <p:nvPr/>
        </p:nvPicPr>
        <p:blipFill>
          <a:blip r:embed="rId3"/>
          <a:stretch>
            <a:fillRect/>
          </a:stretch>
        </p:blipFill>
        <p:spPr>
          <a:xfrm>
            <a:off x="1486481" y="1473361"/>
            <a:ext cx="8692598" cy="4880570"/>
          </a:xfrm>
          <a:prstGeom prst="rect">
            <a:avLst/>
          </a:prstGeom>
        </p:spPr>
      </p:pic>
    </p:spTree>
    <p:extLst>
      <p:ext uri="{BB962C8B-B14F-4D97-AF65-F5344CB8AC3E}">
        <p14:creationId xmlns:p14="http://schemas.microsoft.com/office/powerpoint/2010/main" val="248929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74973"/>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155A0B-4AF9-66D9-B423-432B4C28B6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525509"/>
            <a:ext cx="2368492" cy="290509"/>
          </a:xfrm>
          <a:prstGeom prst="rect">
            <a:avLst/>
          </a:prstGeom>
        </p:spPr>
      </p:pic>
      <p:sp>
        <p:nvSpPr>
          <p:cNvPr id="4" name="TextBox 3">
            <a:extLst>
              <a:ext uri="{FF2B5EF4-FFF2-40B4-BE49-F238E27FC236}">
                <a16:creationId xmlns:a16="http://schemas.microsoft.com/office/drawing/2014/main" id="{75466D69-8702-79E3-C7EA-0C4E9411D3C0}"/>
              </a:ext>
            </a:extLst>
          </p:cNvPr>
          <p:cNvSpPr txBox="1"/>
          <p:nvPr/>
        </p:nvSpPr>
        <p:spPr>
          <a:xfrm>
            <a:off x="221973" y="149922"/>
            <a:ext cx="1181036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FLOW OF BUSINESS FROM INSURED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NON-ADMITTED INSURER</a:t>
            </a:r>
          </a:p>
        </p:txBody>
      </p:sp>
      <p:sp>
        <p:nvSpPr>
          <p:cNvPr id="2" name="Rectangle: Rounded Corners 1">
            <a:extLst>
              <a:ext uri="{FF2B5EF4-FFF2-40B4-BE49-F238E27FC236}">
                <a16:creationId xmlns:a16="http://schemas.microsoft.com/office/drawing/2014/main" id="{040F0433-D464-F77D-1AE2-E1744F893477}"/>
              </a:ext>
            </a:extLst>
          </p:cNvPr>
          <p:cNvSpPr/>
          <p:nvPr/>
        </p:nvSpPr>
        <p:spPr>
          <a:xfrm>
            <a:off x="999148" y="2855346"/>
            <a:ext cx="2170178" cy="127218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prstClr val="white"/>
                </a:solidFill>
                <a:latin typeface="Calibri" panose="020F0502020204030204" pitchFamily="34" charset="0"/>
                <a:cs typeface="Calibri" panose="020F0502020204030204" pitchFamily="34" charset="0"/>
              </a:rPr>
              <a:t>Insured</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7CDA9DFA-CBDD-7517-CBF5-BF0771426056}"/>
              </a:ext>
            </a:extLst>
          </p:cNvPr>
          <p:cNvSpPr/>
          <p:nvPr/>
        </p:nvSpPr>
        <p:spPr>
          <a:xfrm>
            <a:off x="3651452" y="2855346"/>
            <a:ext cx="2170178" cy="127218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Retail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Agent</a:t>
            </a:r>
          </a:p>
        </p:txBody>
      </p:sp>
      <p:sp>
        <p:nvSpPr>
          <p:cNvPr id="6" name="Rectangle: Rounded Corners 5">
            <a:extLst>
              <a:ext uri="{FF2B5EF4-FFF2-40B4-BE49-F238E27FC236}">
                <a16:creationId xmlns:a16="http://schemas.microsoft.com/office/drawing/2014/main" id="{E7DD9A4C-4C41-1342-6CC8-D36D1CD0DDC0}"/>
              </a:ext>
            </a:extLst>
          </p:cNvPr>
          <p:cNvSpPr/>
          <p:nvPr/>
        </p:nvSpPr>
        <p:spPr>
          <a:xfrm>
            <a:off x="6303756" y="2855346"/>
            <a:ext cx="2170178" cy="127218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prstClr val="white"/>
                </a:solidFill>
                <a:latin typeface="Calibri" panose="020F0502020204030204" pitchFamily="34" charset="0"/>
                <a:cs typeface="Calibri" panose="020F0502020204030204" pitchFamily="34" charset="0"/>
              </a:rPr>
              <a:t>Wholesaler</a:t>
            </a:r>
          </a:p>
        </p:txBody>
      </p:sp>
      <p:sp>
        <p:nvSpPr>
          <p:cNvPr id="7" name="Rectangle: Rounded Corners 6">
            <a:extLst>
              <a:ext uri="{FF2B5EF4-FFF2-40B4-BE49-F238E27FC236}">
                <a16:creationId xmlns:a16="http://schemas.microsoft.com/office/drawing/2014/main" id="{D009FB24-3A1A-0136-AFC1-63DC80070480}"/>
              </a:ext>
            </a:extLst>
          </p:cNvPr>
          <p:cNvSpPr/>
          <p:nvPr/>
        </p:nvSpPr>
        <p:spPr>
          <a:xfrm>
            <a:off x="8956060" y="2855346"/>
            <a:ext cx="2170178" cy="127218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prstClr val="white"/>
                </a:solidFill>
                <a:latin typeface="Calibri" panose="020F0502020204030204" pitchFamily="34" charset="0"/>
                <a:cs typeface="Calibri" panose="020F0502020204030204" pitchFamily="34" charset="0"/>
              </a:rPr>
              <a:t>Non-Admitted</a:t>
            </a:r>
            <a:r>
              <a:rPr lang="en-US" sz="2600" dirty="0">
                <a:solidFill>
                  <a:prstClr val="white"/>
                </a:solidFill>
                <a:latin typeface="Calibri" panose="020F0502020204030204" pitchFamily="34" charset="0"/>
                <a:cs typeface="Calibri" panose="020F0502020204030204" pitchFamily="34" charset="0"/>
              </a:rPr>
              <a:t> Insurer</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Arrow: Right 7">
            <a:extLst>
              <a:ext uri="{FF2B5EF4-FFF2-40B4-BE49-F238E27FC236}">
                <a16:creationId xmlns:a16="http://schemas.microsoft.com/office/drawing/2014/main" id="{588D4B61-D268-1A92-6EC9-91FB8F8EEAD5}"/>
              </a:ext>
            </a:extLst>
          </p:cNvPr>
          <p:cNvSpPr/>
          <p:nvPr/>
        </p:nvSpPr>
        <p:spPr>
          <a:xfrm>
            <a:off x="3045440" y="3431261"/>
            <a:ext cx="766644" cy="1587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9" name="Arrow: Right 8">
            <a:extLst>
              <a:ext uri="{FF2B5EF4-FFF2-40B4-BE49-F238E27FC236}">
                <a16:creationId xmlns:a16="http://schemas.microsoft.com/office/drawing/2014/main" id="{0BF8C166-CCCD-EB83-C32D-9E0E3BF2F3FC}"/>
              </a:ext>
            </a:extLst>
          </p:cNvPr>
          <p:cNvSpPr/>
          <p:nvPr/>
        </p:nvSpPr>
        <p:spPr>
          <a:xfrm>
            <a:off x="5694291" y="3424233"/>
            <a:ext cx="766644" cy="1587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0" name="Arrow: Right 9">
            <a:extLst>
              <a:ext uri="{FF2B5EF4-FFF2-40B4-BE49-F238E27FC236}">
                <a16:creationId xmlns:a16="http://schemas.microsoft.com/office/drawing/2014/main" id="{55440BA5-E52E-D27E-2DAC-D21C274524AD}"/>
              </a:ext>
            </a:extLst>
          </p:cNvPr>
          <p:cNvSpPr/>
          <p:nvPr/>
        </p:nvSpPr>
        <p:spPr>
          <a:xfrm>
            <a:off x="8359010" y="3412064"/>
            <a:ext cx="766644" cy="1587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82187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74973"/>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155A0B-4AF9-66D9-B423-432B4C28B6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525509"/>
            <a:ext cx="2368492" cy="290509"/>
          </a:xfrm>
          <a:prstGeom prst="rect">
            <a:avLst/>
          </a:prstGeom>
        </p:spPr>
      </p:pic>
      <p:sp>
        <p:nvSpPr>
          <p:cNvPr id="4" name="TextBox 3">
            <a:extLst>
              <a:ext uri="{FF2B5EF4-FFF2-40B4-BE49-F238E27FC236}">
                <a16:creationId xmlns:a16="http://schemas.microsoft.com/office/drawing/2014/main" id="{75466D69-8702-79E3-C7EA-0C4E9411D3C0}"/>
              </a:ext>
            </a:extLst>
          </p:cNvPr>
          <p:cNvSpPr txBox="1"/>
          <p:nvPr/>
        </p:nvSpPr>
        <p:spPr>
          <a:xfrm>
            <a:off x="221974" y="149922"/>
            <a:ext cx="117160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WHAT IS THE S</a:t>
            </a:r>
            <a:r>
              <a:rPr lang="en-US" sz="4000" dirty="0">
                <a:solidFill>
                  <a:prstClr val="white"/>
                </a:solidFill>
                <a:latin typeface="Calibri" panose="020F0502020204030204" pitchFamily="34" charset="0"/>
                <a:cs typeface="Calibri" panose="020F0502020204030204" pitchFamily="34" charset="0"/>
              </a:rPr>
              <a:t>LA</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OF WASHINGTON?</a:t>
            </a:r>
          </a:p>
        </p:txBody>
      </p:sp>
      <p:sp>
        <p:nvSpPr>
          <p:cNvPr id="5" name="TextBox 4">
            <a:extLst>
              <a:ext uri="{FF2B5EF4-FFF2-40B4-BE49-F238E27FC236}">
                <a16:creationId xmlns:a16="http://schemas.microsoft.com/office/drawing/2014/main" id="{1DBDE1E8-68B4-F249-81E1-4DF25FC03781}"/>
              </a:ext>
            </a:extLst>
          </p:cNvPr>
          <p:cNvSpPr txBox="1"/>
          <p:nvPr/>
        </p:nvSpPr>
        <p:spPr>
          <a:xfrm>
            <a:off x="550417" y="1175673"/>
            <a:ext cx="11044684" cy="5864169"/>
          </a:xfrm>
          <a:prstGeom prst="rect">
            <a:avLst/>
          </a:prstGeom>
          <a:noFill/>
        </p:spPr>
        <p:txBody>
          <a:bodyPr wrap="square" rtlCol="0">
            <a:spAutoFit/>
          </a:bodyPr>
          <a:lstStyle/>
          <a:p>
            <a:pPr marL="12700" marR="637540" lvl="0" indent="457200" algn="l" defTabSz="914400" rtl="0" eaLnBrk="1" fontAlgn="auto" latinLnBrk="0" hangingPunct="1">
              <a:lnSpc>
                <a:spcPct val="95200"/>
              </a:lnSpc>
              <a:spcBef>
                <a:spcPts val="240"/>
              </a:spcBef>
              <a:spcAft>
                <a:spcPts val="0"/>
              </a:spcAft>
              <a:buClr>
                <a:srgbClr val="619DD1"/>
              </a:buClr>
              <a:buSzPct val="68750"/>
              <a:buFont typeface="Wingdings 3"/>
              <a:buChar char=""/>
              <a:tabLst>
                <a:tab pos="469900" algn="l"/>
              </a:tabLst>
              <a:defRPr/>
            </a:pPr>
            <a:r>
              <a:rPr kumimoji="0" lang="en-US" sz="3200"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Private Non-Profit 501(C)6 Organization formed in 1944</a:t>
            </a:r>
          </a:p>
          <a:p>
            <a:pPr marL="12700" marR="637540" lvl="0" indent="457200" algn="l" defTabSz="914400" rtl="0" eaLnBrk="1" fontAlgn="auto" latinLnBrk="0" hangingPunct="1">
              <a:lnSpc>
                <a:spcPct val="95200"/>
              </a:lnSpc>
              <a:spcBef>
                <a:spcPts val="240"/>
              </a:spcBef>
              <a:spcAft>
                <a:spcPts val="0"/>
              </a:spcAft>
              <a:buClr>
                <a:srgbClr val="619DD1"/>
              </a:buClr>
              <a:buSzPct val="68750"/>
              <a:buFont typeface="Wingdings 3"/>
              <a:buChar char=""/>
              <a:tabLst>
                <a:tab pos="469900" algn="l"/>
              </a:tabLst>
              <a:defRPr/>
            </a:pPr>
            <a:endParaRPr kumimoji="0" lang="en-US" sz="3200"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2700" marR="637540" lvl="0" indent="457200" algn="l" defTabSz="914400" rtl="0" eaLnBrk="1" fontAlgn="auto" latinLnBrk="0" hangingPunct="1">
              <a:lnSpc>
                <a:spcPct val="95200"/>
              </a:lnSpc>
              <a:spcBef>
                <a:spcPts val="240"/>
              </a:spcBef>
              <a:spcAft>
                <a:spcPts val="0"/>
              </a:spcAft>
              <a:buClr>
                <a:srgbClr val="619DD1"/>
              </a:buClr>
              <a:buSzPct val="68750"/>
              <a:buFont typeface="Wingdings 3"/>
              <a:buChar char=""/>
              <a:tabLst>
                <a:tab pos="469900" algn="l"/>
              </a:tabLst>
              <a:defRPr/>
            </a:pPr>
            <a:r>
              <a:rPr lang="en-US" sz="3200" spc="-10" dirty="0">
                <a:solidFill>
                  <a:prstClr val="white"/>
                </a:solidFill>
                <a:latin typeface="Calibri" panose="020F0502020204030204" pitchFamily="34" charset="0"/>
                <a:cs typeface="Calibri" panose="020F0502020204030204" pitchFamily="34" charset="0"/>
              </a:rPr>
              <a:t>Members are </a:t>
            </a:r>
            <a:r>
              <a:rPr kumimoji="0" lang="en-US" sz="3200"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Surplus Line Brokers licensed in the state of 	Washington</a:t>
            </a:r>
          </a:p>
          <a:p>
            <a:pPr marL="12700" marR="637540" lvl="0" indent="457200" algn="l" defTabSz="914400" rtl="0" eaLnBrk="1" fontAlgn="auto" latinLnBrk="0" hangingPunct="1">
              <a:lnSpc>
                <a:spcPct val="95200"/>
              </a:lnSpc>
              <a:spcBef>
                <a:spcPts val="240"/>
              </a:spcBef>
              <a:spcAft>
                <a:spcPts val="0"/>
              </a:spcAft>
              <a:buClr>
                <a:srgbClr val="619DD1"/>
              </a:buClr>
              <a:buSzPct val="68750"/>
              <a:buFont typeface="Wingdings 3"/>
              <a:buChar char=""/>
              <a:tabLst>
                <a:tab pos="469900" algn="l"/>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2700" marR="637540" lvl="0" indent="457200" algn="l" defTabSz="914400" rtl="0" eaLnBrk="1" fontAlgn="auto" latinLnBrk="0" hangingPunct="1">
              <a:lnSpc>
                <a:spcPct val="95200"/>
              </a:lnSpc>
              <a:spcBef>
                <a:spcPts val="240"/>
              </a:spcBef>
              <a:spcAft>
                <a:spcPts val="0"/>
              </a:spcAft>
              <a:buClr>
                <a:srgbClr val="619DD1"/>
              </a:buClr>
              <a:buSzPct val="68750"/>
              <a:buFont typeface="Wingdings 3"/>
              <a:buChar char=""/>
              <a:tabLst>
                <a:tab pos="469900" algn="l"/>
              </a:tabLst>
              <a:defRPr/>
            </a:pPr>
            <a:r>
              <a:rPr kumimoji="0" lang="en-US" sz="3200"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Statutory Surplus Line Advisory Organization to </a:t>
            </a:r>
            <a:r>
              <a:rPr lang="en-US" sz="3200" spc="-10" dirty="0">
                <a:solidFill>
                  <a:prstClr val="white"/>
                </a:solidFill>
                <a:latin typeface="Calibri" panose="020F0502020204030204" pitchFamily="34" charset="0"/>
                <a:cs typeface="Calibri" panose="020F0502020204030204" pitchFamily="34" charset="0"/>
              </a:rPr>
              <a:t>the OIC</a:t>
            </a:r>
          </a:p>
          <a:p>
            <a:pPr marL="12700" marR="637540" lvl="0" algn="l" defTabSz="914400" rtl="0" eaLnBrk="1" fontAlgn="auto" latinLnBrk="0" hangingPunct="1">
              <a:lnSpc>
                <a:spcPct val="95200"/>
              </a:lnSpc>
              <a:spcBef>
                <a:spcPts val="240"/>
              </a:spcBef>
              <a:spcAft>
                <a:spcPts val="0"/>
              </a:spcAft>
              <a:buClr>
                <a:srgbClr val="619DD1"/>
              </a:buClr>
              <a:buSzPct val="68750"/>
              <a:tabLst>
                <a:tab pos="469900" algn="l"/>
              </a:tabLst>
              <a:defRPr/>
            </a:pPr>
            <a:endParaRPr lang="en-US" sz="3200" spc="-10" dirty="0">
              <a:solidFill>
                <a:prstClr val="white"/>
              </a:solidFill>
              <a:latin typeface="Calibri" panose="020F0502020204030204" pitchFamily="34" charset="0"/>
              <a:cs typeface="Calibri" panose="020F0502020204030204" pitchFamily="34" charset="0"/>
            </a:endParaRPr>
          </a:p>
          <a:p>
            <a:pPr marL="12700" marR="637540" lvl="0" indent="457200" algn="l" defTabSz="914400" rtl="0" eaLnBrk="1" fontAlgn="auto" latinLnBrk="0" hangingPunct="1">
              <a:lnSpc>
                <a:spcPct val="95200"/>
              </a:lnSpc>
              <a:spcBef>
                <a:spcPts val="240"/>
              </a:spcBef>
              <a:spcAft>
                <a:spcPts val="0"/>
              </a:spcAft>
              <a:buClr>
                <a:srgbClr val="619DD1"/>
              </a:buClr>
              <a:buSzPct val="68750"/>
              <a:buFont typeface="Wingdings 3"/>
              <a:buChar char=""/>
              <a:tabLst>
                <a:tab pos="469900" algn="l"/>
              </a:tabLst>
              <a:defRPr/>
            </a:pPr>
            <a:r>
              <a:rPr kumimoji="0" lang="en-US" sz="3200"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Governed by a Board of Directors elected by the 	membership</a:t>
            </a:r>
          </a:p>
          <a:p>
            <a:pPr marL="12700" marR="637540" lvl="0" indent="457200" algn="l" defTabSz="914400" rtl="0" eaLnBrk="1" fontAlgn="auto" latinLnBrk="0" hangingPunct="1">
              <a:lnSpc>
                <a:spcPct val="95200"/>
              </a:lnSpc>
              <a:spcBef>
                <a:spcPts val="240"/>
              </a:spcBef>
              <a:spcAft>
                <a:spcPts val="0"/>
              </a:spcAft>
              <a:buClr>
                <a:srgbClr val="619DD1"/>
              </a:buClr>
              <a:buSzPct val="68750"/>
              <a:buFont typeface="Wingdings 3"/>
              <a:buChar char=""/>
              <a:tabLst>
                <a:tab pos="469900" algn="l"/>
              </a:tabLst>
              <a:defRPr/>
            </a:pPr>
            <a:endParaRPr kumimoji="0" lang="en-US" sz="3200"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2700" marR="637540" lvl="0" indent="457200" algn="l" defTabSz="914400" rtl="0" eaLnBrk="1" fontAlgn="auto" latinLnBrk="0" hangingPunct="1">
              <a:lnSpc>
                <a:spcPct val="95200"/>
              </a:lnSpc>
              <a:spcBef>
                <a:spcPts val="240"/>
              </a:spcBef>
              <a:spcAft>
                <a:spcPts val="0"/>
              </a:spcAft>
              <a:buClr>
                <a:srgbClr val="619DD1"/>
              </a:buClr>
              <a:buSzPct val="68750"/>
              <a:buFont typeface="Wingdings 3"/>
              <a:buChar char=""/>
              <a:tabLst>
                <a:tab pos="469900" algn="l"/>
              </a:tabLst>
              <a:defRPr/>
            </a:pPr>
            <a:endParaRPr kumimoji="0" lang="en-US" sz="2600"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927100" marR="5080" lvl="1" indent="-457200" algn="l" defTabSz="914400" rtl="0" eaLnBrk="1" fontAlgn="auto" latinLnBrk="0" hangingPunct="1">
              <a:lnSpc>
                <a:spcPct val="95200"/>
              </a:lnSpc>
              <a:spcBef>
                <a:spcPts val="1010"/>
              </a:spcBef>
              <a:spcAft>
                <a:spcPts val="0"/>
              </a:spcAft>
              <a:buClr>
                <a:srgbClr val="619DD1"/>
              </a:buClr>
              <a:buSzPct val="68750"/>
              <a:buFont typeface="Arial" panose="020B0604020202020204" pitchFamily="34" charset="0"/>
              <a:buChar char="•"/>
              <a:tabLst>
                <a:tab pos="469265" algn="l"/>
              </a:tabLst>
              <a:defRPr/>
            </a:pPr>
            <a:endParaRPr kumimoji="0" lang="en-US" sz="2600"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3098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74973"/>
        </a:solidFill>
        <a:effectLst/>
      </p:bgPr>
    </p:bg>
    <p:spTree>
      <p:nvGrpSpPr>
        <p:cNvPr id="1" name=""/>
        <p:cNvGrpSpPr/>
        <p:nvPr/>
      </p:nvGrpSpPr>
      <p:grpSpPr>
        <a:xfrm>
          <a:off x="0" y="0"/>
          <a:ext cx="0" cy="0"/>
          <a:chOff x="0" y="0"/>
          <a:chExt cx="0" cy="0"/>
        </a:xfrm>
      </p:grpSpPr>
      <p:pic>
        <p:nvPicPr>
          <p:cNvPr id="10" name="Picture 9" descr="A pie chart with different images of buildings and a person pointing at the camera&#10;&#10;Description automatically generated">
            <a:extLst>
              <a:ext uri="{FF2B5EF4-FFF2-40B4-BE49-F238E27FC236}">
                <a16:creationId xmlns:a16="http://schemas.microsoft.com/office/drawing/2014/main" id="{F7423367-1D1C-801E-90B0-C6BE9CB1D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2813" y="857808"/>
            <a:ext cx="5477213" cy="5437367"/>
          </a:xfrm>
          <a:prstGeom prst="rect">
            <a:avLst/>
          </a:prstGeom>
        </p:spPr>
      </p:pic>
      <p:pic>
        <p:nvPicPr>
          <p:cNvPr id="12" name="Picture 11">
            <a:extLst>
              <a:ext uri="{FF2B5EF4-FFF2-40B4-BE49-F238E27FC236}">
                <a16:creationId xmlns:a16="http://schemas.microsoft.com/office/drawing/2014/main" id="{08155A0B-4AF9-66D9-B423-432B4C28B6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525509"/>
            <a:ext cx="2368492" cy="290509"/>
          </a:xfrm>
          <a:prstGeom prst="rect">
            <a:avLst/>
          </a:prstGeom>
        </p:spPr>
      </p:pic>
      <p:sp>
        <p:nvSpPr>
          <p:cNvPr id="4" name="TextBox 3">
            <a:extLst>
              <a:ext uri="{FF2B5EF4-FFF2-40B4-BE49-F238E27FC236}">
                <a16:creationId xmlns:a16="http://schemas.microsoft.com/office/drawing/2014/main" id="{75466D69-8702-79E3-C7EA-0C4E9411D3C0}"/>
              </a:ext>
            </a:extLst>
          </p:cNvPr>
          <p:cNvSpPr txBox="1"/>
          <p:nvPr/>
        </p:nvSpPr>
        <p:spPr>
          <a:xfrm>
            <a:off x="221974" y="149922"/>
            <a:ext cx="117160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ROLE OF THE SLA</a:t>
            </a:r>
          </a:p>
        </p:txBody>
      </p:sp>
      <p:sp>
        <p:nvSpPr>
          <p:cNvPr id="5" name="TextBox 4">
            <a:extLst>
              <a:ext uri="{FF2B5EF4-FFF2-40B4-BE49-F238E27FC236}">
                <a16:creationId xmlns:a16="http://schemas.microsoft.com/office/drawing/2014/main" id="{1DBDE1E8-68B4-F249-81E1-4DF25FC03781}"/>
              </a:ext>
            </a:extLst>
          </p:cNvPr>
          <p:cNvSpPr txBox="1"/>
          <p:nvPr/>
        </p:nvSpPr>
        <p:spPr>
          <a:xfrm>
            <a:off x="254000" y="857808"/>
            <a:ext cx="7281917" cy="5162439"/>
          </a:xfrm>
          <a:prstGeom prst="rect">
            <a:avLst/>
          </a:prstGeom>
          <a:noFill/>
        </p:spPr>
        <p:txBody>
          <a:bodyPr wrap="square" rtlCol="0">
            <a:spAutoFit/>
          </a:bodyPr>
          <a:lstStyle/>
          <a:p>
            <a:pPr marL="12700" marR="637540" lvl="0" indent="457200" algn="l" defTabSz="914400" rtl="0" eaLnBrk="1" fontAlgn="auto" latinLnBrk="0" hangingPunct="1">
              <a:lnSpc>
                <a:spcPct val="95200"/>
              </a:lnSpc>
              <a:spcBef>
                <a:spcPts val="240"/>
              </a:spcBef>
              <a:spcAft>
                <a:spcPts val="0"/>
              </a:spcAft>
              <a:buClr>
                <a:srgbClr val="619DD1"/>
              </a:buClr>
              <a:buSzPct val="68750"/>
              <a:buFont typeface="Wingdings 3"/>
              <a:buChar char=""/>
              <a:tabLst>
                <a:tab pos="469900" algn="l"/>
              </a:tabLst>
              <a:defRPr/>
            </a:pPr>
            <a:endPar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2700" marR="637540" lvl="0" algn="l" defTabSz="914400" rtl="0" eaLnBrk="1" fontAlgn="auto" latinLnBrk="0" hangingPunct="1">
              <a:lnSpc>
                <a:spcPct val="95200"/>
              </a:lnSpc>
              <a:spcBef>
                <a:spcPts val="240"/>
              </a:spcBef>
              <a:spcAft>
                <a:spcPts val="0"/>
              </a:spcAft>
              <a:buClr>
                <a:srgbClr val="619DD1"/>
              </a:buClr>
              <a:buSzPct val="68750"/>
              <a:tabLst>
                <a:tab pos="469900" algn="l"/>
              </a:tabLst>
              <a:defRPr/>
            </a:pPr>
            <a:r>
              <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Receive, Record and Review Documents</a:t>
            </a:r>
          </a:p>
          <a:p>
            <a:pPr marL="927100" marR="637540" lvl="1" indent="-457200" algn="l" defTabSz="914400" rtl="0" eaLnBrk="1" fontAlgn="auto" latinLnBrk="0" hangingPunct="1">
              <a:lnSpc>
                <a:spcPct val="95200"/>
              </a:lnSpc>
              <a:spcBef>
                <a:spcPts val="240"/>
              </a:spcBef>
              <a:spcAft>
                <a:spcPts val="0"/>
              </a:spcAft>
              <a:buClr>
                <a:srgbClr val="619DD1"/>
              </a:buClr>
              <a:buSzPct val="68750"/>
              <a:buFont typeface="Arial" panose="020B0604020202020204" pitchFamily="34" charset="0"/>
              <a:buChar char="•"/>
              <a:tabLst>
                <a:tab pos="469900" algn="l"/>
              </a:tabLst>
              <a:defRPr/>
            </a:pPr>
            <a:r>
              <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Data Collected is Source of Reports to OIC and SLA Membership to Monitor Surplus Line Activity in Washington</a:t>
            </a:r>
          </a:p>
          <a:p>
            <a:pPr marL="469900" marR="637540" lvl="1" indent="0" algn="l" defTabSz="914400" rtl="0" eaLnBrk="1" fontAlgn="auto" latinLnBrk="0" hangingPunct="1">
              <a:lnSpc>
                <a:spcPct val="95200"/>
              </a:lnSpc>
              <a:spcBef>
                <a:spcPts val="240"/>
              </a:spcBef>
              <a:spcAft>
                <a:spcPts val="0"/>
              </a:spcAft>
              <a:buClr>
                <a:srgbClr val="619DD1"/>
              </a:buClr>
              <a:buSzPct val="68750"/>
              <a:buFontTx/>
              <a:buNone/>
              <a:tabLst>
                <a:tab pos="469900" algn="l"/>
              </a:tabLst>
              <a:defRPr/>
            </a:pPr>
            <a:endPar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927100" marR="637540" lvl="1" indent="-457200" algn="l" defTabSz="914400" rtl="0" eaLnBrk="1" fontAlgn="auto" latinLnBrk="0" hangingPunct="1">
              <a:lnSpc>
                <a:spcPct val="95200"/>
              </a:lnSpc>
              <a:spcBef>
                <a:spcPts val="240"/>
              </a:spcBef>
              <a:spcAft>
                <a:spcPts val="0"/>
              </a:spcAft>
              <a:buClr>
                <a:srgbClr val="619DD1"/>
              </a:buClr>
              <a:buSzPct val="68750"/>
              <a:buFont typeface="Arial" panose="020B0604020202020204" pitchFamily="34" charset="0"/>
              <a:buChar char="•"/>
              <a:tabLst>
                <a:tab pos="469900" algn="l"/>
              </a:tabLst>
              <a:defRPr/>
            </a:pPr>
            <a:r>
              <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Premium Reporting to the OIC for Annual </a:t>
            </a:r>
            <a:r>
              <a:rPr lang="en-US" spc="-10" dirty="0">
                <a:solidFill>
                  <a:prstClr val="white"/>
                </a:solidFill>
                <a:latin typeface="Calibri" panose="020F0502020204030204" pitchFamily="34" charset="0"/>
                <a:cs typeface="Calibri" panose="020F0502020204030204" pitchFamily="34" charset="0"/>
              </a:rPr>
              <a:t>State Tax Statements</a:t>
            </a:r>
            <a:endPar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2700" marR="637540" lvl="0" indent="0" algn="l" defTabSz="914400" rtl="0" eaLnBrk="1" fontAlgn="auto" latinLnBrk="0" hangingPunct="1">
              <a:lnSpc>
                <a:spcPct val="95200"/>
              </a:lnSpc>
              <a:spcBef>
                <a:spcPts val="240"/>
              </a:spcBef>
              <a:spcAft>
                <a:spcPts val="0"/>
              </a:spcAft>
              <a:buClr>
                <a:srgbClr val="619DD1"/>
              </a:buClr>
              <a:buSzPct val="68750"/>
              <a:buFontTx/>
              <a:buNone/>
              <a:tabLst>
                <a:tab pos="469900" algn="l"/>
              </a:tabLst>
              <a:defRPr/>
            </a:pPr>
            <a:endPar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2700" marR="637540" lvl="0" algn="l" defTabSz="914400" rtl="0" eaLnBrk="1" fontAlgn="auto" latinLnBrk="0" hangingPunct="1">
              <a:lnSpc>
                <a:spcPct val="95200"/>
              </a:lnSpc>
              <a:spcBef>
                <a:spcPts val="240"/>
              </a:spcBef>
              <a:spcAft>
                <a:spcPts val="0"/>
              </a:spcAft>
              <a:buClr>
                <a:srgbClr val="619DD1"/>
              </a:buClr>
              <a:buSzPct val="68750"/>
              <a:tabLst>
                <a:tab pos="469900" algn="l"/>
              </a:tabLst>
              <a:defRPr/>
            </a:pPr>
            <a:r>
              <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Educate Members in Understanding of Washington Surplus Lines </a:t>
            </a:r>
          </a:p>
          <a:p>
            <a:pPr marL="12700" marR="637540" lvl="0" algn="l" defTabSz="914400" rtl="0" eaLnBrk="1" fontAlgn="auto" latinLnBrk="0" hangingPunct="1">
              <a:lnSpc>
                <a:spcPct val="95200"/>
              </a:lnSpc>
              <a:spcBef>
                <a:spcPts val="240"/>
              </a:spcBef>
              <a:spcAft>
                <a:spcPts val="0"/>
              </a:spcAft>
              <a:buClr>
                <a:srgbClr val="619DD1"/>
              </a:buClr>
              <a:buSzPct val="68750"/>
              <a:tabLst>
                <a:tab pos="469900" algn="l"/>
              </a:tabLst>
              <a:defRPr/>
            </a:pPr>
            <a:r>
              <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Laws &amp; Regulations</a:t>
            </a:r>
          </a:p>
          <a:p>
            <a:pPr marL="812800" marR="637540" lvl="1" indent="-342900">
              <a:lnSpc>
                <a:spcPct val="95200"/>
              </a:lnSpc>
              <a:spcBef>
                <a:spcPts val="240"/>
              </a:spcBef>
              <a:buClr>
                <a:srgbClr val="619DD1"/>
              </a:buClr>
              <a:buSzPct val="68750"/>
              <a:buFont typeface="Arial" panose="020B0604020202020204" pitchFamily="34" charset="0"/>
              <a:buChar char="•"/>
              <a:tabLst>
                <a:tab pos="469900" algn="l"/>
              </a:tabLst>
              <a:defRPr/>
            </a:pPr>
            <a:r>
              <a:rPr lang="en-US" spc="-10" dirty="0">
                <a:solidFill>
                  <a:prstClr val="white"/>
                </a:solidFill>
                <a:latin typeface="Calibri" panose="020F0502020204030204" pitchFamily="34" charset="0"/>
                <a:cs typeface="Calibri" panose="020F0502020204030204" pitchFamily="34" charset="0"/>
              </a:rPr>
              <a:t>One on One Training</a:t>
            </a:r>
          </a:p>
          <a:p>
            <a:pPr marL="812800" marR="637540" lvl="1" indent="-342900">
              <a:lnSpc>
                <a:spcPct val="95200"/>
              </a:lnSpc>
              <a:spcBef>
                <a:spcPts val="240"/>
              </a:spcBef>
              <a:buClr>
                <a:srgbClr val="619DD1"/>
              </a:buClr>
              <a:buSzPct val="68750"/>
              <a:buFont typeface="Arial" panose="020B0604020202020204" pitchFamily="34" charset="0"/>
              <a:buChar char="•"/>
              <a:tabLst>
                <a:tab pos="469900" algn="l"/>
              </a:tabLst>
              <a:defRPr/>
            </a:pPr>
            <a:r>
              <a:rPr lang="en-US" spc="-10" dirty="0">
                <a:solidFill>
                  <a:prstClr val="white"/>
                </a:solidFill>
                <a:latin typeface="Calibri" panose="020F0502020204030204" pitchFamily="34" charset="0"/>
                <a:cs typeface="Calibri" panose="020F0502020204030204" pitchFamily="34" charset="0"/>
              </a:rPr>
              <a:t>Seminars</a:t>
            </a:r>
          </a:p>
          <a:p>
            <a:pPr marL="812800" marR="637540" lvl="1" indent="-342900">
              <a:lnSpc>
                <a:spcPct val="95200"/>
              </a:lnSpc>
              <a:spcBef>
                <a:spcPts val="240"/>
              </a:spcBef>
              <a:buClr>
                <a:srgbClr val="619DD1"/>
              </a:buClr>
              <a:buSzPct val="68750"/>
              <a:buFont typeface="Arial" panose="020B0604020202020204" pitchFamily="34" charset="0"/>
              <a:buChar char="•"/>
              <a:tabLst>
                <a:tab pos="469900" algn="l"/>
              </a:tabLst>
              <a:defRPr/>
            </a:pPr>
            <a:r>
              <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Continuing Education</a:t>
            </a:r>
          </a:p>
          <a:p>
            <a:pPr marL="812800" marR="637540" lvl="1" indent="-342900">
              <a:lnSpc>
                <a:spcPct val="95200"/>
              </a:lnSpc>
              <a:spcBef>
                <a:spcPts val="240"/>
              </a:spcBef>
              <a:buClr>
                <a:srgbClr val="619DD1"/>
              </a:buClr>
              <a:buSzPct val="68750"/>
              <a:buFont typeface="Arial" panose="020B0604020202020204" pitchFamily="34" charset="0"/>
              <a:buChar char="•"/>
              <a:tabLst>
                <a:tab pos="469900" algn="l"/>
              </a:tabLst>
              <a:defRPr/>
            </a:pPr>
            <a:r>
              <a:rPr lang="en-US" spc="-10" dirty="0">
                <a:solidFill>
                  <a:prstClr val="white"/>
                </a:solidFill>
                <a:latin typeface="Calibri" panose="020F0502020204030204" pitchFamily="34" charset="0"/>
                <a:cs typeface="Calibri" panose="020F0502020204030204" pitchFamily="34" charset="0"/>
              </a:rPr>
              <a:t>Newsletters and Bulletins</a:t>
            </a:r>
            <a:endPar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2700" marR="637540" lvl="0" indent="0" algn="l" defTabSz="914400" rtl="0" eaLnBrk="1" fontAlgn="auto" latinLnBrk="0" hangingPunct="1">
              <a:lnSpc>
                <a:spcPct val="95200"/>
              </a:lnSpc>
              <a:spcBef>
                <a:spcPts val="240"/>
              </a:spcBef>
              <a:spcAft>
                <a:spcPts val="0"/>
              </a:spcAft>
              <a:buClr>
                <a:srgbClr val="619DD1"/>
              </a:buClr>
              <a:buSzPct val="68750"/>
              <a:buFontTx/>
              <a:buNone/>
              <a:tabLst>
                <a:tab pos="469900" algn="l"/>
              </a:tabLst>
              <a:defRPr/>
            </a:pPr>
            <a:endPar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2700" marR="637540" lvl="0" algn="l" defTabSz="914400" rtl="0" eaLnBrk="1" fontAlgn="auto" latinLnBrk="0" hangingPunct="1">
              <a:lnSpc>
                <a:spcPct val="95200"/>
              </a:lnSpc>
              <a:spcBef>
                <a:spcPts val="240"/>
              </a:spcBef>
              <a:spcAft>
                <a:spcPts val="0"/>
              </a:spcAft>
              <a:buClr>
                <a:srgbClr val="619DD1"/>
              </a:buClr>
              <a:buSzPct val="68750"/>
              <a:tabLst>
                <a:tab pos="469900" algn="l"/>
              </a:tabLst>
              <a:defRPr/>
            </a:pPr>
            <a:r>
              <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Work with Members and OIC to Maintain a Healthy Marketplace 	in Washington</a:t>
            </a:r>
          </a:p>
          <a:p>
            <a:pPr marL="12700" marR="637540" lvl="0" algn="l" defTabSz="914400" rtl="0" eaLnBrk="1" fontAlgn="auto" latinLnBrk="0" hangingPunct="1">
              <a:lnSpc>
                <a:spcPct val="95200"/>
              </a:lnSpc>
              <a:spcBef>
                <a:spcPts val="240"/>
              </a:spcBef>
              <a:spcAft>
                <a:spcPts val="0"/>
              </a:spcAft>
              <a:buClr>
                <a:srgbClr val="619DD1"/>
              </a:buClr>
              <a:buSzPct val="68750"/>
              <a:tabLst>
                <a:tab pos="469900" algn="l"/>
              </a:tabLst>
              <a:defRPr/>
            </a:pPr>
            <a:endPar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B4F95445-F6B4-77F8-6AEA-3F94D48ECC96}"/>
              </a:ext>
            </a:extLst>
          </p:cNvPr>
          <p:cNvSpPr txBox="1"/>
          <p:nvPr/>
        </p:nvSpPr>
        <p:spPr>
          <a:xfrm>
            <a:off x="10456042" y="6000192"/>
            <a:ext cx="1481958" cy="461665"/>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*Top 5 Coverages</a:t>
            </a:r>
          </a:p>
          <a:p>
            <a:r>
              <a:rPr lang="en-US" sz="1200" dirty="0">
                <a:latin typeface="Calibri" panose="020F0502020204030204" pitchFamily="34" charset="0"/>
                <a:cs typeface="Calibri" panose="020F0502020204030204" pitchFamily="34" charset="0"/>
              </a:rPr>
              <a:t>2023 Annual Report</a:t>
            </a:r>
          </a:p>
        </p:txBody>
      </p:sp>
    </p:spTree>
    <p:extLst>
      <p:ext uri="{BB962C8B-B14F-4D97-AF65-F5344CB8AC3E}">
        <p14:creationId xmlns:p14="http://schemas.microsoft.com/office/powerpoint/2010/main" val="10296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7497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F173A1-EB5F-27E5-DF09-8384ECF8409E}"/>
              </a:ext>
            </a:extLst>
          </p:cNvPr>
          <p:cNvPicPr>
            <a:picLocks noChangeAspect="1"/>
          </p:cNvPicPr>
          <p:nvPr/>
        </p:nvPicPr>
        <p:blipFill>
          <a:blip r:embed="rId2"/>
          <a:stretch>
            <a:fillRect/>
          </a:stretch>
        </p:blipFill>
        <p:spPr>
          <a:xfrm>
            <a:off x="516759" y="1023327"/>
            <a:ext cx="11158482" cy="5104203"/>
          </a:xfrm>
          <a:prstGeom prst="rect">
            <a:avLst/>
          </a:prstGeom>
        </p:spPr>
      </p:pic>
      <p:pic>
        <p:nvPicPr>
          <p:cNvPr id="12" name="Picture 11">
            <a:extLst>
              <a:ext uri="{FF2B5EF4-FFF2-40B4-BE49-F238E27FC236}">
                <a16:creationId xmlns:a16="http://schemas.microsoft.com/office/drawing/2014/main" id="{08155A0B-4AF9-66D9-B423-432B4C28B6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525509"/>
            <a:ext cx="2368492" cy="290509"/>
          </a:xfrm>
          <a:prstGeom prst="rect">
            <a:avLst/>
          </a:prstGeom>
        </p:spPr>
      </p:pic>
      <p:sp>
        <p:nvSpPr>
          <p:cNvPr id="4" name="TextBox 3">
            <a:extLst>
              <a:ext uri="{FF2B5EF4-FFF2-40B4-BE49-F238E27FC236}">
                <a16:creationId xmlns:a16="http://schemas.microsoft.com/office/drawing/2014/main" id="{02686B9E-2B73-C0A9-5938-330CC6FE2245}"/>
              </a:ext>
            </a:extLst>
          </p:cNvPr>
          <p:cNvSpPr txBox="1"/>
          <p:nvPr/>
        </p:nvSpPr>
        <p:spPr>
          <a:xfrm>
            <a:off x="152400" y="141044"/>
            <a:ext cx="117160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Calibri" panose="020F0502020204030204" pitchFamily="34" charset="0"/>
                <a:cs typeface="Calibri" panose="020F0502020204030204" pitchFamily="34" charset="0"/>
              </a:rPr>
              <a:t>THE RELATIONSHIP BETWEEN THE OIC AND SLA</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85373287-F329-D729-4C28-FE0A36B7438D}"/>
              </a:ext>
            </a:extLst>
          </p:cNvPr>
          <p:cNvSpPr txBox="1"/>
          <p:nvPr/>
        </p:nvSpPr>
        <p:spPr>
          <a:xfrm>
            <a:off x="516759" y="857808"/>
            <a:ext cx="9426028" cy="5930341"/>
          </a:xfrm>
          <a:prstGeom prst="rect">
            <a:avLst/>
          </a:prstGeom>
          <a:noFill/>
        </p:spPr>
        <p:txBody>
          <a:bodyPr wrap="square" rtlCol="0">
            <a:spAutoFit/>
          </a:bodyPr>
          <a:lstStyle/>
          <a:p>
            <a:pPr marL="12700" marR="637540" lvl="0" indent="457200" algn="l" defTabSz="914400" rtl="0" eaLnBrk="1" fontAlgn="auto" latinLnBrk="0" hangingPunct="1">
              <a:lnSpc>
                <a:spcPct val="95200"/>
              </a:lnSpc>
              <a:spcBef>
                <a:spcPts val="240"/>
              </a:spcBef>
              <a:spcAft>
                <a:spcPts val="0"/>
              </a:spcAft>
              <a:buClr>
                <a:srgbClr val="619DD1"/>
              </a:buClr>
              <a:buSzPct val="68750"/>
              <a:buFont typeface="Wingdings 3"/>
              <a:buChar char=""/>
              <a:tabLst>
                <a:tab pos="469900" algn="l"/>
              </a:tabLst>
              <a:defRPr/>
            </a:pPr>
            <a:endPar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2700" marR="637540" lvl="0" indent="457200" algn="l" defTabSz="914400" rtl="0" eaLnBrk="1" fontAlgn="auto" latinLnBrk="0" hangingPunct="1">
              <a:lnSpc>
                <a:spcPct val="95200"/>
              </a:lnSpc>
              <a:spcBef>
                <a:spcPts val="240"/>
              </a:spcBef>
              <a:spcAft>
                <a:spcPts val="0"/>
              </a:spcAft>
              <a:buClr>
                <a:srgbClr val="619DD1"/>
              </a:buClr>
              <a:buSzPct val="68750"/>
              <a:buFont typeface="Wingdings 3"/>
              <a:buChar char=""/>
              <a:tabLst>
                <a:tab pos="469900" algn="l"/>
              </a:tabLst>
              <a:defRPr/>
            </a:pPr>
            <a:r>
              <a:rPr kumimoji="0" lang="en-US" sz="2000"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Collaborative Partnership!</a:t>
            </a:r>
          </a:p>
          <a:p>
            <a:pPr marL="12700" marR="637540" lvl="0" indent="457200" algn="l" defTabSz="914400" rtl="0" eaLnBrk="1" fontAlgn="auto" latinLnBrk="0" hangingPunct="1">
              <a:lnSpc>
                <a:spcPct val="95200"/>
              </a:lnSpc>
              <a:spcBef>
                <a:spcPts val="240"/>
              </a:spcBef>
              <a:spcAft>
                <a:spcPts val="0"/>
              </a:spcAft>
              <a:buClr>
                <a:srgbClr val="619DD1"/>
              </a:buClr>
              <a:buSzPct val="68750"/>
              <a:buFont typeface="Wingdings 3"/>
              <a:buChar char=""/>
              <a:tabLst>
                <a:tab pos="469900" algn="l"/>
              </a:tabLst>
              <a:defRPr/>
            </a:pPr>
            <a:endParaRPr kumimoji="0" lang="en-US" sz="2000"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828800" marR="637540" lvl="1" indent="-457200" algn="l" defTabSz="914400" rtl="0" eaLnBrk="1" fontAlgn="auto" latinLnBrk="0" hangingPunct="1">
              <a:lnSpc>
                <a:spcPct val="95200"/>
              </a:lnSpc>
              <a:spcBef>
                <a:spcPts val="240"/>
              </a:spcBef>
              <a:spcAft>
                <a:spcPts val="0"/>
              </a:spcAft>
              <a:buClr>
                <a:srgbClr val="619DD1"/>
              </a:buClr>
              <a:buSzPct val="68750"/>
              <a:buFont typeface="Arial" panose="020B0604020202020204" pitchFamily="34" charset="0"/>
              <a:buChar char="•"/>
              <a:tabLst>
                <a:tab pos="469900" algn="l"/>
              </a:tabLst>
              <a:defRPr/>
            </a:pPr>
            <a:r>
              <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Liaison between Surplus Line Brokers and OIC</a:t>
            </a:r>
          </a:p>
          <a:p>
            <a:pPr marL="1828800" marR="637540" lvl="1" indent="-457200" algn="l" defTabSz="914400" rtl="0" eaLnBrk="1" fontAlgn="auto" latinLnBrk="0" hangingPunct="1">
              <a:lnSpc>
                <a:spcPct val="95200"/>
              </a:lnSpc>
              <a:spcBef>
                <a:spcPts val="240"/>
              </a:spcBef>
              <a:spcAft>
                <a:spcPts val="0"/>
              </a:spcAft>
              <a:buClr>
                <a:srgbClr val="619DD1"/>
              </a:buClr>
              <a:buSzPct val="68750"/>
              <a:buFont typeface="Arial" panose="020B0604020202020204" pitchFamily="34" charset="0"/>
              <a:buChar char="•"/>
              <a:tabLst>
                <a:tab pos="469900" algn="l"/>
              </a:tabLst>
              <a:defRPr/>
            </a:pPr>
            <a:endPar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828800" marR="637540" lvl="1" indent="-457200" algn="l" defTabSz="914400" rtl="0" eaLnBrk="1" fontAlgn="auto" latinLnBrk="0" hangingPunct="1">
              <a:lnSpc>
                <a:spcPct val="95200"/>
              </a:lnSpc>
              <a:spcBef>
                <a:spcPts val="240"/>
              </a:spcBef>
              <a:spcAft>
                <a:spcPts val="0"/>
              </a:spcAft>
              <a:buClr>
                <a:srgbClr val="619DD1"/>
              </a:buClr>
              <a:buSzPct val="68750"/>
              <a:buFont typeface="Arial" panose="020B0604020202020204" pitchFamily="34" charset="0"/>
              <a:buChar char="•"/>
              <a:tabLst>
                <a:tab pos="469900" algn="l"/>
              </a:tabLst>
              <a:defRPr/>
            </a:pPr>
            <a:r>
              <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Annual Tax Statement Communication and Facilitation</a:t>
            </a:r>
          </a:p>
          <a:p>
            <a:pPr marL="1828800" marR="637540" lvl="1" indent="-457200" algn="l" defTabSz="914400" rtl="0" eaLnBrk="1" fontAlgn="auto" latinLnBrk="0" hangingPunct="1">
              <a:lnSpc>
                <a:spcPct val="95200"/>
              </a:lnSpc>
              <a:spcBef>
                <a:spcPts val="240"/>
              </a:spcBef>
              <a:spcAft>
                <a:spcPts val="0"/>
              </a:spcAft>
              <a:buClr>
                <a:srgbClr val="619DD1"/>
              </a:buClr>
              <a:buSzPct val="68750"/>
              <a:buFont typeface="Arial" panose="020B0604020202020204" pitchFamily="34" charset="0"/>
              <a:buChar char="•"/>
              <a:tabLst>
                <a:tab pos="469900" algn="l"/>
              </a:tabLst>
              <a:defRPr/>
            </a:pPr>
            <a:endPar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828800" marR="637540" lvl="1" indent="-457200" algn="l" defTabSz="914400" rtl="0" eaLnBrk="1" fontAlgn="auto" latinLnBrk="0" hangingPunct="1">
              <a:lnSpc>
                <a:spcPct val="95200"/>
              </a:lnSpc>
              <a:spcBef>
                <a:spcPts val="240"/>
              </a:spcBef>
              <a:spcAft>
                <a:spcPts val="0"/>
              </a:spcAft>
              <a:buClr>
                <a:srgbClr val="619DD1"/>
              </a:buClr>
              <a:buSzPct val="68750"/>
              <a:buFont typeface="Arial" panose="020B0604020202020204" pitchFamily="34" charset="0"/>
              <a:buChar char="•"/>
              <a:tabLst>
                <a:tab pos="469900" algn="l"/>
              </a:tabLst>
              <a:defRPr/>
            </a:pPr>
            <a:r>
              <a:rPr lang="en-US" spc="-10" dirty="0">
                <a:solidFill>
                  <a:prstClr val="white"/>
                </a:solidFill>
                <a:latin typeface="Calibri" panose="020F0502020204030204" pitchFamily="34" charset="0"/>
                <a:cs typeface="Calibri" panose="020F0502020204030204" pitchFamily="34" charset="0"/>
              </a:rPr>
              <a:t>Premium and Coverage Reporting</a:t>
            </a:r>
          </a:p>
          <a:p>
            <a:pPr marL="1828800" marR="637540" lvl="1" indent="-457200" algn="l" defTabSz="914400" rtl="0" eaLnBrk="1" fontAlgn="auto" latinLnBrk="0" hangingPunct="1">
              <a:lnSpc>
                <a:spcPct val="95200"/>
              </a:lnSpc>
              <a:spcBef>
                <a:spcPts val="240"/>
              </a:spcBef>
              <a:spcAft>
                <a:spcPts val="0"/>
              </a:spcAft>
              <a:buClr>
                <a:srgbClr val="619DD1"/>
              </a:buClr>
              <a:buSzPct val="68750"/>
              <a:buFont typeface="Arial" panose="020B0604020202020204" pitchFamily="34" charset="0"/>
              <a:buChar char="•"/>
              <a:tabLst>
                <a:tab pos="469900" algn="l"/>
              </a:tabLst>
              <a:defRPr/>
            </a:pPr>
            <a:endParaRPr lang="en-US" spc="-10" dirty="0">
              <a:solidFill>
                <a:prstClr val="white"/>
              </a:solidFill>
              <a:latin typeface="Calibri" panose="020F0502020204030204" pitchFamily="34" charset="0"/>
              <a:cs typeface="Calibri" panose="020F0502020204030204" pitchFamily="34" charset="0"/>
            </a:endParaRPr>
          </a:p>
          <a:p>
            <a:pPr marL="1828800" marR="637540" lvl="1" indent="-457200" algn="l" defTabSz="914400" rtl="0" eaLnBrk="1" fontAlgn="auto" latinLnBrk="0" hangingPunct="1">
              <a:lnSpc>
                <a:spcPct val="95200"/>
              </a:lnSpc>
              <a:spcBef>
                <a:spcPts val="240"/>
              </a:spcBef>
              <a:spcAft>
                <a:spcPts val="0"/>
              </a:spcAft>
              <a:buClr>
                <a:srgbClr val="619DD1"/>
              </a:buClr>
              <a:buSzPct val="68750"/>
              <a:buFont typeface="Arial" panose="020B0604020202020204" pitchFamily="34" charset="0"/>
              <a:buChar char="•"/>
              <a:tabLst>
                <a:tab pos="469900" algn="l"/>
              </a:tabLst>
              <a:defRPr/>
            </a:pPr>
            <a:r>
              <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Participation in Working Groups</a:t>
            </a:r>
          </a:p>
          <a:p>
            <a:pPr marL="1828800" marR="637540" lvl="1" indent="-457200" algn="l" defTabSz="914400" rtl="0" eaLnBrk="1" fontAlgn="auto" latinLnBrk="0" hangingPunct="1">
              <a:lnSpc>
                <a:spcPct val="95200"/>
              </a:lnSpc>
              <a:spcBef>
                <a:spcPts val="240"/>
              </a:spcBef>
              <a:spcAft>
                <a:spcPts val="0"/>
              </a:spcAft>
              <a:buClr>
                <a:srgbClr val="619DD1"/>
              </a:buClr>
              <a:buSzPct val="68750"/>
              <a:buFont typeface="Arial" panose="020B0604020202020204" pitchFamily="34" charset="0"/>
              <a:buChar char="•"/>
              <a:tabLst>
                <a:tab pos="469900" algn="l"/>
              </a:tabLst>
              <a:defRPr/>
            </a:pPr>
            <a:endPar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828800" marR="637540" lvl="1" indent="-457200" algn="l" defTabSz="914400" rtl="0" eaLnBrk="1" fontAlgn="auto" latinLnBrk="0" hangingPunct="1">
              <a:lnSpc>
                <a:spcPct val="95200"/>
              </a:lnSpc>
              <a:spcBef>
                <a:spcPts val="240"/>
              </a:spcBef>
              <a:spcAft>
                <a:spcPts val="0"/>
              </a:spcAft>
              <a:buClr>
                <a:srgbClr val="619DD1"/>
              </a:buClr>
              <a:buSzPct val="68750"/>
              <a:buFont typeface="Arial" panose="020B0604020202020204" pitchFamily="34" charset="0"/>
              <a:buChar char="•"/>
              <a:tabLst>
                <a:tab pos="469900" algn="l"/>
              </a:tabLst>
              <a:defRPr/>
            </a:pPr>
            <a:r>
              <a:rPr lang="en-US" spc="-10" dirty="0">
                <a:solidFill>
                  <a:prstClr val="white"/>
                </a:solidFill>
                <a:latin typeface="Calibri" panose="020F0502020204030204" pitchFamily="34" charset="0"/>
                <a:cs typeface="Calibri" panose="020F0502020204030204" pitchFamily="34" charset="0"/>
              </a:rPr>
              <a:t>Communication Between OIC and Surplus Line Brokers</a:t>
            </a:r>
          </a:p>
          <a:p>
            <a:pPr marL="1828800" marR="637540" lvl="1" indent="-457200" algn="l" defTabSz="914400" rtl="0" eaLnBrk="1" fontAlgn="auto" latinLnBrk="0" hangingPunct="1">
              <a:lnSpc>
                <a:spcPct val="95200"/>
              </a:lnSpc>
              <a:spcBef>
                <a:spcPts val="240"/>
              </a:spcBef>
              <a:spcAft>
                <a:spcPts val="0"/>
              </a:spcAft>
              <a:buClr>
                <a:srgbClr val="619DD1"/>
              </a:buClr>
              <a:buSzPct val="68750"/>
              <a:buFont typeface="Arial" panose="020B0604020202020204" pitchFamily="34" charset="0"/>
              <a:buChar char="•"/>
              <a:tabLst>
                <a:tab pos="469900" algn="l"/>
              </a:tabLst>
              <a:defRPr/>
            </a:pPr>
            <a:endParaRPr lang="en-US" spc="-10" dirty="0">
              <a:solidFill>
                <a:prstClr val="white"/>
              </a:solidFill>
              <a:latin typeface="Calibri" panose="020F0502020204030204" pitchFamily="34" charset="0"/>
              <a:cs typeface="Calibri" panose="020F0502020204030204" pitchFamily="34" charset="0"/>
            </a:endParaRPr>
          </a:p>
          <a:p>
            <a:pPr marL="1828800" marR="637540" lvl="1" indent="-457200" algn="l" defTabSz="914400" rtl="0" eaLnBrk="1" fontAlgn="auto" latinLnBrk="0" hangingPunct="1">
              <a:lnSpc>
                <a:spcPct val="95200"/>
              </a:lnSpc>
              <a:spcBef>
                <a:spcPts val="240"/>
              </a:spcBef>
              <a:spcAft>
                <a:spcPts val="0"/>
              </a:spcAft>
              <a:buClr>
                <a:srgbClr val="619DD1"/>
              </a:buClr>
              <a:buSzPct val="68750"/>
              <a:buFont typeface="Arial" panose="020B0604020202020204" pitchFamily="34" charset="0"/>
              <a:buChar char="•"/>
              <a:tabLst>
                <a:tab pos="469900" algn="l"/>
              </a:tabLst>
              <a:defRPr/>
            </a:pPr>
            <a:r>
              <a:rPr lang="en-US" spc="-10" dirty="0">
                <a:solidFill>
                  <a:prstClr val="white"/>
                </a:solidFill>
                <a:latin typeface="Calibri" panose="020F0502020204030204" pitchFamily="34" charset="0"/>
                <a:cs typeface="Calibri" panose="020F0502020204030204" pitchFamily="34" charset="0"/>
              </a:rPr>
              <a:t>Facilitate Broker Compliance with Regulations</a:t>
            </a:r>
          </a:p>
          <a:p>
            <a:pPr marL="1828800" marR="637540" lvl="1" indent="-457200" algn="l" defTabSz="914400" rtl="0" eaLnBrk="1" fontAlgn="auto" latinLnBrk="0" hangingPunct="1">
              <a:lnSpc>
                <a:spcPct val="95200"/>
              </a:lnSpc>
              <a:spcBef>
                <a:spcPts val="240"/>
              </a:spcBef>
              <a:spcAft>
                <a:spcPts val="0"/>
              </a:spcAft>
              <a:buClr>
                <a:srgbClr val="619DD1"/>
              </a:buClr>
              <a:buSzPct val="68750"/>
              <a:buFont typeface="Arial" panose="020B0604020202020204" pitchFamily="34" charset="0"/>
              <a:buChar char="•"/>
              <a:tabLst>
                <a:tab pos="469900" algn="l"/>
              </a:tabLst>
              <a:defRPr/>
            </a:pPr>
            <a:endParaRPr lang="en-US" spc="-10" dirty="0">
              <a:solidFill>
                <a:prstClr val="white"/>
              </a:solidFill>
              <a:latin typeface="Calibri" panose="020F0502020204030204" pitchFamily="34" charset="0"/>
              <a:cs typeface="Calibri" panose="020F0502020204030204" pitchFamily="34" charset="0"/>
            </a:endParaRPr>
          </a:p>
          <a:p>
            <a:pPr marL="1828800" marR="637540" lvl="1" indent="-457200" algn="l" defTabSz="914400" rtl="0" eaLnBrk="1" fontAlgn="auto" latinLnBrk="0" hangingPunct="1">
              <a:lnSpc>
                <a:spcPct val="95200"/>
              </a:lnSpc>
              <a:spcBef>
                <a:spcPts val="240"/>
              </a:spcBef>
              <a:spcAft>
                <a:spcPts val="0"/>
              </a:spcAft>
              <a:buClr>
                <a:srgbClr val="619DD1"/>
              </a:buClr>
              <a:buSzPct val="68750"/>
              <a:buFont typeface="Arial" panose="020B0604020202020204" pitchFamily="34" charset="0"/>
              <a:buChar char="•"/>
              <a:tabLst>
                <a:tab pos="469900" algn="l"/>
              </a:tabLst>
              <a:defRPr/>
            </a:pPr>
            <a:r>
              <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Implementation of Programs and Systems on a State &amp; National Level </a:t>
            </a:r>
          </a:p>
          <a:p>
            <a:pPr marL="1828800" marR="637540" lvl="1" indent="-457200" algn="l" defTabSz="914400" rtl="0" eaLnBrk="1" fontAlgn="auto" latinLnBrk="0" hangingPunct="1">
              <a:lnSpc>
                <a:spcPct val="95200"/>
              </a:lnSpc>
              <a:spcBef>
                <a:spcPts val="240"/>
              </a:spcBef>
              <a:spcAft>
                <a:spcPts val="0"/>
              </a:spcAft>
              <a:buClr>
                <a:srgbClr val="619DD1"/>
              </a:buClr>
              <a:buSzPct val="68750"/>
              <a:buFont typeface="Arial" panose="020B0604020202020204" pitchFamily="34" charset="0"/>
              <a:buChar char="•"/>
              <a:tabLst>
                <a:tab pos="469900" algn="l"/>
              </a:tabLst>
              <a:defRPr/>
            </a:pPr>
            <a:endPar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828800" marR="637540" lvl="1" indent="-457200" algn="l" defTabSz="914400" rtl="0" eaLnBrk="1" fontAlgn="auto" latinLnBrk="0" hangingPunct="1">
              <a:lnSpc>
                <a:spcPct val="95200"/>
              </a:lnSpc>
              <a:spcBef>
                <a:spcPts val="240"/>
              </a:spcBef>
              <a:spcAft>
                <a:spcPts val="0"/>
              </a:spcAft>
              <a:buClr>
                <a:srgbClr val="619DD1"/>
              </a:buClr>
              <a:buSzPct val="68750"/>
              <a:buFont typeface="Arial" panose="020B0604020202020204" pitchFamily="34" charset="0"/>
              <a:buChar char="•"/>
              <a:tabLst>
                <a:tab pos="469900" algn="l"/>
              </a:tabLst>
              <a:defRPr/>
            </a:pPr>
            <a:r>
              <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Provide Education to Licensees</a:t>
            </a:r>
          </a:p>
          <a:p>
            <a:pPr marL="1828800" marR="637540" lvl="1" indent="-457200" algn="l" defTabSz="914400" rtl="0" eaLnBrk="1" fontAlgn="auto" latinLnBrk="0" hangingPunct="1">
              <a:lnSpc>
                <a:spcPct val="95200"/>
              </a:lnSpc>
              <a:spcBef>
                <a:spcPts val="240"/>
              </a:spcBef>
              <a:spcAft>
                <a:spcPts val="0"/>
              </a:spcAft>
              <a:buClr>
                <a:srgbClr val="619DD1"/>
              </a:buClr>
              <a:buSzPct val="68750"/>
              <a:buFont typeface="Arial" panose="020B0604020202020204" pitchFamily="34" charset="0"/>
              <a:buChar char="•"/>
              <a:tabLst>
                <a:tab pos="469900" algn="l"/>
              </a:tabLst>
              <a:defRPr/>
            </a:pPr>
            <a:endParaRPr kumimoji="0" lang="en-US" sz="2000"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2700" marR="637540" lvl="0" indent="0" algn="l" defTabSz="914400" rtl="0" eaLnBrk="1" fontAlgn="auto" latinLnBrk="0" hangingPunct="1">
              <a:lnSpc>
                <a:spcPct val="95200"/>
              </a:lnSpc>
              <a:spcBef>
                <a:spcPts val="240"/>
              </a:spcBef>
              <a:spcAft>
                <a:spcPts val="0"/>
              </a:spcAft>
              <a:buClr>
                <a:srgbClr val="619DD1"/>
              </a:buClr>
              <a:buSzPct val="68750"/>
              <a:buFontTx/>
              <a:buNone/>
              <a:tabLst>
                <a:tab pos="469900" algn="l"/>
              </a:tabLst>
              <a:defRPr/>
            </a:pPr>
            <a:endParaRPr kumimoji="0" lang="en-US"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1432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ITY SKETCH 16X9">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3.potx" id="{55B65C5C-2110-41C9-9432-67D739EC5CFC}" vid="{FDE12540-4521-4F30-863D-D54DD2EE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2DEA7EDD2E72A48B4AE21A3D3073FB2" ma:contentTypeVersion="14" ma:contentTypeDescription="Create a new document." ma:contentTypeScope="" ma:versionID="4f423598285c9aa6a00862072ec6a2ad">
  <xsd:schema xmlns:xsd="http://www.w3.org/2001/XMLSchema" xmlns:xs="http://www.w3.org/2001/XMLSchema" xmlns:p="http://schemas.microsoft.com/office/2006/metadata/properties" xmlns:ns1="http://schemas.microsoft.com/sharepoint/v3" xmlns:ns2="a4021e75-bf3c-4393-9b24-7c08e22479bc" xmlns:ns3="7c2553a2-6557-406e-8767-3c388428ad86" targetNamespace="http://schemas.microsoft.com/office/2006/metadata/properties" ma:root="true" ma:fieldsID="d0a0772d09bd6a409f6db96850f4ad24" ns1:_="" ns2:_="" ns3:_="">
    <xsd:import namespace="http://schemas.microsoft.com/sharepoint/v3"/>
    <xsd:import namespace="a4021e75-bf3c-4393-9b24-7c08e22479bc"/>
    <xsd:import namespace="7c2553a2-6557-406e-8767-3c388428ad86"/>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021e75-bf3c-4393-9b24-7c08e22479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c2553a2-6557-406e-8767-3c388428ad8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4ffea12-8583-493c-b7de-dacda95ae59d}" ma:internalName="TaxCatchAll" ma:showField="CatchAllData" ma:web="7c2553a2-6557-406e-8767-3c388428ad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75DD23-7142-4163-B62B-8AD3567FAD2C}">
  <ds:schemaRefs>
    <ds:schemaRef ds:uri="http://schemas.microsoft.com/sharepoint/v3/contenttype/forms"/>
  </ds:schemaRefs>
</ds:datastoreItem>
</file>

<file path=customXml/itemProps2.xml><?xml version="1.0" encoding="utf-8"?>
<ds:datastoreItem xmlns:ds="http://schemas.openxmlformats.org/officeDocument/2006/customXml" ds:itemID="{32EEAECB-5440-42C8-89C1-3858942F34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4021e75-bf3c-4393-9b24-7c08e22479bc"/>
    <ds:schemaRef ds:uri="7c2553a2-6557-406e-8767-3c388428ad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34950</TotalTime>
  <Words>535</Words>
  <Application>Microsoft Office PowerPoint</Application>
  <PresentationFormat>Widescreen</PresentationFormat>
  <Paragraphs>82</Paragraphs>
  <Slides>10</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Calibri</vt:lpstr>
      <vt:lpstr>Calibri Light</vt:lpstr>
      <vt:lpstr>Century Schoolbook</vt:lpstr>
      <vt:lpstr>Wingdings 3</vt:lpstr>
      <vt:lpstr>CITY SKETCH 16X9</vt:lpstr>
      <vt:lpstr>Office Theme</vt:lpstr>
      <vt:lpstr>Joy Erven, MBA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 family home liability market study work group July 24 meeting</dc:title>
  <dc:subject>July 24 Adult family home liability market study work group meeting presentation</dc:subject>
  <dc:creator>Jackie Vassallo;policy@oic.wa.gov</dc:creator>
  <cp:lastModifiedBy>Fritschy, Deanne (OIC)</cp:lastModifiedBy>
  <cp:revision>25</cp:revision>
  <cp:lastPrinted>2023-11-15T17:51:13Z</cp:lastPrinted>
  <dcterms:created xsi:type="dcterms:W3CDTF">2023-09-14T22:38:24Z</dcterms:created>
  <dcterms:modified xsi:type="dcterms:W3CDTF">2024-07-24T21:47:50Z</dcterms:modified>
</cp:coreProperties>
</file>