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60" r:id="rId2"/>
    <p:sldId id="325" r:id="rId3"/>
    <p:sldId id="376" r:id="rId4"/>
    <p:sldId id="344" r:id="rId5"/>
    <p:sldId id="303" r:id="rId6"/>
    <p:sldId id="318" r:id="rId7"/>
    <p:sldId id="370" r:id="rId8"/>
    <p:sldId id="379" r:id="rId9"/>
    <p:sldId id="380" r:id="rId10"/>
    <p:sldId id="320" r:id="rId11"/>
    <p:sldId id="375" r:id="rId12"/>
    <p:sldId id="378" r:id="rId13"/>
    <p:sldId id="301" r:id="rId14"/>
    <p:sldId id="377" r:id="rId15"/>
    <p:sldId id="271" r:id="rId16"/>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EF"/>
    <a:srgbClr val="A7C5E7"/>
    <a:srgbClr val="A5E0E3"/>
    <a:srgbClr val="F1CFD1"/>
    <a:srgbClr val="EAB9BD"/>
    <a:srgbClr val="F3B5AB"/>
    <a:srgbClr val="FF99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2065" autoAdjust="0"/>
  </p:normalViewPr>
  <p:slideViewPr>
    <p:cSldViewPr>
      <p:cViewPr varScale="1">
        <p:scale>
          <a:sx n="45" d="100"/>
          <a:sy n="45" d="100"/>
        </p:scale>
        <p:origin x="2202"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1644" y="330"/>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079545-3FAB-4F51-BC76-17EA3EAABB74}"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n-US"/>
        </a:p>
      </dgm:t>
    </dgm:pt>
    <dgm:pt modelId="{4FBA9173-6118-402E-B7B6-65A369E7909E}">
      <dgm:prSet custT="1"/>
      <dgm:spPr/>
      <dgm:t>
        <a:bodyPr/>
        <a:lstStyle/>
        <a:p>
          <a:pPr rtl="0"/>
          <a:r>
            <a:rPr lang="en-US" sz="3600" dirty="0" smtClean="0">
              <a:latin typeface="Arial" panose="020B0604020202020204" pitchFamily="34" charset="0"/>
              <a:cs typeface="Arial" panose="020B0604020202020204" pitchFamily="34" charset="0"/>
            </a:rPr>
            <a:t>Medical identity theft</a:t>
          </a:r>
          <a:endParaRPr lang="en-US" sz="3600" dirty="0">
            <a:latin typeface="Arial" panose="020B0604020202020204" pitchFamily="34" charset="0"/>
            <a:cs typeface="Arial" panose="020B0604020202020204" pitchFamily="34" charset="0"/>
          </a:endParaRPr>
        </a:p>
      </dgm:t>
    </dgm:pt>
    <dgm:pt modelId="{98A22626-ECA3-4B99-9AC2-8028439B74F2}" type="parTrans" cxnId="{6B9A3345-F2DA-470C-BFF2-0E536540C13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9A1D0C52-ECBF-45A9-8606-D63F44187006}" type="sibTrans" cxnId="{6B9A3345-F2DA-470C-BFF2-0E536540C137}">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E0DF0A3-4640-4CEB-B5A2-CE977692C3D1}">
      <dgm:prSet custT="1"/>
      <dgm:spPr/>
      <dgm:t>
        <a:bodyPr/>
        <a:lstStyle/>
        <a:p>
          <a:pPr rtl="0"/>
          <a:r>
            <a:rPr lang="en-US" sz="3600" dirty="0" smtClean="0">
              <a:latin typeface="Arial" panose="020B0604020202020204" pitchFamily="34" charset="0"/>
              <a:cs typeface="Arial" panose="020B0604020202020204" pitchFamily="34" charset="0"/>
            </a:rPr>
            <a:t>Health impact</a:t>
          </a:r>
          <a:endParaRPr lang="en-US" sz="3600" dirty="0">
            <a:latin typeface="Arial" panose="020B0604020202020204" pitchFamily="34" charset="0"/>
            <a:cs typeface="Arial" panose="020B0604020202020204" pitchFamily="34" charset="0"/>
          </a:endParaRPr>
        </a:p>
      </dgm:t>
    </dgm:pt>
    <dgm:pt modelId="{E72A35BE-FEEC-4886-9621-5D9768FC913D}" type="parTrans" cxnId="{589A60B0-E8FB-46D0-BEF4-38348CD372D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C78DA609-8854-41A4-9C77-8AB4E7F303E1}" type="sibTrans" cxnId="{589A60B0-E8FB-46D0-BEF4-38348CD372DA}">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7C7E980D-0068-49E3-AE8D-46AE31F67B2E}">
      <dgm:prSet custT="1"/>
      <dgm:spPr/>
      <dgm:t>
        <a:bodyPr/>
        <a:lstStyle/>
        <a:p>
          <a:pPr rtl="0"/>
          <a:r>
            <a:rPr lang="en-US" sz="3600" dirty="0" smtClean="0">
              <a:latin typeface="Arial" panose="020B0604020202020204" pitchFamily="34" charset="0"/>
              <a:cs typeface="Arial" panose="020B0604020202020204" pitchFamily="34" charset="0"/>
            </a:rPr>
            <a:t>Personal financial losses</a:t>
          </a:r>
          <a:endParaRPr lang="en-US" sz="3600" dirty="0">
            <a:latin typeface="Arial" panose="020B0604020202020204" pitchFamily="34" charset="0"/>
            <a:cs typeface="Arial" panose="020B0604020202020204" pitchFamily="34" charset="0"/>
          </a:endParaRPr>
        </a:p>
      </dgm:t>
    </dgm:pt>
    <dgm:pt modelId="{75919DC2-274B-4D1E-B73C-3C8B3BF4E8B8}" type="parTrans" cxnId="{164C3D5F-85B3-451E-9DC3-FD59B25B515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2540600C-CCDC-45DC-9DCE-253D876ACD16}" type="sibTrans" cxnId="{164C3D5F-85B3-451E-9DC3-FD59B25B515F}">
      <dgm:prSet/>
      <dgm:spPr/>
      <dgm:t>
        <a:bodyPr/>
        <a:lstStyle/>
        <a:p>
          <a:endParaRPr lang="en-US" sz="1400">
            <a:solidFill>
              <a:schemeClr val="tx1"/>
            </a:solidFill>
            <a:latin typeface="Arial" panose="020B0604020202020204" pitchFamily="34" charset="0"/>
            <a:cs typeface="Arial" panose="020B0604020202020204" pitchFamily="34" charset="0"/>
          </a:endParaRPr>
        </a:p>
      </dgm:t>
    </dgm:pt>
    <dgm:pt modelId="{D8CDDE34-91A1-430F-8150-B74173148B42}" type="pres">
      <dgm:prSet presAssocID="{ED079545-3FAB-4F51-BC76-17EA3EAABB74}" presName="linear" presStyleCnt="0">
        <dgm:presLayoutVars>
          <dgm:dir/>
          <dgm:resizeHandles val="exact"/>
        </dgm:presLayoutVars>
      </dgm:prSet>
      <dgm:spPr/>
      <dgm:t>
        <a:bodyPr/>
        <a:lstStyle/>
        <a:p>
          <a:endParaRPr lang="en-US"/>
        </a:p>
      </dgm:t>
    </dgm:pt>
    <dgm:pt modelId="{9CFE8FC9-F88B-4B8C-ADA3-9E13B8EE4F4A}" type="pres">
      <dgm:prSet presAssocID="{4FBA9173-6118-402E-B7B6-65A369E7909E}" presName="comp" presStyleCnt="0"/>
      <dgm:spPr/>
    </dgm:pt>
    <dgm:pt modelId="{DF450EEB-7D3F-43F8-B76C-06BD68449F17}" type="pres">
      <dgm:prSet presAssocID="{4FBA9173-6118-402E-B7B6-65A369E7909E}" presName="box" presStyleLbl="node1" presStyleIdx="0" presStyleCnt="3"/>
      <dgm:spPr/>
      <dgm:t>
        <a:bodyPr/>
        <a:lstStyle/>
        <a:p>
          <a:endParaRPr lang="en-US"/>
        </a:p>
      </dgm:t>
    </dgm:pt>
    <dgm:pt modelId="{B60A1AC0-A5E7-4A18-A215-8747153D6F71}" type="pres">
      <dgm:prSet presAssocID="{4FBA9173-6118-402E-B7B6-65A369E7909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7299169F-6761-4B7C-AA78-E96E772AE3D1}" type="pres">
      <dgm:prSet presAssocID="{4FBA9173-6118-402E-B7B6-65A369E7909E}" presName="text" presStyleLbl="node1" presStyleIdx="0" presStyleCnt="3">
        <dgm:presLayoutVars>
          <dgm:bulletEnabled val="1"/>
        </dgm:presLayoutVars>
      </dgm:prSet>
      <dgm:spPr/>
      <dgm:t>
        <a:bodyPr/>
        <a:lstStyle/>
        <a:p>
          <a:endParaRPr lang="en-US"/>
        </a:p>
      </dgm:t>
    </dgm:pt>
    <dgm:pt modelId="{9A9A97DC-4BD0-41E5-ACEA-6C2495364F19}" type="pres">
      <dgm:prSet presAssocID="{9A1D0C52-ECBF-45A9-8606-D63F44187006}" presName="spacer" presStyleCnt="0"/>
      <dgm:spPr/>
    </dgm:pt>
    <dgm:pt modelId="{64D95F5B-CF89-4FCE-B877-FB363A74120C}" type="pres">
      <dgm:prSet presAssocID="{CE0DF0A3-4640-4CEB-B5A2-CE977692C3D1}" presName="comp" presStyleCnt="0"/>
      <dgm:spPr/>
    </dgm:pt>
    <dgm:pt modelId="{D2FCAEB8-6BEE-417C-99A3-DC559B2E228C}" type="pres">
      <dgm:prSet presAssocID="{CE0DF0A3-4640-4CEB-B5A2-CE977692C3D1}" presName="box" presStyleLbl="node1" presStyleIdx="1" presStyleCnt="3"/>
      <dgm:spPr/>
      <dgm:t>
        <a:bodyPr/>
        <a:lstStyle/>
        <a:p>
          <a:endParaRPr lang="en-US"/>
        </a:p>
      </dgm:t>
    </dgm:pt>
    <dgm:pt modelId="{1B518594-B84D-498B-8A67-4E8B8BDC40CA}" type="pres">
      <dgm:prSet presAssocID="{CE0DF0A3-4640-4CEB-B5A2-CE977692C3D1}"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8B7BE4A1-4689-4922-9137-9209D3FE73D1}" type="pres">
      <dgm:prSet presAssocID="{CE0DF0A3-4640-4CEB-B5A2-CE977692C3D1}" presName="text" presStyleLbl="node1" presStyleIdx="1" presStyleCnt="3">
        <dgm:presLayoutVars>
          <dgm:bulletEnabled val="1"/>
        </dgm:presLayoutVars>
      </dgm:prSet>
      <dgm:spPr/>
      <dgm:t>
        <a:bodyPr/>
        <a:lstStyle/>
        <a:p>
          <a:endParaRPr lang="en-US"/>
        </a:p>
      </dgm:t>
    </dgm:pt>
    <dgm:pt modelId="{B7BB41E1-CDD3-487E-ABDC-E52F4A463052}" type="pres">
      <dgm:prSet presAssocID="{C78DA609-8854-41A4-9C77-8AB4E7F303E1}" presName="spacer" presStyleCnt="0"/>
      <dgm:spPr/>
    </dgm:pt>
    <dgm:pt modelId="{1E016AF1-B821-4D2E-85BF-2EBA4FC92951}" type="pres">
      <dgm:prSet presAssocID="{7C7E980D-0068-49E3-AE8D-46AE31F67B2E}" presName="comp" presStyleCnt="0"/>
      <dgm:spPr/>
    </dgm:pt>
    <dgm:pt modelId="{88A59260-71A9-473E-A4CD-CD015E8FEE49}" type="pres">
      <dgm:prSet presAssocID="{7C7E980D-0068-49E3-AE8D-46AE31F67B2E}" presName="box" presStyleLbl="node1" presStyleIdx="2" presStyleCnt="3"/>
      <dgm:spPr/>
      <dgm:t>
        <a:bodyPr/>
        <a:lstStyle/>
        <a:p>
          <a:endParaRPr lang="en-US"/>
        </a:p>
      </dgm:t>
    </dgm:pt>
    <dgm:pt modelId="{35B48292-A6C2-4E20-B304-B51F012F9A1F}" type="pres">
      <dgm:prSet presAssocID="{7C7E980D-0068-49E3-AE8D-46AE31F67B2E}"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2A4C0A68-CED4-4CD6-A002-57B36ED5A961}" type="pres">
      <dgm:prSet presAssocID="{7C7E980D-0068-49E3-AE8D-46AE31F67B2E}" presName="text" presStyleLbl="node1" presStyleIdx="2" presStyleCnt="3">
        <dgm:presLayoutVars>
          <dgm:bulletEnabled val="1"/>
        </dgm:presLayoutVars>
      </dgm:prSet>
      <dgm:spPr/>
      <dgm:t>
        <a:bodyPr/>
        <a:lstStyle/>
        <a:p>
          <a:endParaRPr lang="en-US"/>
        </a:p>
      </dgm:t>
    </dgm:pt>
  </dgm:ptLst>
  <dgm:cxnLst>
    <dgm:cxn modelId="{61615A09-0981-4FE6-ABAE-42816554C717}" type="presOf" srcId="{ED079545-3FAB-4F51-BC76-17EA3EAABB74}" destId="{D8CDDE34-91A1-430F-8150-B74173148B42}" srcOrd="0" destOrd="0" presId="urn:microsoft.com/office/officeart/2005/8/layout/vList4"/>
    <dgm:cxn modelId="{E044F650-5D84-4C43-9B7A-D6178FB2ABCC}" type="presOf" srcId="{CE0DF0A3-4640-4CEB-B5A2-CE977692C3D1}" destId="{8B7BE4A1-4689-4922-9137-9209D3FE73D1}" srcOrd="1" destOrd="0" presId="urn:microsoft.com/office/officeart/2005/8/layout/vList4"/>
    <dgm:cxn modelId="{98E76AAB-57A4-4E36-BA6B-F208CDA9D1FA}" type="presOf" srcId="{7C7E980D-0068-49E3-AE8D-46AE31F67B2E}" destId="{88A59260-71A9-473E-A4CD-CD015E8FEE49}" srcOrd="0" destOrd="0" presId="urn:microsoft.com/office/officeart/2005/8/layout/vList4"/>
    <dgm:cxn modelId="{164C3D5F-85B3-451E-9DC3-FD59B25B515F}" srcId="{ED079545-3FAB-4F51-BC76-17EA3EAABB74}" destId="{7C7E980D-0068-49E3-AE8D-46AE31F67B2E}" srcOrd="2" destOrd="0" parTransId="{75919DC2-274B-4D1E-B73C-3C8B3BF4E8B8}" sibTransId="{2540600C-CCDC-45DC-9DCE-253D876ACD16}"/>
    <dgm:cxn modelId="{56A0CA26-CA47-4886-A107-705C245A688E}" type="presOf" srcId="{4FBA9173-6118-402E-B7B6-65A369E7909E}" destId="{DF450EEB-7D3F-43F8-B76C-06BD68449F17}" srcOrd="0" destOrd="0" presId="urn:microsoft.com/office/officeart/2005/8/layout/vList4"/>
    <dgm:cxn modelId="{2FFAF73C-8909-4FC4-97A2-08D71D7E4553}" type="presOf" srcId="{4FBA9173-6118-402E-B7B6-65A369E7909E}" destId="{7299169F-6761-4B7C-AA78-E96E772AE3D1}" srcOrd="1" destOrd="0" presId="urn:microsoft.com/office/officeart/2005/8/layout/vList4"/>
    <dgm:cxn modelId="{589A60B0-E8FB-46D0-BEF4-38348CD372DA}" srcId="{ED079545-3FAB-4F51-BC76-17EA3EAABB74}" destId="{CE0DF0A3-4640-4CEB-B5A2-CE977692C3D1}" srcOrd="1" destOrd="0" parTransId="{E72A35BE-FEEC-4886-9621-5D9768FC913D}" sibTransId="{C78DA609-8854-41A4-9C77-8AB4E7F303E1}"/>
    <dgm:cxn modelId="{6B9A3345-F2DA-470C-BFF2-0E536540C137}" srcId="{ED079545-3FAB-4F51-BC76-17EA3EAABB74}" destId="{4FBA9173-6118-402E-B7B6-65A369E7909E}" srcOrd="0" destOrd="0" parTransId="{98A22626-ECA3-4B99-9AC2-8028439B74F2}" sibTransId="{9A1D0C52-ECBF-45A9-8606-D63F44187006}"/>
    <dgm:cxn modelId="{40E33E95-3E5C-45AE-8C12-DDC18B4815AE}" type="presOf" srcId="{CE0DF0A3-4640-4CEB-B5A2-CE977692C3D1}" destId="{D2FCAEB8-6BEE-417C-99A3-DC559B2E228C}" srcOrd="0" destOrd="0" presId="urn:microsoft.com/office/officeart/2005/8/layout/vList4"/>
    <dgm:cxn modelId="{E7B375F6-6946-4362-97DE-8350713E4948}" type="presOf" srcId="{7C7E980D-0068-49E3-AE8D-46AE31F67B2E}" destId="{2A4C0A68-CED4-4CD6-A002-57B36ED5A961}" srcOrd="1" destOrd="0" presId="urn:microsoft.com/office/officeart/2005/8/layout/vList4"/>
    <dgm:cxn modelId="{6F374D94-1AD0-426D-9BF7-82C4DB7CA6E2}" type="presParOf" srcId="{D8CDDE34-91A1-430F-8150-B74173148B42}" destId="{9CFE8FC9-F88B-4B8C-ADA3-9E13B8EE4F4A}" srcOrd="0" destOrd="0" presId="urn:microsoft.com/office/officeart/2005/8/layout/vList4"/>
    <dgm:cxn modelId="{412EB12F-81D7-4E11-8523-4FED728E620E}" type="presParOf" srcId="{9CFE8FC9-F88B-4B8C-ADA3-9E13B8EE4F4A}" destId="{DF450EEB-7D3F-43F8-B76C-06BD68449F17}" srcOrd="0" destOrd="0" presId="urn:microsoft.com/office/officeart/2005/8/layout/vList4"/>
    <dgm:cxn modelId="{07109020-F7F8-4C88-BEB4-AC6E10E3A49F}" type="presParOf" srcId="{9CFE8FC9-F88B-4B8C-ADA3-9E13B8EE4F4A}" destId="{B60A1AC0-A5E7-4A18-A215-8747153D6F71}" srcOrd="1" destOrd="0" presId="urn:microsoft.com/office/officeart/2005/8/layout/vList4"/>
    <dgm:cxn modelId="{232FB6CE-2CB5-4599-8D5D-CD932620FF00}" type="presParOf" srcId="{9CFE8FC9-F88B-4B8C-ADA3-9E13B8EE4F4A}" destId="{7299169F-6761-4B7C-AA78-E96E772AE3D1}" srcOrd="2" destOrd="0" presId="urn:microsoft.com/office/officeart/2005/8/layout/vList4"/>
    <dgm:cxn modelId="{40906D68-0639-4CF1-8DC5-F78F9FA11EF9}" type="presParOf" srcId="{D8CDDE34-91A1-430F-8150-B74173148B42}" destId="{9A9A97DC-4BD0-41E5-ACEA-6C2495364F19}" srcOrd="1" destOrd="0" presId="urn:microsoft.com/office/officeart/2005/8/layout/vList4"/>
    <dgm:cxn modelId="{7B581F9D-3990-4A73-874F-634DDC1BD6C9}" type="presParOf" srcId="{D8CDDE34-91A1-430F-8150-B74173148B42}" destId="{64D95F5B-CF89-4FCE-B877-FB363A74120C}" srcOrd="2" destOrd="0" presId="urn:microsoft.com/office/officeart/2005/8/layout/vList4"/>
    <dgm:cxn modelId="{DF4D8692-490D-44D2-AA6A-0DDB18813F6A}" type="presParOf" srcId="{64D95F5B-CF89-4FCE-B877-FB363A74120C}" destId="{D2FCAEB8-6BEE-417C-99A3-DC559B2E228C}" srcOrd="0" destOrd="0" presId="urn:microsoft.com/office/officeart/2005/8/layout/vList4"/>
    <dgm:cxn modelId="{2CC2EAF4-2683-4856-A0F4-6AE630E52701}" type="presParOf" srcId="{64D95F5B-CF89-4FCE-B877-FB363A74120C}" destId="{1B518594-B84D-498B-8A67-4E8B8BDC40CA}" srcOrd="1" destOrd="0" presId="urn:microsoft.com/office/officeart/2005/8/layout/vList4"/>
    <dgm:cxn modelId="{7C87C6ED-8B84-4BEE-80AD-53F450758121}" type="presParOf" srcId="{64D95F5B-CF89-4FCE-B877-FB363A74120C}" destId="{8B7BE4A1-4689-4922-9137-9209D3FE73D1}" srcOrd="2" destOrd="0" presId="urn:microsoft.com/office/officeart/2005/8/layout/vList4"/>
    <dgm:cxn modelId="{ACCB8015-1218-44DF-A16E-E918F267D57D}" type="presParOf" srcId="{D8CDDE34-91A1-430F-8150-B74173148B42}" destId="{B7BB41E1-CDD3-487E-ABDC-E52F4A463052}" srcOrd="3" destOrd="0" presId="urn:microsoft.com/office/officeart/2005/8/layout/vList4"/>
    <dgm:cxn modelId="{2668DA28-9CFD-4D71-A2B4-F5626D1BCA3F}" type="presParOf" srcId="{D8CDDE34-91A1-430F-8150-B74173148B42}" destId="{1E016AF1-B821-4D2E-85BF-2EBA4FC92951}" srcOrd="4" destOrd="0" presId="urn:microsoft.com/office/officeart/2005/8/layout/vList4"/>
    <dgm:cxn modelId="{26DEFD8B-0C10-49D5-90DF-D11AD3915776}" type="presParOf" srcId="{1E016AF1-B821-4D2E-85BF-2EBA4FC92951}" destId="{88A59260-71A9-473E-A4CD-CD015E8FEE49}" srcOrd="0" destOrd="0" presId="urn:microsoft.com/office/officeart/2005/8/layout/vList4"/>
    <dgm:cxn modelId="{770178C5-B644-4434-A816-C1F320469D4C}" type="presParOf" srcId="{1E016AF1-B821-4D2E-85BF-2EBA4FC92951}" destId="{35B48292-A6C2-4E20-B304-B51F012F9A1F}" srcOrd="1" destOrd="0" presId="urn:microsoft.com/office/officeart/2005/8/layout/vList4"/>
    <dgm:cxn modelId="{8B597493-F64E-4BE0-BCC7-A457B1C24548}" type="presParOf" srcId="{1E016AF1-B821-4D2E-85BF-2EBA4FC92951}" destId="{2A4C0A68-CED4-4CD6-A002-57B36ED5A96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431DE-8682-4A34-95E4-F1996B2C8D7D}"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6BA1E9DE-57BF-4412-9ED6-DCB58BC09CF5}">
      <dgm:prSet custT="1"/>
      <dgm:spPr/>
      <dgm:t>
        <a:bodyPr/>
        <a:lstStyle/>
        <a:p>
          <a:pPr rtl="0"/>
          <a:r>
            <a:rPr lang="en-US" sz="4400" b="1" dirty="0" smtClean="0">
              <a:latin typeface="Tahoma" pitchFamily="34" charset="0"/>
              <a:ea typeface="Tahoma" pitchFamily="34" charset="0"/>
              <a:cs typeface="Tahoma" pitchFamily="34" charset="0"/>
            </a:rPr>
            <a:t>SMPs...</a:t>
          </a:r>
          <a:endParaRPr lang="en-US" sz="4400" b="1" dirty="0">
            <a:latin typeface="Tahoma" pitchFamily="34" charset="0"/>
            <a:ea typeface="Tahoma" pitchFamily="34" charset="0"/>
            <a:cs typeface="Tahoma" pitchFamily="34" charset="0"/>
          </a:endParaRPr>
        </a:p>
      </dgm:t>
    </dgm:pt>
    <dgm:pt modelId="{DFE59598-98BF-47EE-9FB1-C1633471A4E0}" type="parTrans" cxnId="{BE52D52A-CC12-4672-8822-CE91294D3290}">
      <dgm:prSet/>
      <dgm:spPr/>
      <dgm:t>
        <a:bodyPr/>
        <a:lstStyle/>
        <a:p>
          <a:endParaRPr lang="en-US">
            <a:latin typeface="Arial" pitchFamily="34" charset="0"/>
            <a:cs typeface="Arial" pitchFamily="34" charset="0"/>
          </a:endParaRPr>
        </a:p>
      </dgm:t>
    </dgm:pt>
    <dgm:pt modelId="{CC4CAE1B-B55E-4A40-BBE8-473D6C8348C6}" type="sibTrans" cxnId="{BE52D52A-CC12-4672-8822-CE91294D3290}">
      <dgm:prSet/>
      <dgm:spPr/>
      <dgm:t>
        <a:bodyPr/>
        <a:lstStyle/>
        <a:p>
          <a:endParaRPr lang="en-US">
            <a:latin typeface="Arial" pitchFamily="34" charset="0"/>
            <a:cs typeface="Arial" pitchFamily="34" charset="0"/>
          </a:endParaRPr>
        </a:p>
      </dgm:t>
    </dgm:pt>
    <dgm:pt modelId="{1ED16D82-267B-4FD5-B58E-CFF4F5C5EB56}">
      <dgm:prSet/>
      <dgm:spPr/>
      <dgm:t>
        <a:bodyPr/>
        <a:lstStyle/>
        <a:p>
          <a:pPr rtl="0"/>
          <a:r>
            <a:rPr lang="en-US" b="0" dirty="0" smtClean="0">
              <a:latin typeface="Arial" pitchFamily="34" charset="0"/>
              <a:cs typeface="Arial" pitchFamily="34" charset="0"/>
            </a:rPr>
            <a:t>Help preserve the integrity of the Medicare program</a:t>
          </a:r>
          <a:endParaRPr lang="en-US" dirty="0">
            <a:latin typeface="Arial" pitchFamily="34" charset="0"/>
            <a:cs typeface="Arial" pitchFamily="34" charset="0"/>
          </a:endParaRPr>
        </a:p>
      </dgm:t>
    </dgm:pt>
    <dgm:pt modelId="{68531C8E-88ED-4D2D-BEBE-9BDF25EAB2C8}" type="parTrans" cxnId="{12A8C045-7A32-4422-A431-A25F231C1CA0}">
      <dgm:prSet/>
      <dgm:spPr/>
      <dgm:t>
        <a:bodyPr/>
        <a:lstStyle/>
        <a:p>
          <a:endParaRPr lang="en-US">
            <a:latin typeface="Arial" pitchFamily="34" charset="0"/>
            <a:cs typeface="Arial" pitchFamily="34" charset="0"/>
          </a:endParaRPr>
        </a:p>
      </dgm:t>
    </dgm:pt>
    <dgm:pt modelId="{E863D527-CF63-40DD-BE75-589571FD5D09}" type="sibTrans" cxnId="{12A8C045-7A32-4422-A431-A25F231C1CA0}">
      <dgm:prSet/>
      <dgm:spPr/>
      <dgm:t>
        <a:bodyPr/>
        <a:lstStyle/>
        <a:p>
          <a:endParaRPr lang="en-US">
            <a:latin typeface="Arial" pitchFamily="34" charset="0"/>
            <a:cs typeface="Arial" pitchFamily="34" charset="0"/>
          </a:endParaRPr>
        </a:p>
      </dgm:t>
    </dgm:pt>
    <dgm:pt modelId="{AA9629D4-4780-4EF5-A611-5BAB774A93AC}">
      <dgm:prSet/>
      <dgm:spPr/>
      <dgm:t>
        <a:bodyPr/>
        <a:lstStyle/>
        <a:p>
          <a:pPr rtl="0"/>
          <a:r>
            <a:rPr lang="en-US" b="0" dirty="0" smtClean="0">
              <a:latin typeface="Arial" pitchFamily="34" charset="0"/>
              <a:cs typeface="Arial" pitchFamily="34" charset="0"/>
            </a:rPr>
            <a:t>Rely on volunteers to help perform SMP work</a:t>
          </a:r>
          <a:endParaRPr lang="en-US" dirty="0">
            <a:latin typeface="Arial" pitchFamily="34" charset="0"/>
            <a:cs typeface="Arial" pitchFamily="34" charset="0"/>
          </a:endParaRPr>
        </a:p>
      </dgm:t>
    </dgm:pt>
    <dgm:pt modelId="{E995CEDB-2386-46C7-B312-994D465EC805}" type="parTrans" cxnId="{9BDA0BEF-8DF4-4688-B5DC-C8B955E9B137}">
      <dgm:prSet/>
      <dgm:spPr/>
      <dgm:t>
        <a:bodyPr/>
        <a:lstStyle/>
        <a:p>
          <a:endParaRPr lang="en-US">
            <a:latin typeface="Arial" pitchFamily="34" charset="0"/>
            <a:cs typeface="Arial" pitchFamily="34" charset="0"/>
          </a:endParaRPr>
        </a:p>
      </dgm:t>
    </dgm:pt>
    <dgm:pt modelId="{BEA23AD7-20A4-4114-AE61-39494FD4FF19}" type="sibTrans" cxnId="{9BDA0BEF-8DF4-4688-B5DC-C8B955E9B137}">
      <dgm:prSet/>
      <dgm:spPr/>
      <dgm:t>
        <a:bodyPr/>
        <a:lstStyle/>
        <a:p>
          <a:endParaRPr lang="en-US">
            <a:latin typeface="Arial" pitchFamily="34" charset="0"/>
            <a:cs typeface="Arial" pitchFamily="34" charset="0"/>
          </a:endParaRPr>
        </a:p>
      </dgm:t>
    </dgm:pt>
    <dgm:pt modelId="{2E2D28E7-1D06-4069-B9F2-7DCF3BB26937}">
      <dgm:prSet/>
      <dgm:spPr/>
      <dgm:t>
        <a:bodyPr/>
        <a:lstStyle/>
        <a:p>
          <a:pPr rtl="0"/>
          <a:r>
            <a:rPr lang="en-US" b="0" dirty="0" smtClean="0">
              <a:latin typeface="Arial" pitchFamily="34" charset="0"/>
              <a:cs typeface="Arial" pitchFamily="34" charset="0"/>
            </a:rPr>
            <a:t>Help Medicare beneficiaries prevent, detect, and report health care fraud </a:t>
          </a:r>
          <a:endParaRPr lang="en-US" dirty="0">
            <a:latin typeface="Arial" pitchFamily="34" charset="0"/>
            <a:cs typeface="Arial" pitchFamily="34" charset="0"/>
          </a:endParaRPr>
        </a:p>
      </dgm:t>
    </dgm:pt>
    <dgm:pt modelId="{1A29DDE3-8F59-4E6E-A6C4-05A716761384}" type="parTrans" cxnId="{0F6DCA60-A022-4DC3-A068-EBCAD864F1F6}">
      <dgm:prSet/>
      <dgm:spPr/>
      <dgm:t>
        <a:bodyPr/>
        <a:lstStyle/>
        <a:p>
          <a:endParaRPr lang="en-US"/>
        </a:p>
      </dgm:t>
    </dgm:pt>
    <dgm:pt modelId="{BD4F8579-495D-4CB2-A187-523263097E89}" type="sibTrans" cxnId="{0F6DCA60-A022-4DC3-A068-EBCAD864F1F6}">
      <dgm:prSet/>
      <dgm:spPr/>
      <dgm:t>
        <a:bodyPr/>
        <a:lstStyle/>
        <a:p>
          <a:endParaRPr lang="en-US"/>
        </a:p>
      </dgm:t>
    </dgm:pt>
    <dgm:pt modelId="{1706F84D-5967-4E02-9BB9-72592C4B2E39}" type="pres">
      <dgm:prSet presAssocID="{FE9431DE-8682-4A34-95E4-F1996B2C8D7D}" presName="composite" presStyleCnt="0">
        <dgm:presLayoutVars>
          <dgm:chMax val="1"/>
          <dgm:dir/>
          <dgm:resizeHandles val="exact"/>
        </dgm:presLayoutVars>
      </dgm:prSet>
      <dgm:spPr/>
      <dgm:t>
        <a:bodyPr/>
        <a:lstStyle/>
        <a:p>
          <a:endParaRPr lang="en-US"/>
        </a:p>
      </dgm:t>
    </dgm:pt>
    <dgm:pt modelId="{34295E1D-0952-4A95-AA4E-9ADAEF91BC4E}" type="pres">
      <dgm:prSet presAssocID="{6BA1E9DE-57BF-4412-9ED6-DCB58BC09CF5}" presName="roof" presStyleLbl="dkBgShp" presStyleIdx="0" presStyleCnt="2" custLinFactNeighborX="1136"/>
      <dgm:spPr/>
      <dgm:t>
        <a:bodyPr/>
        <a:lstStyle/>
        <a:p>
          <a:endParaRPr lang="en-US"/>
        </a:p>
      </dgm:t>
    </dgm:pt>
    <dgm:pt modelId="{D2C98FD2-D5B1-48C6-B06A-5771E14C4F7B}" type="pres">
      <dgm:prSet presAssocID="{6BA1E9DE-57BF-4412-9ED6-DCB58BC09CF5}" presName="pillars" presStyleCnt="0"/>
      <dgm:spPr/>
      <dgm:t>
        <a:bodyPr/>
        <a:lstStyle/>
        <a:p>
          <a:endParaRPr lang="en-US"/>
        </a:p>
      </dgm:t>
    </dgm:pt>
    <dgm:pt modelId="{DC69CB14-4C29-499D-B472-2532509CEEA8}" type="pres">
      <dgm:prSet presAssocID="{6BA1E9DE-57BF-4412-9ED6-DCB58BC09CF5}" presName="pillar1" presStyleLbl="node1" presStyleIdx="0" presStyleCnt="3">
        <dgm:presLayoutVars>
          <dgm:bulletEnabled val="1"/>
        </dgm:presLayoutVars>
      </dgm:prSet>
      <dgm:spPr/>
      <dgm:t>
        <a:bodyPr/>
        <a:lstStyle/>
        <a:p>
          <a:endParaRPr lang="en-US"/>
        </a:p>
      </dgm:t>
    </dgm:pt>
    <dgm:pt modelId="{1AB6FDB0-0CAC-4C7A-AD49-1AE7893585D5}" type="pres">
      <dgm:prSet presAssocID="{1ED16D82-267B-4FD5-B58E-CFF4F5C5EB56}" presName="pillarX" presStyleLbl="node1" presStyleIdx="1" presStyleCnt="3">
        <dgm:presLayoutVars>
          <dgm:bulletEnabled val="1"/>
        </dgm:presLayoutVars>
      </dgm:prSet>
      <dgm:spPr/>
      <dgm:t>
        <a:bodyPr/>
        <a:lstStyle/>
        <a:p>
          <a:endParaRPr lang="en-US"/>
        </a:p>
      </dgm:t>
    </dgm:pt>
    <dgm:pt modelId="{74A209CA-2DBB-4744-ADAB-9C05B7B96C6E}" type="pres">
      <dgm:prSet presAssocID="{AA9629D4-4780-4EF5-A611-5BAB774A93AC}" presName="pillarX" presStyleLbl="node1" presStyleIdx="2" presStyleCnt="3">
        <dgm:presLayoutVars>
          <dgm:bulletEnabled val="1"/>
        </dgm:presLayoutVars>
      </dgm:prSet>
      <dgm:spPr/>
      <dgm:t>
        <a:bodyPr/>
        <a:lstStyle/>
        <a:p>
          <a:endParaRPr lang="en-US"/>
        </a:p>
      </dgm:t>
    </dgm:pt>
    <dgm:pt modelId="{927E685A-4DBC-473F-9285-9BBA97FF8221}" type="pres">
      <dgm:prSet presAssocID="{6BA1E9DE-57BF-4412-9ED6-DCB58BC09CF5}" presName="base" presStyleLbl="dkBgShp" presStyleIdx="1" presStyleCnt="2"/>
      <dgm:spPr/>
      <dgm:t>
        <a:bodyPr/>
        <a:lstStyle/>
        <a:p>
          <a:endParaRPr lang="en-US"/>
        </a:p>
      </dgm:t>
    </dgm:pt>
  </dgm:ptLst>
  <dgm:cxnLst>
    <dgm:cxn modelId="{9BDA0BEF-8DF4-4688-B5DC-C8B955E9B137}" srcId="{6BA1E9DE-57BF-4412-9ED6-DCB58BC09CF5}" destId="{AA9629D4-4780-4EF5-A611-5BAB774A93AC}" srcOrd="2" destOrd="0" parTransId="{E995CEDB-2386-46C7-B312-994D465EC805}" sibTransId="{BEA23AD7-20A4-4114-AE61-39494FD4FF19}"/>
    <dgm:cxn modelId="{15226C20-A71B-4CC6-A706-99765B5AE201}" type="presOf" srcId="{1ED16D82-267B-4FD5-B58E-CFF4F5C5EB56}" destId="{1AB6FDB0-0CAC-4C7A-AD49-1AE7893585D5}" srcOrd="0" destOrd="0" presId="urn:microsoft.com/office/officeart/2005/8/layout/hList3"/>
    <dgm:cxn modelId="{A95F19D1-5BCE-4D23-AAB2-094790D5EF58}" type="presOf" srcId="{AA9629D4-4780-4EF5-A611-5BAB774A93AC}" destId="{74A209CA-2DBB-4744-ADAB-9C05B7B96C6E}" srcOrd="0" destOrd="0" presId="urn:microsoft.com/office/officeart/2005/8/layout/hList3"/>
    <dgm:cxn modelId="{B9656F71-F720-4524-8C2E-102FDB8BCC26}" type="presOf" srcId="{6BA1E9DE-57BF-4412-9ED6-DCB58BC09CF5}" destId="{34295E1D-0952-4A95-AA4E-9ADAEF91BC4E}" srcOrd="0" destOrd="0" presId="urn:microsoft.com/office/officeart/2005/8/layout/hList3"/>
    <dgm:cxn modelId="{BE52D52A-CC12-4672-8822-CE91294D3290}" srcId="{FE9431DE-8682-4A34-95E4-F1996B2C8D7D}" destId="{6BA1E9DE-57BF-4412-9ED6-DCB58BC09CF5}" srcOrd="0" destOrd="0" parTransId="{DFE59598-98BF-47EE-9FB1-C1633471A4E0}" sibTransId="{CC4CAE1B-B55E-4A40-BBE8-473D6C8348C6}"/>
    <dgm:cxn modelId="{12A8C045-7A32-4422-A431-A25F231C1CA0}" srcId="{6BA1E9DE-57BF-4412-9ED6-DCB58BC09CF5}" destId="{1ED16D82-267B-4FD5-B58E-CFF4F5C5EB56}" srcOrd="1" destOrd="0" parTransId="{68531C8E-88ED-4D2D-BEBE-9BDF25EAB2C8}" sibTransId="{E863D527-CF63-40DD-BE75-589571FD5D09}"/>
    <dgm:cxn modelId="{0F6DCA60-A022-4DC3-A068-EBCAD864F1F6}" srcId="{6BA1E9DE-57BF-4412-9ED6-DCB58BC09CF5}" destId="{2E2D28E7-1D06-4069-B9F2-7DCF3BB26937}" srcOrd="0" destOrd="0" parTransId="{1A29DDE3-8F59-4E6E-A6C4-05A716761384}" sibTransId="{BD4F8579-495D-4CB2-A187-523263097E89}"/>
    <dgm:cxn modelId="{9125F7BE-98E6-4D85-86F0-D68BDF0FC4BB}" type="presOf" srcId="{FE9431DE-8682-4A34-95E4-F1996B2C8D7D}" destId="{1706F84D-5967-4E02-9BB9-72592C4B2E39}" srcOrd="0" destOrd="0" presId="urn:microsoft.com/office/officeart/2005/8/layout/hList3"/>
    <dgm:cxn modelId="{13E1F7D6-1748-4C39-94C3-CEAE0ED77BFD}" type="presOf" srcId="{2E2D28E7-1D06-4069-B9F2-7DCF3BB26937}" destId="{DC69CB14-4C29-499D-B472-2532509CEEA8}" srcOrd="0" destOrd="0" presId="urn:microsoft.com/office/officeart/2005/8/layout/hList3"/>
    <dgm:cxn modelId="{0151B081-C372-4D26-A5FB-560BD746C86F}" type="presParOf" srcId="{1706F84D-5967-4E02-9BB9-72592C4B2E39}" destId="{34295E1D-0952-4A95-AA4E-9ADAEF91BC4E}" srcOrd="0" destOrd="0" presId="urn:microsoft.com/office/officeart/2005/8/layout/hList3"/>
    <dgm:cxn modelId="{1697151D-B51E-44E3-94C7-2315EDC70845}" type="presParOf" srcId="{1706F84D-5967-4E02-9BB9-72592C4B2E39}" destId="{D2C98FD2-D5B1-48C6-B06A-5771E14C4F7B}" srcOrd="1" destOrd="0" presId="urn:microsoft.com/office/officeart/2005/8/layout/hList3"/>
    <dgm:cxn modelId="{172D9A23-A045-4532-8ACD-53A0478162BF}" type="presParOf" srcId="{D2C98FD2-D5B1-48C6-B06A-5771E14C4F7B}" destId="{DC69CB14-4C29-499D-B472-2532509CEEA8}" srcOrd="0" destOrd="0" presId="urn:microsoft.com/office/officeart/2005/8/layout/hList3"/>
    <dgm:cxn modelId="{A2DFE1CA-406A-434C-A229-F520C599E751}" type="presParOf" srcId="{D2C98FD2-D5B1-48C6-B06A-5771E14C4F7B}" destId="{1AB6FDB0-0CAC-4C7A-AD49-1AE7893585D5}" srcOrd="1" destOrd="0" presId="urn:microsoft.com/office/officeart/2005/8/layout/hList3"/>
    <dgm:cxn modelId="{DF224665-11FE-4B05-A9B0-8EC14C49448F}" type="presParOf" srcId="{D2C98FD2-D5B1-48C6-B06A-5771E14C4F7B}" destId="{74A209CA-2DBB-4744-ADAB-9C05B7B96C6E}" srcOrd="2" destOrd="0" presId="urn:microsoft.com/office/officeart/2005/8/layout/hList3"/>
    <dgm:cxn modelId="{6B5C88AD-9243-49D7-88F5-14CF93700F74}" type="presParOf" srcId="{1706F84D-5967-4E02-9BB9-72592C4B2E39}" destId="{927E685A-4DBC-473F-9285-9BBA97FF822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1F427-A1E9-4D12-BC35-61379D19F7E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D5586140-8AD6-4698-9201-D771FCA36F2C}">
      <dgm:prSet custT="1"/>
      <dgm:spPr/>
      <dgm:t>
        <a:bodyPr/>
        <a:lstStyle/>
        <a:p>
          <a:pPr rtl="0"/>
          <a:r>
            <a:rPr lang="en-US" sz="2200" b="0" dirty="0" smtClean="0">
              <a:latin typeface="Arial" pitchFamily="34" charset="0"/>
              <a:cs typeface="Arial" pitchFamily="34" charset="0"/>
            </a:rPr>
            <a:t>Billing for services, supplies, or equipment that were not provided</a:t>
          </a:r>
          <a:endParaRPr lang="en-US" sz="2200" dirty="0">
            <a:latin typeface="Arial" pitchFamily="34" charset="0"/>
            <a:cs typeface="Arial" pitchFamily="34" charset="0"/>
          </a:endParaRPr>
        </a:p>
      </dgm:t>
    </dgm:pt>
    <dgm:pt modelId="{1B22304B-D3ED-418B-89A6-457A920FEC11}" type="parTrans" cxnId="{208080CB-D0DD-44FC-8165-59EAC13BFE06}">
      <dgm:prSet/>
      <dgm:spPr/>
      <dgm:t>
        <a:bodyPr/>
        <a:lstStyle/>
        <a:p>
          <a:endParaRPr lang="en-US" sz="2200">
            <a:latin typeface="Arial" pitchFamily="34" charset="0"/>
            <a:cs typeface="Arial" pitchFamily="34" charset="0"/>
          </a:endParaRPr>
        </a:p>
      </dgm:t>
    </dgm:pt>
    <dgm:pt modelId="{5C3412F5-E517-46F2-888A-28BC6FC12BA4}" type="sibTrans" cxnId="{208080CB-D0DD-44FC-8165-59EAC13BFE06}">
      <dgm:prSet/>
      <dgm:spPr/>
      <dgm:t>
        <a:bodyPr/>
        <a:lstStyle/>
        <a:p>
          <a:endParaRPr lang="en-US" sz="2200">
            <a:latin typeface="Arial" pitchFamily="34" charset="0"/>
            <a:cs typeface="Arial" pitchFamily="34" charset="0"/>
          </a:endParaRPr>
        </a:p>
      </dgm:t>
    </dgm:pt>
    <dgm:pt modelId="{DF582E52-5451-44AF-A553-F13629DDF73C}">
      <dgm:prSet custT="1"/>
      <dgm:spPr/>
      <dgm:t>
        <a:bodyPr/>
        <a:lstStyle/>
        <a:p>
          <a:pPr rtl="0"/>
          <a:r>
            <a:rPr lang="en-US" sz="2200" b="0" dirty="0" smtClean="0">
              <a:latin typeface="Arial" pitchFamily="34" charset="0"/>
              <a:cs typeface="Arial" pitchFamily="34" charset="0"/>
            </a:rPr>
            <a:t>Billing for excessive medical supplies</a:t>
          </a:r>
          <a:endParaRPr lang="en-US" sz="2200" dirty="0">
            <a:latin typeface="Arial" pitchFamily="34" charset="0"/>
            <a:cs typeface="Arial" pitchFamily="34" charset="0"/>
          </a:endParaRPr>
        </a:p>
      </dgm:t>
    </dgm:pt>
    <dgm:pt modelId="{AA52ED43-0C70-4022-8C69-460D7B91037C}" type="parTrans" cxnId="{A129AB2F-67AB-4A25-BE5C-F4B3D162CE99}">
      <dgm:prSet/>
      <dgm:spPr/>
      <dgm:t>
        <a:bodyPr/>
        <a:lstStyle/>
        <a:p>
          <a:endParaRPr lang="en-US" sz="2200">
            <a:latin typeface="Arial" pitchFamily="34" charset="0"/>
            <a:cs typeface="Arial" pitchFamily="34" charset="0"/>
          </a:endParaRPr>
        </a:p>
      </dgm:t>
    </dgm:pt>
    <dgm:pt modelId="{57509B53-E6AB-4C6A-AE53-E02507B36BAF}" type="sibTrans" cxnId="{A129AB2F-67AB-4A25-BE5C-F4B3D162CE99}">
      <dgm:prSet/>
      <dgm:spPr/>
      <dgm:t>
        <a:bodyPr/>
        <a:lstStyle/>
        <a:p>
          <a:endParaRPr lang="en-US" sz="2200">
            <a:latin typeface="Arial" pitchFamily="34" charset="0"/>
            <a:cs typeface="Arial" pitchFamily="34" charset="0"/>
          </a:endParaRPr>
        </a:p>
      </dgm:t>
    </dgm:pt>
    <dgm:pt modelId="{0784426C-5DD1-49A2-AF15-6BEFA95D308B}">
      <dgm:prSet custT="1"/>
      <dgm:spPr/>
      <dgm:t>
        <a:bodyPr/>
        <a:lstStyle/>
        <a:p>
          <a:pPr rtl="0"/>
          <a:r>
            <a:rPr lang="en-US" sz="2200" b="0" dirty="0" smtClean="0">
              <a:latin typeface="Arial" pitchFamily="34" charset="0"/>
              <a:cs typeface="Arial" pitchFamily="34" charset="0"/>
            </a:rPr>
            <a:t>Obtaining or giving a Medicare number for “free” services</a:t>
          </a:r>
          <a:endParaRPr lang="en-US" sz="2200" dirty="0">
            <a:latin typeface="Arial" pitchFamily="34" charset="0"/>
            <a:cs typeface="Arial" pitchFamily="34" charset="0"/>
          </a:endParaRPr>
        </a:p>
      </dgm:t>
    </dgm:pt>
    <dgm:pt modelId="{C873E40E-F205-4C37-96FB-7DC770EFEBA2}" type="parTrans" cxnId="{A0653FB9-B411-476C-987C-6F6CD15AB858}">
      <dgm:prSet/>
      <dgm:spPr/>
      <dgm:t>
        <a:bodyPr/>
        <a:lstStyle/>
        <a:p>
          <a:endParaRPr lang="en-US" sz="2200">
            <a:latin typeface="Arial" pitchFamily="34" charset="0"/>
            <a:cs typeface="Arial" pitchFamily="34" charset="0"/>
          </a:endParaRPr>
        </a:p>
      </dgm:t>
    </dgm:pt>
    <dgm:pt modelId="{473FF1BA-DD86-41AC-BC32-15036D618013}" type="sibTrans" cxnId="{A0653FB9-B411-476C-987C-6F6CD15AB858}">
      <dgm:prSet/>
      <dgm:spPr/>
      <dgm:t>
        <a:bodyPr/>
        <a:lstStyle/>
        <a:p>
          <a:endParaRPr lang="en-US" sz="2200">
            <a:latin typeface="Arial" pitchFamily="34" charset="0"/>
            <a:cs typeface="Arial" pitchFamily="34" charset="0"/>
          </a:endParaRPr>
        </a:p>
      </dgm:t>
    </dgm:pt>
    <dgm:pt modelId="{AB8148A9-715D-4A57-B457-C5208A6C1C1C}">
      <dgm:prSet custT="1"/>
      <dgm:spPr/>
      <dgm:t>
        <a:bodyPr/>
        <a:lstStyle/>
        <a:p>
          <a:pPr rtl="0"/>
          <a:r>
            <a:rPr lang="en-US" sz="2200" b="0" dirty="0" smtClean="0">
              <a:latin typeface="Arial" pitchFamily="34" charset="0"/>
              <a:cs typeface="Arial" pitchFamily="34" charset="0"/>
            </a:rPr>
            <a:t>Improper coding to obtain a higher payment</a:t>
          </a:r>
          <a:endParaRPr lang="en-US" sz="2200" dirty="0">
            <a:latin typeface="Arial" pitchFamily="34" charset="0"/>
            <a:cs typeface="Arial" pitchFamily="34" charset="0"/>
          </a:endParaRPr>
        </a:p>
      </dgm:t>
    </dgm:pt>
    <dgm:pt modelId="{E97B39BF-0862-4C15-B0E5-BE0EBCCC60B8}" type="parTrans" cxnId="{3B513792-95EE-4C2D-80C9-DC700C5F2617}">
      <dgm:prSet/>
      <dgm:spPr/>
      <dgm:t>
        <a:bodyPr/>
        <a:lstStyle/>
        <a:p>
          <a:endParaRPr lang="en-US" sz="2200">
            <a:latin typeface="Arial" pitchFamily="34" charset="0"/>
            <a:cs typeface="Arial" pitchFamily="34" charset="0"/>
          </a:endParaRPr>
        </a:p>
      </dgm:t>
    </dgm:pt>
    <dgm:pt modelId="{4E8C5016-ED46-4367-B04A-13F107BB0636}" type="sibTrans" cxnId="{3B513792-95EE-4C2D-80C9-DC700C5F2617}">
      <dgm:prSet/>
      <dgm:spPr/>
      <dgm:t>
        <a:bodyPr/>
        <a:lstStyle/>
        <a:p>
          <a:endParaRPr lang="en-US" sz="2200">
            <a:latin typeface="Arial" pitchFamily="34" charset="0"/>
            <a:cs typeface="Arial" pitchFamily="34" charset="0"/>
          </a:endParaRPr>
        </a:p>
      </dgm:t>
    </dgm:pt>
    <dgm:pt modelId="{D6D2D9B1-9973-4DAB-8E73-040123E9651B}">
      <dgm:prSet custT="1"/>
      <dgm:spPr/>
      <dgm:t>
        <a:bodyPr/>
        <a:lstStyle/>
        <a:p>
          <a:pPr rtl="0"/>
          <a:r>
            <a:rPr lang="en-US" sz="2200" b="0" smtClean="0">
              <a:latin typeface="Arial" pitchFamily="34" charset="0"/>
              <a:cs typeface="Arial" pitchFamily="34" charset="0"/>
            </a:rPr>
            <a:t>Unneeded or excessive x‐rays and lab tests</a:t>
          </a:r>
          <a:endParaRPr lang="en-US" sz="2200">
            <a:latin typeface="Arial" pitchFamily="34" charset="0"/>
            <a:cs typeface="Arial" pitchFamily="34" charset="0"/>
          </a:endParaRPr>
        </a:p>
      </dgm:t>
    </dgm:pt>
    <dgm:pt modelId="{06AA4B9B-255B-4DB5-A787-17FF3749536E}" type="parTrans" cxnId="{769C6C81-0922-4501-AF0E-3A7E74850348}">
      <dgm:prSet/>
      <dgm:spPr/>
      <dgm:t>
        <a:bodyPr/>
        <a:lstStyle/>
        <a:p>
          <a:endParaRPr lang="en-US" sz="2200">
            <a:latin typeface="Arial" pitchFamily="34" charset="0"/>
            <a:cs typeface="Arial" pitchFamily="34" charset="0"/>
          </a:endParaRPr>
        </a:p>
      </dgm:t>
    </dgm:pt>
    <dgm:pt modelId="{243172E6-C234-4177-9B5B-C8E920A257B9}" type="sibTrans" cxnId="{769C6C81-0922-4501-AF0E-3A7E74850348}">
      <dgm:prSet/>
      <dgm:spPr/>
      <dgm:t>
        <a:bodyPr/>
        <a:lstStyle/>
        <a:p>
          <a:endParaRPr lang="en-US" sz="2200">
            <a:latin typeface="Arial" pitchFamily="34" charset="0"/>
            <a:cs typeface="Arial" pitchFamily="34" charset="0"/>
          </a:endParaRPr>
        </a:p>
      </dgm:t>
    </dgm:pt>
    <dgm:pt modelId="{E7CD001E-0294-40FA-9276-45187923E430}">
      <dgm:prSet custT="1"/>
      <dgm:spPr/>
      <dgm:t>
        <a:bodyPr/>
        <a:lstStyle/>
        <a:p>
          <a:pPr rtl="0"/>
          <a:r>
            <a:rPr lang="en-US" sz="2200" b="0" dirty="0" smtClean="0">
              <a:latin typeface="Arial" pitchFamily="34" charset="0"/>
              <a:cs typeface="Arial" pitchFamily="34" charset="0"/>
            </a:rPr>
            <a:t>Claims for services that are not medically necessary</a:t>
          </a:r>
          <a:endParaRPr lang="en-US" sz="2200" dirty="0">
            <a:latin typeface="Arial" pitchFamily="34" charset="0"/>
            <a:cs typeface="Arial" pitchFamily="34" charset="0"/>
          </a:endParaRPr>
        </a:p>
      </dgm:t>
    </dgm:pt>
    <dgm:pt modelId="{F39F33F9-0E6E-4A41-8653-45EBEA4B8709}" type="parTrans" cxnId="{909981CC-5592-45EC-9AE1-D88EE7D88CE5}">
      <dgm:prSet/>
      <dgm:spPr/>
      <dgm:t>
        <a:bodyPr/>
        <a:lstStyle/>
        <a:p>
          <a:endParaRPr lang="en-US" sz="2200">
            <a:latin typeface="Arial" pitchFamily="34" charset="0"/>
            <a:cs typeface="Arial" pitchFamily="34" charset="0"/>
          </a:endParaRPr>
        </a:p>
      </dgm:t>
    </dgm:pt>
    <dgm:pt modelId="{2CEF3559-9126-490F-9747-DAB14EC8F830}" type="sibTrans" cxnId="{909981CC-5592-45EC-9AE1-D88EE7D88CE5}">
      <dgm:prSet/>
      <dgm:spPr/>
      <dgm:t>
        <a:bodyPr/>
        <a:lstStyle/>
        <a:p>
          <a:endParaRPr lang="en-US" sz="2200">
            <a:latin typeface="Arial" pitchFamily="34" charset="0"/>
            <a:cs typeface="Arial" pitchFamily="34" charset="0"/>
          </a:endParaRPr>
        </a:p>
      </dgm:t>
    </dgm:pt>
    <dgm:pt modelId="{EDFD4556-0911-4B8C-B637-84F4C1A83D8D}">
      <dgm:prSet custT="1"/>
      <dgm:spPr/>
      <dgm:t>
        <a:bodyPr/>
        <a:lstStyle/>
        <a:p>
          <a:pPr rtl="0"/>
          <a:r>
            <a:rPr lang="en-US" sz="2200" b="0" dirty="0" smtClean="0">
              <a:latin typeface="Arial" pitchFamily="34" charset="0"/>
              <a:cs typeface="Arial" pitchFamily="34" charset="0"/>
            </a:rPr>
            <a:t>Using another person’s Medicare number, or letting someone else use your number</a:t>
          </a:r>
        </a:p>
      </dgm:t>
    </dgm:pt>
    <dgm:pt modelId="{C41729B7-549E-433D-8BE5-90BB4E186B78}" type="parTrans" cxnId="{75AC95D3-4364-48A9-9C11-8FC00C9F65ED}">
      <dgm:prSet/>
      <dgm:spPr/>
      <dgm:t>
        <a:bodyPr/>
        <a:lstStyle/>
        <a:p>
          <a:endParaRPr lang="en-US" sz="2200">
            <a:latin typeface="Arial" pitchFamily="34" charset="0"/>
            <a:cs typeface="Arial" pitchFamily="34" charset="0"/>
          </a:endParaRPr>
        </a:p>
      </dgm:t>
    </dgm:pt>
    <dgm:pt modelId="{44C09A22-5D4A-4D02-9C50-CA194FC11643}" type="sibTrans" cxnId="{75AC95D3-4364-48A9-9C11-8FC00C9F65ED}">
      <dgm:prSet/>
      <dgm:spPr/>
      <dgm:t>
        <a:bodyPr/>
        <a:lstStyle/>
        <a:p>
          <a:endParaRPr lang="en-US" sz="2200">
            <a:latin typeface="Arial" pitchFamily="34" charset="0"/>
            <a:cs typeface="Arial" pitchFamily="34" charset="0"/>
          </a:endParaRPr>
        </a:p>
      </dgm:t>
    </dgm:pt>
    <dgm:pt modelId="{0354682B-3192-4707-A57D-BF0D00989714}" type="pres">
      <dgm:prSet presAssocID="{8E21F427-A1E9-4D12-BC35-61379D19F7E2}" presName="linear" presStyleCnt="0">
        <dgm:presLayoutVars>
          <dgm:animLvl val="lvl"/>
          <dgm:resizeHandles val="exact"/>
        </dgm:presLayoutVars>
      </dgm:prSet>
      <dgm:spPr/>
      <dgm:t>
        <a:bodyPr/>
        <a:lstStyle/>
        <a:p>
          <a:endParaRPr lang="en-US"/>
        </a:p>
      </dgm:t>
    </dgm:pt>
    <dgm:pt modelId="{44FD01B5-28CC-4C7B-8987-AD04D90DF65F}" type="pres">
      <dgm:prSet presAssocID="{D5586140-8AD6-4698-9201-D771FCA36F2C}" presName="parentText" presStyleLbl="node1" presStyleIdx="0" presStyleCnt="7">
        <dgm:presLayoutVars>
          <dgm:chMax val="0"/>
          <dgm:bulletEnabled val="1"/>
        </dgm:presLayoutVars>
      </dgm:prSet>
      <dgm:spPr/>
      <dgm:t>
        <a:bodyPr/>
        <a:lstStyle/>
        <a:p>
          <a:endParaRPr lang="en-US"/>
        </a:p>
      </dgm:t>
    </dgm:pt>
    <dgm:pt modelId="{8041A09B-876D-4E22-8418-BF875B37E8DB}" type="pres">
      <dgm:prSet presAssocID="{5C3412F5-E517-46F2-888A-28BC6FC12BA4}" presName="spacer" presStyleCnt="0"/>
      <dgm:spPr/>
      <dgm:t>
        <a:bodyPr/>
        <a:lstStyle/>
        <a:p>
          <a:endParaRPr lang="en-US"/>
        </a:p>
      </dgm:t>
    </dgm:pt>
    <dgm:pt modelId="{16E15495-25AE-442F-8882-77654ED753F8}" type="pres">
      <dgm:prSet presAssocID="{DF582E52-5451-44AF-A553-F13629DDF73C}" presName="parentText" presStyleLbl="node1" presStyleIdx="1" presStyleCnt="7">
        <dgm:presLayoutVars>
          <dgm:chMax val="0"/>
          <dgm:bulletEnabled val="1"/>
        </dgm:presLayoutVars>
      </dgm:prSet>
      <dgm:spPr/>
      <dgm:t>
        <a:bodyPr/>
        <a:lstStyle/>
        <a:p>
          <a:endParaRPr lang="en-US"/>
        </a:p>
      </dgm:t>
    </dgm:pt>
    <dgm:pt modelId="{BD846E5C-D8E5-457E-BEA2-510491FD8D29}" type="pres">
      <dgm:prSet presAssocID="{57509B53-E6AB-4C6A-AE53-E02507B36BAF}" presName="spacer" presStyleCnt="0"/>
      <dgm:spPr/>
      <dgm:t>
        <a:bodyPr/>
        <a:lstStyle/>
        <a:p>
          <a:endParaRPr lang="en-US"/>
        </a:p>
      </dgm:t>
    </dgm:pt>
    <dgm:pt modelId="{85D2F7C7-8821-4FBF-8A4D-A752567C1412}" type="pres">
      <dgm:prSet presAssocID="{0784426C-5DD1-49A2-AF15-6BEFA95D308B}" presName="parentText" presStyleLbl="node1" presStyleIdx="2" presStyleCnt="7">
        <dgm:presLayoutVars>
          <dgm:chMax val="0"/>
          <dgm:bulletEnabled val="1"/>
        </dgm:presLayoutVars>
      </dgm:prSet>
      <dgm:spPr/>
      <dgm:t>
        <a:bodyPr/>
        <a:lstStyle/>
        <a:p>
          <a:endParaRPr lang="en-US"/>
        </a:p>
      </dgm:t>
    </dgm:pt>
    <dgm:pt modelId="{53A6F461-7600-44CD-AA3D-EC57DDBD1DCE}" type="pres">
      <dgm:prSet presAssocID="{473FF1BA-DD86-41AC-BC32-15036D618013}" presName="spacer" presStyleCnt="0"/>
      <dgm:spPr/>
      <dgm:t>
        <a:bodyPr/>
        <a:lstStyle/>
        <a:p>
          <a:endParaRPr lang="en-US"/>
        </a:p>
      </dgm:t>
    </dgm:pt>
    <dgm:pt modelId="{EFB68643-E84B-423D-950B-278899F0B21A}" type="pres">
      <dgm:prSet presAssocID="{AB8148A9-715D-4A57-B457-C5208A6C1C1C}" presName="parentText" presStyleLbl="node1" presStyleIdx="3" presStyleCnt="7">
        <dgm:presLayoutVars>
          <dgm:chMax val="0"/>
          <dgm:bulletEnabled val="1"/>
        </dgm:presLayoutVars>
      </dgm:prSet>
      <dgm:spPr/>
      <dgm:t>
        <a:bodyPr/>
        <a:lstStyle/>
        <a:p>
          <a:endParaRPr lang="en-US"/>
        </a:p>
      </dgm:t>
    </dgm:pt>
    <dgm:pt modelId="{64B43022-4F8A-4815-A8A8-8F64A8BBD5C0}" type="pres">
      <dgm:prSet presAssocID="{4E8C5016-ED46-4367-B04A-13F107BB0636}" presName="spacer" presStyleCnt="0"/>
      <dgm:spPr/>
      <dgm:t>
        <a:bodyPr/>
        <a:lstStyle/>
        <a:p>
          <a:endParaRPr lang="en-US"/>
        </a:p>
      </dgm:t>
    </dgm:pt>
    <dgm:pt modelId="{A86757D4-1D63-4702-B925-0614835CB06B}" type="pres">
      <dgm:prSet presAssocID="{D6D2D9B1-9973-4DAB-8E73-040123E9651B}" presName="parentText" presStyleLbl="node1" presStyleIdx="4" presStyleCnt="7">
        <dgm:presLayoutVars>
          <dgm:chMax val="0"/>
          <dgm:bulletEnabled val="1"/>
        </dgm:presLayoutVars>
      </dgm:prSet>
      <dgm:spPr/>
      <dgm:t>
        <a:bodyPr/>
        <a:lstStyle/>
        <a:p>
          <a:endParaRPr lang="en-US"/>
        </a:p>
      </dgm:t>
    </dgm:pt>
    <dgm:pt modelId="{FFA0048D-F5E1-44F5-8F9D-A7FC97FEABDF}" type="pres">
      <dgm:prSet presAssocID="{243172E6-C234-4177-9B5B-C8E920A257B9}" presName="spacer" presStyleCnt="0"/>
      <dgm:spPr/>
      <dgm:t>
        <a:bodyPr/>
        <a:lstStyle/>
        <a:p>
          <a:endParaRPr lang="en-US"/>
        </a:p>
      </dgm:t>
    </dgm:pt>
    <dgm:pt modelId="{42E4E593-AC31-48E6-8A68-2685A314B6F6}" type="pres">
      <dgm:prSet presAssocID="{E7CD001E-0294-40FA-9276-45187923E430}" presName="parentText" presStyleLbl="node1" presStyleIdx="5" presStyleCnt="7">
        <dgm:presLayoutVars>
          <dgm:chMax val="0"/>
          <dgm:bulletEnabled val="1"/>
        </dgm:presLayoutVars>
      </dgm:prSet>
      <dgm:spPr/>
      <dgm:t>
        <a:bodyPr/>
        <a:lstStyle/>
        <a:p>
          <a:endParaRPr lang="en-US"/>
        </a:p>
      </dgm:t>
    </dgm:pt>
    <dgm:pt modelId="{9A6F1B9F-7D09-4E40-8B9B-DBE55A08C009}" type="pres">
      <dgm:prSet presAssocID="{2CEF3559-9126-490F-9747-DAB14EC8F830}" presName="spacer" presStyleCnt="0"/>
      <dgm:spPr/>
      <dgm:t>
        <a:bodyPr/>
        <a:lstStyle/>
        <a:p>
          <a:endParaRPr lang="en-US"/>
        </a:p>
      </dgm:t>
    </dgm:pt>
    <dgm:pt modelId="{5537EF09-F28E-42BB-BA14-30710B01AD0D}" type="pres">
      <dgm:prSet presAssocID="{EDFD4556-0911-4B8C-B637-84F4C1A83D8D}" presName="parentText" presStyleLbl="node1" presStyleIdx="6" presStyleCnt="7">
        <dgm:presLayoutVars>
          <dgm:chMax val="0"/>
          <dgm:bulletEnabled val="1"/>
        </dgm:presLayoutVars>
      </dgm:prSet>
      <dgm:spPr/>
      <dgm:t>
        <a:bodyPr/>
        <a:lstStyle/>
        <a:p>
          <a:endParaRPr lang="en-US"/>
        </a:p>
      </dgm:t>
    </dgm:pt>
  </dgm:ptLst>
  <dgm:cxnLst>
    <dgm:cxn modelId="{A129AB2F-67AB-4A25-BE5C-F4B3D162CE99}" srcId="{8E21F427-A1E9-4D12-BC35-61379D19F7E2}" destId="{DF582E52-5451-44AF-A553-F13629DDF73C}" srcOrd="1" destOrd="0" parTransId="{AA52ED43-0C70-4022-8C69-460D7B91037C}" sibTransId="{57509B53-E6AB-4C6A-AE53-E02507B36BAF}"/>
    <dgm:cxn modelId="{77914566-A6BC-44EF-A007-E0D0D921B8AF}" type="presOf" srcId="{8E21F427-A1E9-4D12-BC35-61379D19F7E2}" destId="{0354682B-3192-4707-A57D-BF0D00989714}" srcOrd="0" destOrd="0" presId="urn:microsoft.com/office/officeart/2005/8/layout/vList2"/>
    <dgm:cxn modelId="{909981CC-5592-45EC-9AE1-D88EE7D88CE5}" srcId="{8E21F427-A1E9-4D12-BC35-61379D19F7E2}" destId="{E7CD001E-0294-40FA-9276-45187923E430}" srcOrd="5" destOrd="0" parTransId="{F39F33F9-0E6E-4A41-8653-45EBEA4B8709}" sibTransId="{2CEF3559-9126-490F-9747-DAB14EC8F830}"/>
    <dgm:cxn modelId="{75AC95D3-4364-48A9-9C11-8FC00C9F65ED}" srcId="{8E21F427-A1E9-4D12-BC35-61379D19F7E2}" destId="{EDFD4556-0911-4B8C-B637-84F4C1A83D8D}" srcOrd="6" destOrd="0" parTransId="{C41729B7-549E-433D-8BE5-90BB4E186B78}" sibTransId="{44C09A22-5D4A-4D02-9C50-CA194FC11643}"/>
    <dgm:cxn modelId="{318AEB45-5939-4D86-BEEF-3F0DFEF003AD}" type="presOf" srcId="{EDFD4556-0911-4B8C-B637-84F4C1A83D8D}" destId="{5537EF09-F28E-42BB-BA14-30710B01AD0D}" srcOrd="0" destOrd="0" presId="urn:microsoft.com/office/officeart/2005/8/layout/vList2"/>
    <dgm:cxn modelId="{DABB6891-4219-4F85-8C6C-DE5EBF6335E4}" type="presOf" srcId="{D5586140-8AD6-4698-9201-D771FCA36F2C}" destId="{44FD01B5-28CC-4C7B-8987-AD04D90DF65F}" srcOrd="0" destOrd="0" presId="urn:microsoft.com/office/officeart/2005/8/layout/vList2"/>
    <dgm:cxn modelId="{EDBA8A4B-0DD0-4E38-891D-EEBAF4176B39}" type="presOf" srcId="{E7CD001E-0294-40FA-9276-45187923E430}" destId="{42E4E593-AC31-48E6-8A68-2685A314B6F6}" srcOrd="0" destOrd="0" presId="urn:microsoft.com/office/officeart/2005/8/layout/vList2"/>
    <dgm:cxn modelId="{A0653FB9-B411-476C-987C-6F6CD15AB858}" srcId="{8E21F427-A1E9-4D12-BC35-61379D19F7E2}" destId="{0784426C-5DD1-49A2-AF15-6BEFA95D308B}" srcOrd="2" destOrd="0" parTransId="{C873E40E-F205-4C37-96FB-7DC770EFEBA2}" sibTransId="{473FF1BA-DD86-41AC-BC32-15036D618013}"/>
    <dgm:cxn modelId="{769C6C81-0922-4501-AF0E-3A7E74850348}" srcId="{8E21F427-A1E9-4D12-BC35-61379D19F7E2}" destId="{D6D2D9B1-9973-4DAB-8E73-040123E9651B}" srcOrd="4" destOrd="0" parTransId="{06AA4B9B-255B-4DB5-A787-17FF3749536E}" sibTransId="{243172E6-C234-4177-9B5B-C8E920A257B9}"/>
    <dgm:cxn modelId="{98988584-D6A2-4211-A874-8A8211F7544F}" type="presOf" srcId="{D6D2D9B1-9973-4DAB-8E73-040123E9651B}" destId="{A86757D4-1D63-4702-B925-0614835CB06B}" srcOrd="0" destOrd="0" presId="urn:microsoft.com/office/officeart/2005/8/layout/vList2"/>
    <dgm:cxn modelId="{208080CB-D0DD-44FC-8165-59EAC13BFE06}" srcId="{8E21F427-A1E9-4D12-BC35-61379D19F7E2}" destId="{D5586140-8AD6-4698-9201-D771FCA36F2C}" srcOrd="0" destOrd="0" parTransId="{1B22304B-D3ED-418B-89A6-457A920FEC11}" sibTransId="{5C3412F5-E517-46F2-888A-28BC6FC12BA4}"/>
    <dgm:cxn modelId="{3B513792-95EE-4C2D-80C9-DC700C5F2617}" srcId="{8E21F427-A1E9-4D12-BC35-61379D19F7E2}" destId="{AB8148A9-715D-4A57-B457-C5208A6C1C1C}" srcOrd="3" destOrd="0" parTransId="{E97B39BF-0862-4C15-B0E5-BE0EBCCC60B8}" sibTransId="{4E8C5016-ED46-4367-B04A-13F107BB0636}"/>
    <dgm:cxn modelId="{E748F204-8470-4467-9C8C-C4DB8D1B1666}" type="presOf" srcId="{DF582E52-5451-44AF-A553-F13629DDF73C}" destId="{16E15495-25AE-442F-8882-77654ED753F8}" srcOrd="0" destOrd="0" presId="urn:microsoft.com/office/officeart/2005/8/layout/vList2"/>
    <dgm:cxn modelId="{3CF00DBF-389F-47E5-A837-CFDC1974BE0B}" type="presOf" srcId="{AB8148A9-715D-4A57-B457-C5208A6C1C1C}" destId="{EFB68643-E84B-423D-950B-278899F0B21A}" srcOrd="0" destOrd="0" presId="urn:microsoft.com/office/officeart/2005/8/layout/vList2"/>
    <dgm:cxn modelId="{59D5F1BC-FCB2-41B5-99C5-2CE5EA1DE0D7}" type="presOf" srcId="{0784426C-5DD1-49A2-AF15-6BEFA95D308B}" destId="{85D2F7C7-8821-4FBF-8A4D-A752567C1412}" srcOrd="0" destOrd="0" presId="urn:microsoft.com/office/officeart/2005/8/layout/vList2"/>
    <dgm:cxn modelId="{6970383D-2EC5-4608-A2C8-B43F56C7D165}" type="presParOf" srcId="{0354682B-3192-4707-A57D-BF0D00989714}" destId="{44FD01B5-28CC-4C7B-8987-AD04D90DF65F}" srcOrd="0" destOrd="0" presId="urn:microsoft.com/office/officeart/2005/8/layout/vList2"/>
    <dgm:cxn modelId="{11DE9250-7076-49BC-B678-2CD3467CEDBB}" type="presParOf" srcId="{0354682B-3192-4707-A57D-BF0D00989714}" destId="{8041A09B-876D-4E22-8418-BF875B37E8DB}" srcOrd="1" destOrd="0" presId="urn:microsoft.com/office/officeart/2005/8/layout/vList2"/>
    <dgm:cxn modelId="{8382E4A9-34D1-43F1-9FDB-A19D51747E37}" type="presParOf" srcId="{0354682B-3192-4707-A57D-BF0D00989714}" destId="{16E15495-25AE-442F-8882-77654ED753F8}" srcOrd="2" destOrd="0" presId="urn:microsoft.com/office/officeart/2005/8/layout/vList2"/>
    <dgm:cxn modelId="{4DA270E5-3127-4A0D-A79F-0F9C1E8D22F6}" type="presParOf" srcId="{0354682B-3192-4707-A57D-BF0D00989714}" destId="{BD846E5C-D8E5-457E-BEA2-510491FD8D29}" srcOrd="3" destOrd="0" presId="urn:microsoft.com/office/officeart/2005/8/layout/vList2"/>
    <dgm:cxn modelId="{B5F5E491-B3CE-4763-9484-37A990282698}" type="presParOf" srcId="{0354682B-3192-4707-A57D-BF0D00989714}" destId="{85D2F7C7-8821-4FBF-8A4D-A752567C1412}" srcOrd="4" destOrd="0" presId="urn:microsoft.com/office/officeart/2005/8/layout/vList2"/>
    <dgm:cxn modelId="{91FECD3F-CE15-44C9-8C2A-50AE36AC1A92}" type="presParOf" srcId="{0354682B-3192-4707-A57D-BF0D00989714}" destId="{53A6F461-7600-44CD-AA3D-EC57DDBD1DCE}" srcOrd="5" destOrd="0" presId="urn:microsoft.com/office/officeart/2005/8/layout/vList2"/>
    <dgm:cxn modelId="{FA7FDF9C-C155-4FD4-9B8D-5373CBEC0D9E}" type="presParOf" srcId="{0354682B-3192-4707-A57D-BF0D00989714}" destId="{EFB68643-E84B-423D-950B-278899F0B21A}" srcOrd="6" destOrd="0" presId="urn:microsoft.com/office/officeart/2005/8/layout/vList2"/>
    <dgm:cxn modelId="{CEE02FF0-B1D8-4D85-90B1-0CF240C87528}" type="presParOf" srcId="{0354682B-3192-4707-A57D-BF0D00989714}" destId="{64B43022-4F8A-4815-A8A8-8F64A8BBD5C0}" srcOrd="7" destOrd="0" presId="urn:microsoft.com/office/officeart/2005/8/layout/vList2"/>
    <dgm:cxn modelId="{DD5A947D-B80A-432D-8A54-D5B701BBA7BA}" type="presParOf" srcId="{0354682B-3192-4707-A57D-BF0D00989714}" destId="{A86757D4-1D63-4702-B925-0614835CB06B}" srcOrd="8" destOrd="0" presId="urn:microsoft.com/office/officeart/2005/8/layout/vList2"/>
    <dgm:cxn modelId="{85A3AE3C-3E06-44A5-9C09-A396E8D20550}" type="presParOf" srcId="{0354682B-3192-4707-A57D-BF0D00989714}" destId="{FFA0048D-F5E1-44F5-8F9D-A7FC97FEABDF}" srcOrd="9" destOrd="0" presId="urn:microsoft.com/office/officeart/2005/8/layout/vList2"/>
    <dgm:cxn modelId="{866E5498-98CC-4FB1-B358-4DA6182EAC3B}" type="presParOf" srcId="{0354682B-3192-4707-A57D-BF0D00989714}" destId="{42E4E593-AC31-48E6-8A68-2685A314B6F6}" srcOrd="10" destOrd="0" presId="urn:microsoft.com/office/officeart/2005/8/layout/vList2"/>
    <dgm:cxn modelId="{764B500D-8CFB-4237-987A-4A2D932B87D8}" type="presParOf" srcId="{0354682B-3192-4707-A57D-BF0D00989714}" destId="{9A6F1B9F-7D09-4E40-8B9B-DBE55A08C009}" srcOrd="11" destOrd="0" presId="urn:microsoft.com/office/officeart/2005/8/layout/vList2"/>
    <dgm:cxn modelId="{4133D834-75C0-4698-B143-67CB16031DC3}" type="presParOf" srcId="{0354682B-3192-4707-A57D-BF0D00989714}" destId="{5537EF09-F28E-42BB-BA14-30710B01AD0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B5601-C066-49A2-A860-6F1A9CC59A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20AB9A-4A68-4712-82B8-62DCECE58FFC}">
      <dgm:prSet/>
      <dgm:spPr>
        <a:solidFill>
          <a:srgbClr val="339966">
            <a:alpha val="25000"/>
          </a:srgbClr>
        </a:solidFill>
      </dgm:spPr>
      <dgm:t>
        <a:bodyPr/>
        <a:lstStyle/>
        <a:p>
          <a:pPr rtl="0"/>
          <a:r>
            <a:rPr lang="en-US" dirty="0" smtClean="0">
              <a:latin typeface="Arial" pitchFamily="34" charset="0"/>
              <a:cs typeface="Arial" pitchFamily="34" charset="0"/>
            </a:rPr>
            <a:t>Do treat your Medicare card and number like your credit card.</a:t>
          </a:r>
          <a:endParaRPr lang="en-US" dirty="0">
            <a:latin typeface="Arial" pitchFamily="34" charset="0"/>
            <a:cs typeface="Arial" pitchFamily="34" charset="0"/>
          </a:endParaRPr>
        </a:p>
      </dgm:t>
    </dgm:pt>
    <dgm:pt modelId="{B845C752-E294-43E4-841A-1E78240433DE}" type="parTrans" cxnId="{D6B21D38-904E-402D-B753-7FC120D2296F}">
      <dgm:prSet/>
      <dgm:spPr/>
      <dgm:t>
        <a:bodyPr/>
        <a:lstStyle/>
        <a:p>
          <a:endParaRPr lang="en-US">
            <a:latin typeface="Arial" pitchFamily="34" charset="0"/>
            <a:cs typeface="Arial" pitchFamily="34" charset="0"/>
          </a:endParaRPr>
        </a:p>
      </dgm:t>
    </dgm:pt>
    <dgm:pt modelId="{92BD95F3-E7AC-42F7-9335-64F3B12E1A62}" type="sibTrans" cxnId="{D6B21D38-904E-402D-B753-7FC120D2296F}">
      <dgm:prSet/>
      <dgm:spPr/>
      <dgm:t>
        <a:bodyPr/>
        <a:lstStyle/>
        <a:p>
          <a:endParaRPr lang="en-US">
            <a:latin typeface="Arial" pitchFamily="34" charset="0"/>
            <a:cs typeface="Arial" pitchFamily="34" charset="0"/>
          </a:endParaRPr>
        </a:p>
      </dgm:t>
    </dgm:pt>
    <dgm:pt modelId="{C1E04A93-B487-4502-A9AF-DDC20CD340FB}">
      <dgm:prSet/>
      <dgm:spPr>
        <a:solidFill>
          <a:srgbClr val="339966">
            <a:alpha val="25000"/>
          </a:srgbClr>
        </a:solidFill>
      </dgm:spPr>
      <dgm:t>
        <a:bodyPr/>
        <a:lstStyle/>
        <a:p>
          <a:pPr rtl="0"/>
          <a:r>
            <a:rPr lang="en-US" dirty="0" smtClean="0">
              <a:latin typeface="Arial" pitchFamily="34" charset="0"/>
              <a:cs typeface="Arial" pitchFamily="34" charset="0"/>
            </a:rPr>
            <a:t>Do watch out for identity theft.</a:t>
          </a:r>
          <a:endParaRPr lang="en-US" dirty="0">
            <a:latin typeface="Arial" pitchFamily="34" charset="0"/>
            <a:cs typeface="Arial" pitchFamily="34" charset="0"/>
          </a:endParaRPr>
        </a:p>
      </dgm:t>
    </dgm:pt>
    <dgm:pt modelId="{3050ADC5-F610-4C9C-BC01-79832A9DF69C}" type="parTrans" cxnId="{FB73B1CB-CBDC-4CE2-B29C-8A960E90B3AB}">
      <dgm:prSet/>
      <dgm:spPr/>
      <dgm:t>
        <a:bodyPr/>
        <a:lstStyle/>
        <a:p>
          <a:endParaRPr lang="en-US">
            <a:latin typeface="Arial" pitchFamily="34" charset="0"/>
            <a:cs typeface="Arial" pitchFamily="34" charset="0"/>
          </a:endParaRPr>
        </a:p>
      </dgm:t>
    </dgm:pt>
    <dgm:pt modelId="{D89ABB3E-9AC2-4D4B-8A5C-F437D8B8E8CB}" type="sibTrans" cxnId="{FB73B1CB-CBDC-4CE2-B29C-8A960E90B3AB}">
      <dgm:prSet/>
      <dgm:spPr/>
      <dgm:t>
        <a:bodyPr/>
        <a:lstStyle/>
        <a:p>
          <a:endParaRPr lang="en-US">
            <a:latin typeface="Arial" pitchFamily="34" charset="0"/>
            <a:cs typeface="Arial" pitchFamily="34" charset="0"/>
          </a:endParaRPr>
        </a:p>
      </dgm:t>
    </dgm:pt>
    <dgm:pt modelId="{93285596-1C30-461A-9D6B-84C9DD84DDE7}">
      <dgm:prSet/>
      <dgm:spPr>
        <a:solidFill>
          <a:srgbClr val="339966">
            <a:alpha val="25000"/>
          </a:srgbClr>
        </a:solidFill>
      </dgm:spPr>
      <dgm:t>
        <a:bodyPr/>
        <a:lstStyle/>
        <a:p>
          <a:pPr rtl="0"/>
          <a:r>
            <a:rPr lang="en-US" dirty="0" smtClean="0">
              <a:latin typeface="Arial" pitchFamily="34" charset="0"/>
              <a:cs typeface="Arial" pitchFamily="34" charset="0"/>
            </a:rPr>
            <a:t>Do be aware that Medicare doesn’t call or visit to sell you anything.</a:t>
          </a:r>
          <a:endParaRPr lang="en-US" dirty="0">
            <a:latin typeface="Arial" pitchFamily="34" charset="0"/>
            <a:cs typeface="Arial" pitchFamily="34" charset="0"/>
          </a:endParaRPr>
        </a:p>
      </dgm:t>
    </dgm:pt>
    <dgm:pt modelId="{E13FC677-6591-4E2C-9DA3-C3C650027CA6}" type="parTrans" cxnId="{E22DBBAB-B4AE-4093-8A10-44F520A2BB58}">
      <dgm:prSet/>
      <dgm:spPr/>
      <dgm:t>
        <a:bodyPr/>
        <a:lstStyle/>
        <a:p>
          <a:endParaRPr lang="en-US">
            <a:latin typeface="Arial" pitchFamily="34" charset="0"/>
            <a:cs typeface="Arial" pitchFamily="34" charset="0"/>
          </a:endParaRPr>
        </a:p>
      </dgm:t>
    </dgm:pt>
    <dgm:pt modelId="{66861889-FFFC-4099-B20B-45C73508C359}" type="sibTrans" cxnId="{E22DBBAB-B4AE-4093-8A10-44F520A2BB58}">
      <dgm:prSet/>
      <dgm:spPr/>
      <dgm:t>
        <a:bodyPr/>
        <a:lstStyle/>
        <a:p>
          <a:endParaRPr lang="en-US">
            <a:latin typeface="Arial" pitchFamily="34" charset="0"/>
            <a:cs typeface="Arial" pitchFamily="34" charset="0"/>
          </a:endParaRPr>
        </a:p>
      </dgm:t>
    </dgm:pt>
    <dgm:pt modelId="{26A6DC97-4A97-4B6B-8FFE-BAD99F033BA5}">
      <dgm:prSet custT="1"/>
      <dgm:spPr>
        <a:solidFill>
          <a:srgbClr val="FF0000"/>
        </a:solidFill>
        <a:ln>
          <a:solidFill>
            <a:srgbClr val="FF0000"/>
          </a:solidFill>
        </a:ln>
      </dgm:spPr>
      <dgm:t>
        <a:bodyPr/>
        <a:lstStyle/>
        <a:p>
          <a:pPr rtl="0"/>
          <a:r>
            <a:rPr lang="en-US" sz="2800" b="1" dirty="0" smtClean="0">
              <a:latin typeface="Arial" pitchFamily="34" charset="0"/>
              <a:cs typeface="Arial" pitchFamily="34" charset="0"/>
            </a:rPr>
            <a:t>DON’T</a:t>
          </a:r>
          <a:endParaRPr lang="en-US" sz="2800" b="1" dirty="0">
            <a:latin typeface="Arial" pitchFamily="34" charset="0"/>
            <a:cs typeface="Arial" pitchFamily="34" charset="0"/>
          </a:endParaRPr>
        </a:p>
      </dgm:t>
    </dgm:pt>
    <dgm:pt modelId="{55E470CE-7F88-4890-8E2C-FF44B937E2D5}" type="parTrans" cxnId="{CA2DA665-8E9B-4EB4-A83A-B5E6D31633AE}">
      <dgm:prSet/>
      <dgm:spPr/>
      <dgm:t>
        <a:bodyPr/>
        <a:lstStyle/>
        <a:p>
          <a:endParaRPr lang="en-US">
            <a:latin typeface="Arial" pitchFamily="34" charset="0"/>
            <a:cs typeface="Arial" pitchFamily="34" charset="0"/>
          </a:endParaRPr>
        </a:p>
      </dgm:t>
    </dgm:pt>
    <dgm:pt modelId="{8CD84DA2-1ACE-489C-AA7B-ABDAF163AADD}" type="sibTrans" cxnId="{CA2DA665-8E9B-4EB4-A83A-B5E6D31633AE}">
      <dgm:prSet/>
      <dgm:spPr/>
      <dgm:t>
        <a:bodyPr/>
        <a:lstStyle/>
        <a:p>
          <a:endParaRPr lang="en-US">
            <a:latin typeface="Arial" pitchFamily="34" charset="0"/>
            <a:cs typeface="Arial" pitchFamily="34" charset="0"/>
          </a:endParaRPr>
        </a:p>
      </dgm:t>
    </dgm:pt>
    <dgm:pt modelId="{47CB9900-C2F1-4AD4-A151-1D3478629CB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give out your Medicare number except to your doctor or other Medicare provider. </a:t>
          </a:r>
          <a:endParaRPr lang="en-US" dirty="0">
            <a:latin typeface="Arial" pitchFamily="34" charset="0"/>
            <a:cs typeface="Arial" pitchFamily="34" charset="0"/>
          </a:endParaRPr>
        </a:p>
      </dgm:t>
    </dgm:pt>
    <dgm:pt modelId="{9274B2B6-5F15-445B-B9B4-49FDFB310649}" type="parTrans" cxnId="{92C027E4-6784-4A6B-8D94-518B549A3053}">
      <dgm:prSet/>
      <dgm:spPr/>
      <dgm:t>
        <a:bodyPr/>
        <a:lstStyle/>
        <a:p>
          <a:endParaRPr lang="en-US">
            <a:latin typeface="Arial" pitchFamily="34" charset="0"/>
            <a:cs typeface="Arial" pitchFamily="34" charset="0"/>
          </a:endParaRPr>
        </a:p>
      </dgm:t>
    </dgm:pt>
    <dgm:pt modelId="{F10FE269-CD54-47D4-A00B-1C8995A2F785}" type="sibTrans" cxnId="{92C027E4-6784-4A6B-8D94-518B549A3053}">
      <dgm:prSet/>
      <dgm:spPr/>
      <dgm:t>
        <a:bodyPr/>
        <a:lstStyle/>
        <a:p>
          <a:endParaRPr lang="en-US">
            <a:latin typeface="Arial" pitchFamily="34" charset="0"/>
            <a:cs typeface="Arial" pitchFamily="34" charset="0"/>
          </a:endParaRPr>
        </a:p>
      </dgm:t>
    </dgm:pt>
    <dgm:pt modelId="{BAA8DD59-B1E2-4359-A235-3BEA24F345AB}">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a:solidFill>
            <a:srgbClr val="FF0000">
              <a:alpha val="90000"/>
            </a:srgbClr>
          </a:solidFill>
        </a:ln>
      </dgm:spPr>
      <dgm:t>
        <a:bodyPr/>
        <a:lstStyle/>
        <a:p>
          <a:pPr rtl="0"/>
          <a:r>
            <a:rPr lang="en-US" dirty="0" smtClean="0">
              <a:latin typeface="Arial" pitchFamily="34" charset="0"/>
              <a:cs typeface="Arial" pitchFamily="34" charset="0"/>
            </a:rPr>
            <a:t>Don’t carry your Medicare card unless you will need it. </a:t>
          </a:r>
          <a:endParaRPr lang="en-US" dirty="0">
            <a:latin typeface="Arial" pitchFamily="34" charset="0"/>
            <a:cs typeface="Arial" pitchFamily="34" charset="0"/>
          </a:endParaRPr>
        </a:p>
      </dgm:t>
    </dgm:pt>
    <dgm:pt modelId="{9D71A6AB-7BDB-44A4-9DAA-9E8EED86AF65}" type="parTrans" cxnId="{F371DEA6-613D-450A-B670-488DE5A84CB2}">
      <dgm:prSet/>
      <dgm:spPr/>
      <dgm:t>
        <a:bodyPr/>
        <a:lstStyle/>
        <a:p>
          <a:endParaRPr lang="en-US">
            <a:latin typeface="Arial" pitchFamily="34" charset="0"/>
            <a:cs typeface="Arial" pitchFamily="34" charset="0"/>
          </a:endParaRPr>
        </a:p>
      </dgm:t>
    </dgm:pt>
    <dgm:pt modelId="{F18827EC-B66D-4C35-8E89-1FFBD0DA9B0B}" type="sibTrans" cxnId="{F371DEA6-613D-450A-B670-488DE5A84CB2}">
      <dgm:prSet/>
      <dgm:spPr/>
      <dgm:t>
        <a:bodyPr/>
        <a:lstStyle/>
        <a:p>
          <a:endParaRPr lang="en-US">
            <a:latin typeface="Arial" pitchFamily="34" charset="0"/>
            <a:cs typeface="Arial" pitchFamily="34" charset="0"/>
          </a:endParaRPr>
        </a:p>
      </dgm:t>
    </dgm:pt>
    <dgm:pt modelId="{9119BD7B-A0C7-4F07-B382-C1DD8C33D88F}">
      <dgm:prSet custT="1"/>
      <dgm:spPr>
        <a:solidFill>
          <a:srgbClr val="339966"/>
        </a:solidFill>
      </dgm:spPr>
      <dgm:t>
        <a:bodyPr/>
        <a:lstStyle/>
        <a:p>
          <a:pPr rtl="0"/>
          <a:r>
            <a:rPr lang="en-US" sz="2800" b="1" dirty="0" smtClean="0">
              <a:latin typeface="Arial" pitchFamily="34" charset="0"/>
              <a:cs typeface="Arial" pitchFamily="34" charset="0"/>
            </a:rPr>
            <a:t>DO</a:t>
          </a:r>
          <a:endParaRPr lang="en-US" sz="2800" b="1" dirty="0">
            <a:latin typeface="Arial" pitchFamily="34" charset="0"/>
            <a:cs typeface="Arial" pitchFamily="34" charset="0"/>
          </a:endParaRPr>
        </a:p>
      </dgm:t>
    </dgm:pt>
    <dgm:pt modelId="{2CFDFAF9-870A-4081-86AE-968615BC42D4}" type="sibTrans" cxnId="{58FABACA-8446-422C-BADC-EE0229AAE133}">
      <dgm:prSet/>
      <dgm:spPr/>
      <dgm:t>
        <a:bodyPr/>
        <a:lstStyle/>
        <a:p>
          <a:endParaRPr lang="en-US">
            <a:latin typeface="Arial" pitchFamily="34" charset="0"/>
            <a:cs typeface="Arial" pitchFamily="34" charset="0"/>
          </a:endParaRPr>
        </a:p>
      </dgm:t>
    </dgm:pt>
    <dgm:pt modelId="{E8061FB8-EE83-4397-B7DB-74B707D3FC23}" type="parTrans" cxnId="{58FABACA-8446-422C-BADC-EE0229AAE133}">
      <dgm:prSet/>
      <dgm:spPr/>
      <dgm:t>
        <a:bodyPr/>
        <a:lstStyle/>
        <a:p>
          <a:endParaRPr lang="en-US">
            <a:latin typeface="Arial" pitchFamily="34" charset="0"/>
            <a:cs typeface="Arial" pitchFamily="34" charset="0"/>
          </a:endParaRPr>
        </a:p>
      </dgm:t>
    </dgm:pt>
    <dgm:pt modelId="{35AE3D87-F804-4C1F-BE2A-E0071FD7C144}">
      <dgm:prSet/>
      <dgm:spPr>
        <a:solidFill>
          <a:srgbClr val="339966">
            <a:alpha val="25000"/>
          </a:srgbClr>
        </a:solidFill>
      </dgm:spPr>
      <dgm:t>
        <a:bodyPr/>
        <a:lstStyle/>
        <a:p>
          <a:pPr rtl="0"/>
          <a:r>
            <a:rPr lang="en-US" dirty="0" smtClean="0">
              <a:latin typeface="Arial" pitchFamily="34" charset="0"/>
              <a:cs typeface="Arial" pitchFamily="34" charset="0"/>
            </a:rPr>
            <a:t>Do be cautious of offers for “free” medical services.  </a:t>
          </a:r>
          <a:endParaRPr lang="en-US" dirty="0">
            <a:latin typeface="Arial" pitchFamily="34" charset="0"/>
            <a:cs typeface="Arial" pitchFamily="34" charset="0"/>
          </a:endParaRPr>
        </a:p>
      </dgm:t>
    </dgm:pt>
    <dgm:pt modelId="{E82F956F-415B-46BA-B9CB-D1423BD57CBA}" type="parTrans" cxnId="{A77950A3-55E0-4120-9393-4EA01C881152}">
      <dgm:prSet/>
      <dgm:spPr/>
      <dgm:t>
        <a:bodyPr/>
        <a:lstStyle/>
        <a:p>
          <a:endParaRPr lang="en-US"/>
        </a:p>
      </dgm:t>
    </dgm:pt>
    <dgm:pt modelId="{E7A72561-59C4-4182-80C8-7C37AD3517F1}" type="sibTrans" cxnId="{A77950A3-55E0-4120-9393-4EA01C881152}">
      <dgm:prSet/>
      <dgm:spPr/>
      <dgm:t>
        <a:bodyPr/>
        <a:lstStyle/>
        <a:p>
          <a:endParaRPr lang="en-US"/>
        </a:p>
      </dgm:t>
    </dgm:pt>
    <dgm:pt modelId="{B30DC9F9-1E7D-47B3-A0C4-39B6827500EE}">
      <dgm:prSet/>
      <dgm:spPr/>
      <dgm:t>
        <a:bodyPr/>
        <a:lstStyle/>
        <a:p>
          <a:r>
            <a:rPr lang="en-US" dirty="0" smtClean="0">
              <a:latin typeface="Arial" pitchFamily="34" charset="0"/>
              <a:cs typeface="Arial" pitchFamily="34" charset="0"/>
            </a:rPr>
            <a:t>Do </a:t>
          </a:r>
          <a:r>
            <a:rPr lang="en-US" b="1" dirty="0" smtClean="0">
              <a:latin typeface="Arial" pitchFamily="34" charset="0"/>
              <a:cs typeface="Arial" pitchFamily="34" charset="0"/>
            </a:rPr>
            <a:t>pass it on!</a:t>
          </a:r>
          <a:endParaRPr lang="en-US" b="1" dirty="0">
            <a:latin typeface="Arial" pitchFamily="34" charset="0"/>
            <a:cs typeface="Arial" pitchFamily="34" charset="0"/>
          </a:endParaRPr>
        </a:p>
      </dgm:t>
    </dgm:pt>
    <dgm:pt modelId="{7D124032-3642-43BF-8208-55BE3B290082}" type="parTrans" cxnId="{204EF416-CC65-407D-A9AE-A6693893584A}">
      <dgm:prSet/>
      <dgm:spPr/>
      <dgm:t>
        <a:bodyPr/>
        <a:lstStyle/>
        <a:p>
          <a:endParaRPr lang="en-US"/>
        </a:p>
      </dgm:t>
    </dgm:pt>
    <dgm:pt modelId="{8E670BEB-15F3-4E06-81EC-89C890371222}" type="sibTrans" cxnId="{204EF416-CC65-407D-A9AE-A6693893584A}">
      <dgm:prSet/>
      <dgm:spPr/>
      <dgm:t>
        <a:bodyPr/>
        <a:lstStyle/>
        <a:p>
          <a:endParaRPr lang="en-US"/>
        </a:p>
      </dgm:t>
    </dgm:pt>
    <dgm:pt modelId="{554F6EEA-580B-442B-ACBA-F3A351C3411C}" type="pres">
      <dgm:prSet presAssocID="{C1EB5601-C066-49A2-A860-6F1A9CC59A6C}" presName="Name0" presStyleCnt="0">
        <dgm:presLayoutVars>
          <dgm:dir/>
          <dgm:animLvl val="lvl"/>
          <dgm:resizeHandles val="exact"/>
        </dgm:presLayoutVars>
      </dgm:prSet>
      <dgm:spPr/>
      <dgm:t>
        <a:bodyPr/>
        <a:lstStyle/>
        <a:p>
          <a:endParaRPr lang="en-US"/>
        </a:p>
      </dgm:t>
    </dgm:pt>
    <dgm:pt modelId="{27E3BFFC-F002-477A-86F5-5415D568A881}" type="pres">
      <dgm:prSet presAssocID="{9119BD7B-A0C7-4F07-B382-C1DD8C33D88F}" presName="composite" presStyleCnt="0"/>
      <dgm:spPr/>
    </dgm:pt>
    <dgm:pt modelId="{BF2FA1A9-5D15-47A8-9F4E-D8D4BD97BB44}" type="pres">
      <dgm:prSet presAssocID="{9119BD7B-A0C7-4F07-B382-C1DD8C33D88F}" presName="parTx" presStyleLbl="alignNode1" presStyleIdx="0" presStyleCnt="2">
        <dgm:presLayoutVars>
          <dgm:chMax val="0"/>
          <dgm:chPref val="0"/>
          <dgm:bulletEnabled val="1"/>
        </dgm:presLayoutVars>
      </dgm:prSet>
      <dgm:spPr/>
      <dgm:t>
        <a:bodyPr/>
        <a:lstStyle/>
        <a:p>
          <a:endParaRPr lang="en-US"/>
        </a:p>
      </dgm:t>
    </dgm:pt>
    <dgm:pt modelId="{4C400F39-CD63-4495-8A99-52309E06D9F3}" type="pres">
      <dgm:prSet presAssocID="{9119BD7B-A0C7-4F07-B382-C1DD8C33D88F}" presName="desTx" presStyleLbl="alignAccFollowNode1" presStyleIdx="0" presStyleCnt="2">
        <dgm:presLayoutVars>
          <dgm:bulletEnabled val="1"/>
        </dgm:presLayoutVars>
      </dgm:prSet>
      <dgm:spPr/>
      <dgm:t>
        <a:bodyPr/>
        <a:lstStyle/>
        <a:p>
          <a:endParaRPr lang="en-US"/>
        </a:p>
      </dgm:t>
    </dgm:pt>
    <dgm:pt modelId="{EE06F096-A32C-4109-B79C-8790B3EDF748}" type="pres">
      <dgm:prSet presAssocID="{2CFDFAF9-870A-4081-86AE-968615BC42D4}" presName="space" presStyleCnt="0"/>
      <dgm:spPr/>
    </dgm:pt>
    <dgm:pt modelId="{CA7EEBEB-4D62-48A0-9674-D62453EF8BF9}" type="pres">
      <dgm:prSet presAssocID="{26A6DC97-4A97-4B6B-8FFE-BAD99F033BA5}" presName="composite" presStyleCnt="0"/>
      <dgm:spPr/>
    </dgm:pt>
    <dgm:pt modelId="{B547F981-C024-4B39-BD5E-2931918908D5}" type="pres">
      <dgm:prSet presAssocID="{26A6DC97-4A97-4B6B-8FFE-BAD99F033BA5}" presName="parTx" presStyleLbl="alignNode1" presStyleIdx="1" presStyleCnt="2">
        <dgm:presLayoutVars>
          <dgm:chMax val="0"/>
          <dgm:chPref val="0"/>
          <dgm:bulletEnabled val="1"/>
        </dgm:presLayoutVars>
      </dgm:prSet>
      <dgm:spPr/>
      <dgm:t>
        <a:bodyPr/>
        <a:lstStyle/>
        <a:p>
          <a:endParaRPr lang="en-US"/>
        </a:p>
      </dgm:t>
    </dgm:pt>
    <dgm:pt modelId="{4BEB27FF-4E18-42E8-A54F-7B8DAA229DB0}" type="pres">
      <dgm:prSet presAssocID="{26A6DC97-4A97-4B6B-8FFE-BAD99F033BA5}" presName="desTx" presStyleLbl="alignAccFollowNode1" presStyleIdx="1" presStyleCnt="2">
        <dgm:presLayoutVars>
          <dgm:bulletEnabled val="1"/>
        </dgm:presLayoutVars>
      </dgm:prSet>
      <dgm:spPr/>
      <dgm:t>
        <a:bodyPr/>
        <a:lstStyle/>
        <a:p>
          <a:endParaRPr lang="en-US"/>
        </a:p>
      </dgm:t>
    </dgm:pt>
  </dgm:ptLst>
  <dgm:cxnLst>
    <dgm:cxn modelId="{DD66941B-36FD-4ED8-91B1-0963B1B37B94}" type="presOf" srcId="{BAA8DD59-B1E2-4359-A235-3BEA24F345AB}" destId="{4BEB27FF-4E18-42E8-A54F-7B8DAA229DB0}" srcOrd="0" destOrd="1" presId="urn:microsoft.com/office/officeart/2005/8/layout/hList1"/>
    <dgm:cxn modelId="{0090335B-F490-4EDF-AE3E-708631B1D81C}" type="presOf" srcId="{35AE3D87-F804-4C1F-BE2A-E0071FD7C144}" destId="{4C400F39-CD63-4495-8A99-52309E06D9F3}" srcOrd="0" destOrd="3" presId="urn:microsoft.com/office/officeart/2005/8/layout/hList1"/>
    <dgm:cxn modelId="{92C027E4-6784-4A6B-8D94-518B549A3053}" srcId="{26A6DC97-4A97-4B6B-8FFE-BAD99F033BA5}" destId="{47CB9900-C2F1-4AD4-A151-1D3478629CBE}" srcOrd="0" destOrd="0" parTransId="{9274B2B6-5F15-445B-B9B4-49FDFB310649}" sibTransId="{F10FE269-CD54-47D4-A00B-1C8995A2F785}"/>
    <dgm:cxn modelId="{C6697620-08E9-4F0D-8659-D1579A93942B}" type="presOf" srcId="{9119BD7B-A0C7-4F07-B382-C1DD8C33D88F}" destId="{BF2FA1A9-5D15-47A8-9F4E-D8D4BD97BB44}" srcOrd="0" destOrd="0" presId="urn:microsoft.com/office/officeart/2005/8/layout/hList1"/>
    <dgm:cxn modelId="{CA2DA665-8E9B-4EB4-A83A-B5E6D31633AE}" srcId="{C1EB5601-C066-49A2-A860-6F1A9CC59A6C}" destId="{26A6DC97-4A97-4B6B-8FFE-BAD99F033BA5}" srcOrd="1" destOrd="0" parTransId="{55E470CE-7F88-4890-8E2C-FF44B937E2D5}" sibTransId="{8CD84DA2-1ACE-489C-AA7B-ABDAF163AADD}"/>
    <dgm:cxn modelId="{A77950A3-55E0-4120-9393-4EA01C881152}" srcId="{9119BD7B-A0C7-4F07-B382-C1DD8C33D88F}" destId="{35AE3D87-F804-4C1F-BE2A-E0071FD7C144}" srcOrd="3" destOrd="0" parTransId="{E82F956F-415B-46BA-B9CB-D1423BD57CBA}" sibTransId="{E7A72561-59C4-4182-80C8-7C37AD3517F1}"/>
    <dgm:cxn modelId="{C5FA42A2-8601-4F87-8872-87E6C8102AC5}" type="presOf" srcId="{26A6DC97-4A97-4B6B-8FFE-BAD99F033BA5}" destId="{B547F981-C024-4B39-BD5E-2931918908D5}" srcOrd="0" destOrd="0" presId="urn:microsoft.com/office/officeart/2005/8/layout/hList1"/>
    <dgm:cxn modelId="{792F4142-AFEC-4B07-86FD-D79FEF89D173}" type="presOf" srcId="{B30DC9F9-1E7D-47B3-A0C4-39B6827500EE}" destId="{4C400F39-CD63-4495-8A99-52309E06D9F3}" srcOrd="0" destOrd="4" presId="urn:microsoft.com/office/officeart/2005/8/layout/hList1"/>
    <dgm:cxn modelId="{57FCFCFC-B362-4DC5-9B72-2ED2BBFA7175}" type="presOf" srcId="{93285596-1C30-461A-9D6B-84C9DD84DDE7}" destId="{4C400F39-CD63-4495-8A99-52309E06D9F3}" srcOrd="0" destOrd="2" presId="urn:microsoft.com/office/officeart/2005/8/layout/hList1"/>
    <dgm:cxn modelId="{4074BBE0-E9C1-41C7-BB7D-051330190827}" type="presOf" srcId="{A720AB9A-4A68-4712-82B8-62DCECE58FFC}" destId="{4C400F39-CD63-4495-8A99-52309E06D9F3}" srcOrd="0" destOrd="0" presId="urn:microsoft.com/office/officeart/2005/8/layout/hList1"/>
    <dgm:cxn modelId="{E22DBBAB-B4AE-4093-8A10-44F520A2BB58}" srcId="{9119BD7B-A0C7-4F07-B382-C1DD8C33D88F}" destId="{93285596-1C30-461A-9D6B-84C9DD84DDE7}" srcOrd="2" destOrd="0" parTransId="{E13FC677-6591-4E2C-9DA3-C3C650027CA6}" sibTransId="{66861889-FFFC-4099-B20B-45C73508C359}"/>
    <dgm:cxn modelId="{204EF416-CC65-407D-A9AE-A6693893584A}" srcId="{9119BD7B-A0C7-4F07-B382-C1DD8C33D88F}" destId="{B30DC9F9-1E7D-47B3-A0C4-39B6827500EE}" srcOrd="4" destOrd="0" parTransId="{7D124032-3642-43BF-8208-55BE3B290082}" sibTransId="{8E670BEB-15F3-4E06-81EC-89C890371222}"/>
    <dgm:cxn modelId="{FB73B1CB-CBDC-4CE2-B29C-8A960E90B3AB}" srcId="{9119BD7B-A0C7-4F07-B382-C1DD8C33D88F}" destId="{C1E04A93-B487-4502-A9AF-DDC20CD340FB}" srcOrd="1" destOrd="0" parTransId="{3050ADC5-F610-4C9C-BC01-79832A9DF69C}" sibTransId="{D89ABB3E-9AC2-4D4B-8A5C-F437D8B8E8CB}"/>
    <dgm:cxn modelId="{84D3D033-CA45-49D2-B5D0-58AA9F9CA397}" type="presOf" srcId="{47CB9900-C2F1-4AD4-A151-1D3478629CBE}" destId="{4BEB27FF-4E18-42E8-A54F-7B8DAA229DB0}" srcOrd="0" destOrd="0" presId="urn:microsoft.com/office/officeart/2005/8/layout/hList1"/>
    <dgm:cxn modelId="{D6B21D38-904E-402D-B753-7FC120D2296F}" srcId="{9119BD7B-A0C7-4F07-B382-C1DD8C33D88F}" destId="{A720AB9A-4A68-4712-82B8-62DCECE58FFC}" srcOrd="0" destOrd="0" parTransId="{B845C752-E294-43E4-841A-1E78240433DE}" sibTransId="{92BD95F3-E7AC-42F7-9335-64F3B12E1A62}"/>
    <dgm:cxn modelId="{FD5C67B1-0156-4CF8-A66B-F918C8137BBE}" type="presOf" srcId="{C1EB5601-C066-49A2-A860-6F1A9CC59A6C}" destId="{554F6EEA-580B-442B-ACBA-F3A351C3411C}" srcOrd="0" destOrd="0" presId="urn:microsoft.com/office/officeart/2005/8/layout/hList1"/>
    <dgm:cxn modelId="{F371DEA6-613D-450A-B670-488DE5A84CB2}" srcId="{26A6DC97-4A97-4B6B-8FFE-BAD99F033BA5}" destId="{BAA8DD59-B1E2-4359-A235-3BEA24F345AB}" srcOrd="1" destOrd="0" parTransId="{9D71A6AB-7BDB-44A4-9DAA-9E8EED86AF65}" sibTransId="{F18827EC-B66D-4C35-8E89-1FFBD0DA9B0B}"/>
    <dgm:cxn modelId="{76E37D41-0F35-48C2-AA1A-79A1F3CDD855}" type="presOf" srcId="{C1E04A93-B487-4502-A9AF-DDC20CD340FB}" destId="{4C400F39-CD63-4495-8A99-52309E06D9F3}" srcOrd="0" destOrd="1" presId="urn:microsoft.com/office/officeart/2005/8/layout/hList1"/>
    <dgm:cxn modelId="{58FABACA-8446-422C-BADC-EE0229AAE133}" srcId="{C1EB5601-C066-49A2-A860-6F1A9CC59A6C}" destId="{9119BD7B-A0C7-4F07-B382-C1DD8C33D88F}" srcOrd="0" destOrd="0" parTransId="{E8061FB8-EE83-4397-B7DB-74B707D3FC23}" sibTransId="{2CFDFAF9-870A-4081-86AE-968615BC42D4}"/>
    <dgm:cxn modelId="{0AC2695D-8B7A-442E-B1A3-35B61B3F18C7}" type="presParOf" srcId="{554F6EEA-580B-442B-ACBA-F3A351C3411C}" destId="{27E3BFFC-F002-477A-86F5-5415D568A881}" srcOrd="0" destOrd="0" presId="urn:microsoft.com/office/officeart/2005/8/layout/hList1"/>
    <dgm:cxn modelId="{DB51AE3D-31D9-408F-A720-2B2C95378383}" type="presParOf" srcId="{27E3BFFC-F002-477A-86F5-5415D568A881}" destId="{BF2FA1A9-5D15-47A8-9F4E-D8D4BD97BB44}" srcOrd="0" destOrd="0" presId="urn:microsoft.com/office/officeart/2005/8/layout/hList1"/>
    <dgm:cxn modelId="{753E26F0-6F5C-46DD-8D69-882276F6CEF0}" type="presParOf" srcId="{27E3BFFC-F002-477A-86F5-5415D568A881}" destId="{4C400F39-CD63-4495-8A99-52309E06D9F3}" srcOrd="1" destOrd="0" presId="urn:microsoft.com/office/officeart/2005/8/layout/hList1"/>
    <dgm:cxn modelId="{7F968CF7-1A51-4B86-8189-CC007E4C80AA}" type="presParOf" srcId="{554F6EEA-580B-442B-ACBA-F3A351C3411C}" destId="{EE06F096-A32C-4109-B79C-8790B3EDF748}" srcOrd="1" destOrd="0" presId="urn:microsoft.com/office/officeart/2005/8/layout/hList1"/>
    <dgm:cxn modelId="{8C702C0E-D375-4FB9-90DD-3273C13B4B72}" type="presParOf" srcId="{554F6EEA-580B-442B-ACBA-F3A351C3411C}" destId="{CA7EEBEB-4D62-48A0-9674-D62453EF8BF9}" srcOrd="2" destOrd="0" presId="urn:microsoft.com/office/officeart/2005/8/layout/hList1"/>
    <dgm:cxn modelId="{61EC79E9-5140-40CC-9C9E-708CAC088DC7}" type="presParOf" srcId="{CA7EEBEB-4D62-48A0-9674-D62453EF8BF9}" destId="{B547F981-C024-4B39-BD5E-2931918908D5}" srcOrd="0" destOrd="0" presId="urn:microsoft.com/office/officeart/2005/8/layout/hList1"/>
    <dgm:cxn modelId="{7F7F4EB4-14B2-4B56-B3B4-EEDB3937BE04}" type="presParOf" srcId="{CA7EEBEB-4D62-48A0-9674-D62453EF8BF9}" destId="{4BEB27FF-4E18-42E8-A54F-7B8DAA229D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D01B5-28CC-4C7B-8987-AD04D90DF65F}">
      <dsp:nvSpPr>
        <dsp:cNvPr id="0" name=""/>
        <dsp:cNvSpPr/>
      </dsp:nvSpPr>
      <dsp:spPr>
        <a:xfrm>
          <a:off x="0" y="2485"/>
          <a:ext cx="6934200" cy="73956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Billing for services, supplies, or equipment that were not provided</a:t>
          </a:r>
          <a:endParaRPr lang="en-US" sz="2200" kern="1200" dirty="0">
            <a:latin typeface="Arial" pitchFamily="34" charset="0"/>
            <a:cs typeface="Arial" pitchFamily="34" charset="0"/>
          </a:endParaRPr>
        </a:p>
      </dsp:txBody>
      <dsp:txXfrm>
        <a:off x="36103" y="38588"/>
        <a:ext cx="6861994" cy="667361"/>
      </dsp:txXfrm>
    </dsp:sp>
    <dsp:sp modelId="{16E15495-25AE-442F-8882-77654ED753F8}">
      <dsp:nvSpPr>
        <dsp:cNvPr id="0" name=""/>
        <dsp:cNvSpPr/>
      </dsp:nvSpPr>
      <dsp:spPr>
        <a:xfrm>
          <a:off x="0" y="754695"/>
          <a:ext cx="6934200" cy="739567"/>
        </a:xfrm>
        <a:prstGeom prst="roundRect">
          <a:avLst/>
        </a:prstGeom>
        <a:solidFill>
          <a:schemeClr val="accent3">
            <a:hueOff val="-2609638"/>
            <a:satOff val="4521"/>
            <a:lumOff val="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Billing for excessive medical supplies</a:t>
          </a:r>
          <a:endParaRPr lang="en-US" sz="2200" kern="1200" dirty="0">
            <a:latin typeface="Arial" pitchFamily="34" charset="0"/>
            <a:cs typeface="Arial" pitchFamily="34" charset="0"/>
          </a:endParaRPr>
        </a:p>
      </dsp:txBody>
      <dsp:txXfrm>
        <a:off x="36103" y="790798"/>
        <a:ext cx="6861994" cy="667361"/>
      </dsp:txXfrm>
    </dsp:sp>
    <dsp:sp modelId="{85D2F7C7-8821-4FBF-8A4D-A752567C1412}">
      <dsp:nvSpPr>
        <dsp:cNvPr id="0" name=""/>
        <dsp:cNvSpPr/>
      </dsp:nvSpPr>
      <dsp:spPr>
        <a:xfrm>
          <a:off x="0" y="1506905"/>
          <a:ext cx="6934200" cy="739567"/>
        </a:xfrm>
        <a:prstGeom prst="roundRect">
          <a:avLst/>
        </a:prstGeom>
        <a:solidFill>
          <a:schemeClr val="accent3">
            <a:hueOff val="-5219276"/>
            <a:satOff val="9042"/>
            <a:lumOff val="15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Obtaining or giving a Medicare number for “free” services</a:t>
          </a:r>
          <a:endParaRPr lang="en-US" sz="2200" kern="1200" dirty="0">
            <a:latin typeface="Arial" pitchFamily="34" charset="0"/>
            <a:cs typeface="Arial" pitchFamily="34" charset="0"/>
          </a:endParaRPr>
        </a:p>
      </dsp:txBody>
      <dsp:txXfrm>
        <a:off x="36103" y="1543008"/>
        <a:ext cx="6861994" cy="667361"/>
      </dsp:txXfrm>
    </dsp:sp>
    <dsp:sp modelId="{EFB68643-E84B-423D-950B-278899F0B21A}">
      <dsp:nvSpPr>
        <dsp:cNvPr id="0" name=""/>
        <dsp:cNvSpPr/>
      </dsp:nvSpPr>
      <dsp:spPr>
        <a:xfrm>
          <a:off x="0" y="2259116"/>
          <a:ext cx="6934200" cy="739567"/>
        </a:xfrm>
        <a:prstGeom prst="roundRect">
          <a:avLst/>
        </a:prstGeom>
        <a:solidFill>
          <a:schemeClr val="accent3">
            <a:hueOff val="-7828913"/>
            <a:satOff val="13562"/>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Improper coding to obtain a higher payment</a:t>
          </a:r>
          <a:endParaRPr lang="en-US" sz="2200" kern="1200" dirty="0">
            <a:latin typeface="Arial" pitchFamily="34" charset="0"/>
            <a:cs typeface="Arial" pitchFamily="34" charset="0"/>
          </a:endParaRPr>
        </a:p>
      </dsp:txBody>
      <dsp:txXfrm>
        <a:off x="36103" y="2295219"/>
        <a:ext cx="6861994" cy="667361"/>
      </dsp:txXfrm>
    </dsp:sp>
    <dsp:sp modelId="{A86757D4-1D63-4702-B925-0614835CB06B}">
      <dsp:nvSpPr>
        <dsp:cNvPr id="0" name=""/>
        <dsp:cNvSpPr/>
      </dsp:nvSpPr>
      <dsp:spPr>
        <a:xfrm>
          <a:off x="0" y="3011326"/>
          <a:ext cx="6934200" cy="739567"/>
        </a:xfrm>
        <a:prstGeom prst="roundRect">
          <a:avLst/>
        </a:prstGeom>
        <a:solidFill>
          <a:schemeClr val="accent3">
            <a:hueOff val="-10438552"/>
            <a:satOff val="18083"/>
            <a:lumOff val="30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smtClean="0">
              <a:latin typeface="Arial" pitchFamily="34" charset="0"/>
              <a:cs typeface="Arial" pitchFamily="34" charset="0"/>
            </a:rPr>
            <a:t>Unneeded or excessive x‐rays and lab tests</a:t>
          </a:r>
          <a:endParaRPr lang="en-US" sz="2200" kern="1200">
            <a:latin typeface="Arial" pitchFamily="34" charset="0"/>
            <a:cs typeface="Arial" pitchFamily="34" charset="0"/>
          </a:endParaRPr>
        </a:p>
      </dsp:txBody>
      <dsp:txXfrm>
        <a:off x="36103" y="3047429"/>
        <a:ext cx="6861994" cy="667361"/>
      </dsp:txXfrm>
    </dsp:sp>
    <dsp:sp modelId="{42E4E593-AC31-48E6-8A68-2685A314B6F6}">
      <dsp:nvSpPr>
        <dsp:cNvPr id="0" name=""/>
        <dsp:cNvSpPr/>
      </dsp:nvSpPr>
      <dsp:spPr>
        <a:xfrm>
          <a:off x="0" y="3763536"/>
          <a:ext cx="6934200" cy="739567"/>
        </a:xfrm>
        <a:prstGeom prst="roundRect">
          <a:avLst/>
        </a:prstGeom>
        <a:solidFill>
          <a:schemeClr val="accent3">
            <a:hueOff val="-13048188"/>
            <a:satOff val="22604"/>
            <a:lumOff val="37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Claims for services that are not medically necessary</a:t>
          </a:r>
          <a:endParaRPr lang="en-US" sz="2200" kern="1200" dirty="0">
            <a:latin typeface="Arial" pitchFamily="34" charset="0"/>
            <a:cs typeface="Arial" pitchFamily="34" charset="0"/>
          </a:endParaRPr>
        </a:p>
      </dsp:txBody>
      <dsp:txXfrm>
        <a:off x="36103" y="3799639"/>
        <a:ext cx="6861994" cy="667361"/>
      </dsp:txXfrm>
    </dsp:sp>
    <dsp:sp modelId="{5537EF09-F28E-42BB-BA14-30710B01AD0D}">
      <dsp:nvSpPr>
        <dsp:cNvPr id="0" name=""/>
        <dsp:cNvSpPr/>
      </dsp:nvSpPr>
      <dsp:spPr>
        <a:xfrm>
          <a:off x="0" y="4515746"/>
          <a:ext cx="6934200" cy="739567"/>
        </a:xfrm>
        <a:prstGeom prst="roundRect">
          <a:avLst/>
        </a:prstGeom>
        <a:solidFill>
          <a:schemeClr val="accent3">
            <a:hueOff val="-15657827"/>
            <a:satOff val="27125"/>
            <a:lumOff val="45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0" kern="1200" dirty="0" smtClean="0">
              <a:latin typeface="Arial" pitchFamily="34" charset="0"/>
              <a:cs typeface="Arial" pitchFamily="34" charset="0"/>
            </a:rPr>
            <a:t>Using another person’s Medicare number, or letting someone else use your number</a:t>
          </a:r>
        </a:p>
      </dsp:txBody>
      <dsp:txXfrm>
        <a:off x="36103" y="4551849"/>
        <a:ext cx="6861994" cy="6673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5000" cy="466725"/>
          </a:xfrm>
          <a:prstGeom prst="rect">
            <a:avLst/>
          </a:prstGeom>
          <a:noFill/>
          <a:ln w="9525">
            <a:noFill/>
            <a:miter lim="800000"/>
            <a:headEnd/>
            <a:tailEnd/>
          </a:ln>
          <a:effectLst/>
        </p:spPr>
        <p:txBody>
          <a:bodyPr vert="horz" wrap="square" lIns="97225" tIns="48624" rIns="97225" bIns="48624" numCol="1" anchor="t" anchorCtr="0" compatLnSpc="1">
            <a:prstTxWarp prst="textNoShape">
              <a:avLst/>
            </a:prstTxWarp>
          </a:bodyPr>
          <a:lstStyle>
            <a:lvl1pPr algn="l" defTabSz="974935">
              <a:defRPr sz="1900">
                <a:cs typeface="+mn-cs"/>
              </a:defRPr>
            </a:lvl1pPr>
          </a:lstStyle>
          <a:p>
            <a:pPr>
              <a:defRPr/>
            </a:pPr>
            <a:endParaRPr lang="en-US"/>
          </a:p>
        </p:txBody>
      </p:sp>
      <p:sp>
        <p:nvSpPr>
          <p:cNvPr id="75779" name="Rectangle 3"/>
          <p:cNvSpPr>
            <a:spLocks noGrp="1" noChangeArrowheads="1"/>
          </p:cNvSpPr>
          <p:nvPr>
            <p:ph type="dt" sz="quarter" idx="1"/>
          </p:nvPr>
        </p:nvSpPr>
        <p:spPr bwMode="auto">
          <a:xfrm>
            <a:off x="4140200" y="0"/>
            <a:ext cx="3175000" cy="466725"/>
          </a:xfrm>
          <a:prstGeom prst="rect">
            <a:avLst/>
          </a:prstGeom>
          <a:noFill/>
          <a:ln w="9525">
            <a:noFill/>
            <a:miter lim="800000"/>
            <a:headEnd/>
            <a:tailEnd/>
          </a:ln>
          <a:effectLst/>
        </p:spPr>
        <p:txBody>
          <a:bodyPr vert="horz" wrap="square" lIns="97225" tIns="48624" rIns="97225" bIns="48624" numCol="1" anchor="t" anchorCtr="0" compatLnSpc="1">
            <a:prstTxWarp prst="textNoShape">
              <a:avLst/>
            </a:prstTxWarp>
          </a:bodyPr>
          <a:lstStyle>
            <a:lvl1pPr algn="r" defTabSz="974935">
              <a:defRPr sz="1900">
                <a:cs typeface="+mn-cs"/>
              </a:defRPr>
            </a:lvl1pPr>
          </a:lstStyle>
          <a:p>
            <a:pPr>
              <a:defRPr/>
            </a:pPr>
            <a:endParaRPr lang="en-US"/>
          </a:p>
        </p:txBody>
      </p:sp>
      <p:sp>
        <p:nvSpPr>
          <p:cNvPr id="75780" name="Rectangle 4"/>
          <p:cNvSpPr>
            <a:spLocks noGrp="1" noChangeArrowheads="1"/>
          </p:cNvSpPr>
          <p:nvPr>
            <p:ph type="ftr" sz="quarter" idx="2"/>
          </p:nvPr>
        </p:nvSpPr>
        <p:spPr bwMode="auto">
          <a:xfrm>
            <a:off x="0" y="9134475"/>
            <a:ext cx="4038600" cy="466725"/>
          </a:xfrm>
          <a:prstGeom prst="rect">
            <a:avLst/>
          </a:prstGeom>
          <a:noFill/>
          <a:ln w="9525">
            <a:noFill/>
            <a:miter lim="800000"/>
            <a:headEnd/>
            <a:tailEnd/>
          </a:ln>
          <a:effectLst/>
        </p:spPr>
        <p:txBody>
          <a:bodyPr vert="horz" wrap="square" lIns="97225" tIns="48624" rIns="97225" bIns="48624" numCol="1" anchor="b" anchorCtr="0" compatLnSpc="1">
            <a:prstTxWarp prst="textNoShape">
              <a:avLst/>
            </a:prstTxWarp>
          </a:bodyPr>
          <a:lstStyle>
            <a:lvl1pPr algn="l" defTabSz="974935">
              <a:defRPr sz="1900">
                <a:cs typeface="+mn-cs"/>
              </a:defRPr>
            </a:lvl1pPr>
          </a:lstStyle>
          <a:p>
            <a:pPr>
              <a:defRPr/>
            </a:pPr>
            <a:r>
              <a:rPr lang="en-US" sz="1400" smtClean="0">
                <a:latin typeface="Arial" panose="020B0604020202020204" pitchFamily="34" charset="0"/>
                <a:cs typeface="Arial" panose="020B0604020202020204" pitchFamily="34" charset="0"/>
              </a:rPr>
              <a:t>SMP Group Education PPT, 10-min: March 2015</a:t>
            </a:r>
            <a:endParaRPr lang="en-US" sz="1400" dirty="0">
              <a:latin typeface="Arial" panose="020B0604020202020204" pitchFamily="34" charset="0"/>
              <a:cs typeface="Arial" panose="020B0604020202020204" pitchFamily="34" charset="0"/>
            </a:endParaRPr>
          </a:p>
        </p:txBody>
      </p:sp>
      <p:sp>
        <p:nvSpPr>
          <p:cNvPr id="75781" name="Rectangle 5"/>
          <p:cNvSpPr>
            <a:spLocks noGrp="1" noChangeArrowheads="1"/>
          </p:cNvSpPr>
          <p:nvPr>
            <p:ph type="sldNum" sz="quarter" idx="3"/>
          </p:nvPr>
        </p:nvSpPr>
        <p:spPr bwMode="auto">
          <a:xfrm>
            <a:off x="4140200" y="9134475"/>
            <a:ext cx="3175000" cy="466725"/>
          </a:xfrm>
          <a:prstGeom prst="rect">
            <a:avLst/>
          </a:prstGeom>
          <a:noFill/>
          <a:ln w="9525">
            <a:noFill/>
            <a:miter lim="800000"/>
            <a:headEnd/>
            <a:tailEnd/>
          </a:ln>
          <a:effectLst/>
        </p:spPr>
        <p:txBody>
          <a:bodyPr vert="horz" wrap="square" lIns="97225" tIns="48624" rIns="97225" bIns="48624" numCol="1" anchor="b" anchorCtr="0" compatLnSpc="1">
            <a:prstTxWarp prst="textNoShape">
              <a:avLst/>
            </a:prstTxWarp>
          </a:bodyPr>
          <a:lstStyle>
            <a:lvl1pPr algn="r" defTabSz="974935">
              <a:defRPr sz="1900">
                <a:cs typeface="+mn-cs"/>
              </a:defRPr>
            </a:lvl1pPr>
          </a:lstStyle>
          <a:p>
            <a:pPr>
              <a:defRPr/>
            </a:pPr>
            <a:fld id="{33FF2C74-CEA7-4725-894D-987C35CAEEB3}" type="slidenum">
              <a:rPr lang="en-US"/>
              <a:pPr>
                <a:defRPr/>
              </a:pPr>
              <a:t>‹#›</a:t>
            </a:fld>
            <a:endParaRPr lang="en-US"/>
          </a:p>
        </p:txBody>
      </p:sp>
    </p:spTree>
    <p:extLst>
      <p:ext uri="{BB962C8B-B14F-4D97-AF65-F5344CB8AC3E}">
        <p14:creationId xmlns:p14="http://schemas.microsoft.com/office/powerpoint/2010/main" val="26178836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lvl1pPr algn="l">
              <a:defRPr sz="1300">
                <a:cs typeface="+mn-cs"/>
              </a:defRPr>
            </a:lvl1pPr>
          </a:lstStyle>
          <a:p>
            <a:pPr>
              <a:defRPr/>
            </a:pPr>
            <a:endParaRPr lang="en-US"/>
          </a:p>
        </p:txBody>
      </p:sp>
      <p:sp>
        <p:nvSpPr>
          <p:cNvPr id="8601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lvl1pPr algn="r">
              <a:defRPr sz="130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316" tIns="48158" rIns="96316" bIns="4815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602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316" tIns="48158" rIns="96316" bIns="48158" numCol="1" anchor="b" anchorCtr="0" compatLnSpc="1">
            <a:prstTxWarp prst="textNoShape">
              <a:avLst/>
            </a:prstTxWarp>
          </a:bodyPr>
          <a:lstStyle>
            <a:lvl1pPr algn="r">
              <a:defRPr sz="1300">
                <a:cs typeface="+mn-cs"/>
              </a:defRPr>
            </a:lvl1pPr>
          </a:lstStyle>
          <a:p>
            <a:pPr>
              <a:defRPr/>
            </a:pPr>
            <a:fld id="{0E7129BC-6AB8-4EDB-B76C-DAD7CF1CBC5C}" type="slidenum">
              <a:rPr lang="en-US"/>
              <a:pPr>
                <a:defRPr/>
              </a:pPr>
              <a:t>‹#›</a:t>
            </a:fld>
            <a:endParaRPr lang="en-US"/>
          </a:p>
        </p:txBody>
      </p:sp>
      <p:sp>
        <p:nvSpPr>
          <p:cNvPr id="2" name="Footer Placeholder 1"/>
          <p:cNvSpPr>
            <a:spLocks noGrp="1"/>
          </p:cNvSpPr>
          <p:nvPr>
            <p:ph type="ftr" sz="quarter" idx="4"/>
          </p:nvPr>
        </p:nvSpPr>
        <p:spPr>
          <a:xfrm>
            <a:off x="0" y="9120188"/>
            <a:ext cx="3733800" cy="479425"/>
          </a:xfrm>
          <a:prstGeom prst="rect">
            <a:avLst/>
          </a:prstGeom>
        </p:spPr>
        <p:txBody>
          <a:bodyPr vert="horz" lIns="91440" tIns="45720" rIns="91440" bIns="45720" rtlCol="0" anchor="b"/>
          <a:lstStyle>
            <a:lvl1pPr algn="l">
              <a:defRPr sz="1200"/>
            </a:lvl1pPr>
          </a:lstStyle>
          <a:p>
            <a:r>
              <a:rPr lang="en-US" dirty="0" smtClean="0"/>
              <a:t>SMP Group Education PPT, 10-min: March 2015</a:t>
            </a:r>
            <a:endParaRPr lang="en-US" dirty="0"/>
          </a:p>
        </p:txBody>
      </p:sp>
    </p:spTree>
    <p:extLst>
      <p:ext uri="{BB962C8B-B14F-4D97-AF65-F5344CB8AC3E}">
        <p14:creationId xmlns:p14="http://schemas.microsoft.com/office/powerpoint/2010/main" val="266375398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6CC137CF-BD06-4E11-9BE5-6609D98290E3}" type="slidenum">
              <a:rPr lang="en-US" sz="1300" smtClean="0"/>
              <a:pPr eaLnBrk="1" hangingPunct="1">
                <a:defRPr/>
              </a:pPr>
              <a:t>1</a:t>
            </a:fld>
            <a:endParaRPr lang="en-US" sz="1300" dirty="0" smtClean="0"/>
          </a:p>
        </p:txBody>
      </p:sp>
      <p:sp>
        <p:nvSpPr>
          <p:cNvPr id="41987" name="Rectangle 2"/>
          <p:cNvSpPr>
            <a:spLocks noGrp="1" noRot="1" noChangeAspect="1" noChangeArrowheads="1" noTextEdit="1"/>
          </p:cNvSpPr>
          <p:nvPr>
            <p:ph type="sldImg"/>
          </p:nvPr>
        </p:nvSpPr>
        <p:spPr>
          <a:xfrm>
            <a:off x="1254125" y="719138"/>
            <a:ext cx="4808538" cy="3605212"/>
          </a:xfrm>
          <a:ln/>
        </p:spPr>
      </p:sp>
      <p:sp>
        <p:nvSpPr>
          <p:cNvPr id="41988" name="Rectangle 3"/>
          <p:cNvSpPr>
            <a:spLocks noGrp="1" noChangeArrowheads="1"/>
          </p:cNvSpPr>
          <p:nvPr>
            <p:ph type="body" idx="1"/>
          </p:nvPr>
        </p:nvSpPr>
        <p:spPr>
          <a:xfrm>
            <a:off x="304800" y="4402138"/>
            <a:ext cx="6781800" cy="4894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b="1" i="1" dirty="0" smtClean="0">
                <a:solidFill>
                  <a:srgbClr val="000000"/>
                </a:solidFill>
                <a:latin typeface="Arial" charset="0"/>
                <a:cs typeface="Arial" charset="0"/>
              </a:rPr>
              <a:t>SMP Group Education PowerPoint Presentation, 10-minute version: Revised March 2015</a:t>
            </a:r>
          </a:p>
          <a:p>
            <a:pPr eaLnBrk="1" hangingPunct="1">
              <a:spcBef>
                <a:spcPct val="0"/>
              </a:spcBef>
            </a:pPr>
            <a:r>
              <a:rPr lang="en-US" altLang="en-US" sz="1100" i="1" dirty="0" smtClean="0">
                <a:latin typeface="Arial" charset="0"/>
                <a:cs typeface="Arial" charset="0"/>
              </a:rPr>
              <a:t>Notes that are in italics are meant as notes to the facilitator, not to be read aloud. Notes that are not in italics are meant to be read with the slide.  </a:t>
            </a:r>
          </a:p>
          <a:p>
            <a:pPr eaLnBrk="1" hangingPunct="1">
              <a:spcBef>
                <a:spcPct val="0"/>
              </a:spcBef>
            </a:pPr>
            <a:endParaRPr lang="en-US" altLang="en-US" sz="800" b="1" i="1" dirty="0" smtClean="0">
              <a:latin typeface="Arial" charset="0"/>
              <a:cs typeface="Arial" charset="0"/>
            </a:endParaRPr>
          </a:p>
          <a:p>
            <a:pPr eaLnBrk="1" fontAlgn="t">
              <a:spcBef>
                <a:spcPct val="0"/>
              </a:spcBef>
            </a:pPr>
            <a:r>
              <a:rPr lang="en-US" altLang="en-US" sz="1100" b="1" i="1" dirty="0" smtClean="0">
                <a:solidFill>
                  <a:srgbClr val="000000"/>
                </a:solidFill>
                <a:latin typeface="Arial" charset="0"/>
                <a:cs typeface="Arial" charset="0"/>
              </a:rPr>
              <a:t>Suggested Content &amp; Timing: 10-minute presentation </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Consequences of Fraud, Errors, and Abuse: 3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SMP Program: 1 minute</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Medicare Fraud and Abuse: 3 minutes</a:t>
            </a:r>
          </a:p>
          <a:p>
            <a:pPr marL="171450" indent="-171450" eaLnBrk="1" fontAlgn="t">
              <a:spcBef>
                <a:spcPct val="0"/>
              </a:spcBef>
              <a:buFont typeface="Arial" panose="020B0604020202020204" pitchFamily="34" charset="0"/>
              <a:buChar char="•"/>
            </a:pPr>
            <a:r>
              <a:rPr lang="en-US" altLang="en-US" sz="1000" i="1" dirty="0" smtClean="0">
                <a:solidFill>
                  <a:srgbClr val="000000"/>
                </a:solidFill>
                <a:latin typeface="Arial" charset="0"/>
                <a:cs typeface="Arial" charset="0"/>
              </a:rPr>
              <a:t>Protect, Detect, Report: 3 minutes</a:t>
            </a:r>
          </a:p>
          <a:p>
            <a:pPr eaLnBrk="1" hangingPunct="1">
              <a:spcBef>
                <a:spcPct val="0"/>
              </a:spcBef>
            </a:pPr>
            <a:endParaRPr lang="en-US" altLang="en-US" sz="800" i="1" dirty="0" smtClean="0">
              <a:latin typeface="Arial" charset="0"/>
              <a:cs typeface="Arial" charset="0"/>
            </a:endParaRPr>
          </a:p>
          <a:p>
            <a:pPr eaLnBrk="1" hangingPunct="1">
              <a:spcBef>
                <a:spcPct val="0"/>
              </a:spcBef>
            </a:pPr>
            <a:r>
              <a:rPr lang="en-US" altLang="en-US" sz="1100" b="1" i="1" dirty="0" smtClean="0">
                <a:latin typeface="Arial" charset="0"/>
                <a:cs typeface="Arial" charset="0"/>
              </a:rPr>
              <a:t>Publications to order from Fulfillment and bring to presentation:</a:t>
            </a:r>
          </a:p>
          <a:p>
            <a:pPr marL="171450" indent="-171450" eaLnBrk="1" hangingPunct="1">
              <a:spcBef>
                <a:spcPct val="0"/>
              </a:spcBef>
              <a:buFont typeface="Arial" panose="020B0604020202020204" pitchFamily="34" charset="0"/>
              <a:buChar char="•"/>
            </a:pPr>
            <a:r>
              <a:rPr lang="en-US" altLang="en-US" sz="1100" b="0" i="1" dirty="0" smtClean="0">
                <a:latin typeface="Arial" charset="0"/>
                <a:cs typeface="Arial" charset="0"/>
              </a:rPr>
              <a:t>Personal Health Care Journal,</a:t>
            </a:r>
            <a:r>
              <a:rPr lang="en-US" altLang="en-US" sz="1100" b="0" i="1" baseline="0" dirty="0" smtClean="0">
                <a:latin typeface="Arial" charset="0"/>
                <a:cs typeface="Arial" charset="0"/>
              </a:rPr>
              <a:t> SHP862</a:t>
            </a:r>
          </a:p>
          <a:p>
            <a:pPr marL="171450" indent="-171450" eaLnBrk="1" hangingPunct="1">
              <a:spcBef>
                <a:spcPct val="0"/>
              </a:spcBef>
              <a:buFont typeface="Arial" panose="020B0604020202020204" pitchFamily="34" charset="0"/>
              <a:buChar char="•"/>
            </a:pPr>
            <a:r>
              <a:rPr lang="en-US" altLang="en-US" sz="1100" b="0" i="1" baseline="0" dirty="0" smtClean="0">
                <a:latin typeface="Arial" charset="0"/>
                <a:cs typeface="Arial" charset="0"/>
              </a:rPr>
              <a:t>Stop Medicare fraud fact sheet, SHP 800</a:t>
            </a:r>
          </a:p>
          <a:p>
            <a:pPr marL="171450" indent="-171450" eaLnBrk="1" hangingPunct="1">
              <a:spcBef>
                <a:spcPct val="0"/>
              </a:spcBef>
              <a:buFont typeface="Arial" panose="020B0604020202020204" pitchFamily="34" charset="0"/>
              <a:buChar char="•"/>
            </a:pPr>
            <a:endParaRPr lang="en-US" altLang="en-US" sz="1100" b="0" i="1" baseline="0" dirty="0" smtClean="0">
              <a:latin typeface="Arial" charset="0"/>
              <a:cs typeface="Arial" charset="0"/>
            </a:endParaRPr>
          </a:p>
          <a:p>
            <a:pPr marL="0" indent="0" eaLnBrk="1" hangingPunct="1">
              <a:spcBef>
                <a:spcPct val="0"/>
              </a:spcBef>
              <a:buFont typeface="Arial" panose="020B0604020202020204" pitchFamily="34" charset="0"/>
              <a:buNone/>
            </a:pPr>
            <a:r>
              <a:rPr lang="en-US" altLang="en-US" sz="1100" b="1" i="1" baseline="0" dirty="0" smtClean="0">
                <a:latin typeface="Arial" charset="0"/>
                <a:cs typeface="Arial" charset="0"/>
              </a:rPr>
              <a:t>Order from SMP Resource Library</a:t>
            </a:r>
          </a:p>
          <a:p>
            <a:pPr marL="171450" indent="-171450" eaLnBrk="1" hangingPunct="1">
              <a:spcBef>
                <a:spcPct val="0"/>
              </a:spcBef>
              <a:buFont typeface="Arial" panose="020B0604020202020204" pitchFamily="34" charset="0"/>
              <a:buChar char="•"/>
            </a:pPr>
            <a:r>
              <a:rPr kumimoji="0" lang="en-US" altLang="en-US" sz="1100" b="0" i="1" u="none" strike="noStrike" kern="1200" cap="none" spc="0" normalizeH="0" baseline="0" noProof="0" dirty="0" smtClean="0">
                <a:ln>
                  <a:noFill/>
                </a:ln>
                <a:solidFill>
                  <a:srgbClr val="000000"/>
                </a:solidFill>
                <a:effectLst/>
                <a:uLnTx/>
                <a:uFillTx/>
                <a:latin typeface="Arial" charset="0"/>
                <a:ea typeface="+mn-ea"/>
                <a:cs typeface="Arial" charset="0"/>
              </a:rPr>
              <a:t>MSN Fact Sheet (you will need to sign in </a:t>
            </a:r>
            <a:r>
              <a:rPr kumimoji="0" lang="en-US" altLang="en-US" sz="1100" b="0" i="1" u="none" strike="noStrike" kern="1200" cap="none" spc="0" normalizeH="0" baseline="0" noProof="0" smtClean="0">
                <a:ln>
                  <a:noFill/>
                </a:ln>
                <a:solidFill>
                  <a:srgbClr val="000000"/>
                </a:solidFill>
                <a:effectLst/>
                <a:uLnTx/>
                <a:uFillTx/>
                <a:latin typeface="Arial" charset="0"/>
                <a:ea typeface="+mn-ea"/>
                <a:cs typeface="Arial" charset="0"/>
              </a:rPr>
              <a:t>to www.smpresource.org)</a:t>
            </a:r>
            <a:endParaRPr lang="en-US" altLang="en-US" sz="1100" b="0" i="1" dirty="0" smtClean="0">
              <a:latin typeface="Arial" charset="0"/>
              <a:cs typeface="Arial" charset="0"/>
            </a:endParaRPr>
          </a:p>
          <a:p>
            <a:pPr eaLnBrk="1" hangingPunct="1">
              <a:spcBef>
                <a:spcPct val="0"/>
              </a:spcBef>
            </a:pPr>
            <a:endParaRPr lang="en-US" altLang="en-US" sz="1100" b="1" i="1" dirty="0" smtClean="0">
              <a:latin typeface="Arial" charset="0"/>
              <a:cs typeface="Arial" charset="0"/>
            </a:endParaRPr>
          </a:p>
          <a:p>
            <a:pPr eaLnBrk="1" hangingPunct="1">
              <a:spcBef>
                <a:spcPct val="0"/>
              </a:spcBef>
            </a:pPr>
            <a:r>
              <a:rPr lang="en-US" altLang="en-US" sz="1100" b="1" i="1" dirty="0" smtClean="0">
                <a:latin typeface="Arial" charset="0"/>
                <a:cs typeface="Arial" charset="0"/>
              </a:rPr>
              <a:t>Tips</a:t>
            </a:r>
          </a:p>
          <a:p>
            <a:pPr eaLnBrk="1" hangingPunct="1">
              <a:spcBef>
                <a:spcPct val="0"/>
              </a:spcBef>
              <a:buFontTx/>
              <a:buChar char="•"/>
            </a:pPr>
            <a:r>
              <a:rPr lang="en-US" altLang="en-US" sz="1100" i="1" dirty="0" smtClean="0">
                <a:latin typeface="Arial" charset="0"/>
                <a:cs typeface="Arial" charset="0"/>
              </a:rPr>
              <a:t>If possible, have your partner organization introduce you.  </a:t>
            </a:r>
          </a:p>
          <a:p>
            <a:pPr eaLnBrk="1" hangingPunct="1">
              <a:spcBef>
                <a:spcPct val="0"/>
              </a:spcBef>
              <a:buFontTx/>
              <a:buChar char="•"/>
            </a:pPr>
            <a:r>
              <a:rPr lang="en-US" altLang="en-US" sz="1100" i="1" dirty="0" smtClean="0">
                <a:latin typeface="Arial" charset="0"/>
                <a:cs typeface="Arial" charset="0"/>
              </a:rPr>
              <a:t>Do something creative to get the audience’s attention right away, especially with shorter presentations. See the SMP Group Education Training Manual for suggestions and additional information. </a:t>
            </a:r>
          </a:p>
          <a:p>
            <a:pPr eaLnBrk="1" hangingPunct="1">
              <a:spcBef>
                <a:spcPct val="0"/>
              </a:spcBef>
            </a:pPr>
            <a:endParaRPr lang="en-US" altLang="en-US" sz="800" dirty="0" smtClean="0">
              <a:latin typeface="Arial" charset="0"/>
              <a:cs typeface="Arial" charset="0"/>
            </a:endParaRPr>
          </a:p>
          <a:p>
            <a:pPr eaLnBrk="1" hangingPunct="1">
              <a:spcBef>
                <a:spcPct val="0"/>
              </a:spcBef>
            </a:pPr>
            <a:r>
              <a:rPr lang="en-US" altLang="en-US" sz="1100" b="1" dirty="0" smtClean="0">
                <a:latin typeface="Arial" charset="0"/>
                <a:cs typeface="Arial" charset="0"/>
              </a:rPr>
              <a:t>Suggested Script</a:t>
            </a:r>
          </a:p>
          <a:p>
            <a:pPr eaLnBrk="1" hangingPunct="1">
              <a:spcBef>
                <a:spcPct val="0"/>
              </a:spcBef>
            </a:pPr>
            <a:r>
              <a:rPr lang="en-US" altLang="en-US" sz="1100" dirty="0" smtClean="0">
                <a:latin typeface="Arial" charset="0"/>
                <a:cs typeface="Arial" charset="0"/>
              </a:rPr>
              <a:t>Thank you for allowing me to take a few minutes of your time. My name is (name) and I am here with the (State) Senior Medicare Patrol program. In today’s presentation, I will talk to you about Medicare fraud and abuse, how they affect YOU, and how you can take charge to help prevent fraud and abuse in three easy steps: protect, detect, and report.</a:t>
            </a:r>
          </a:p>
        </p:txBody>
      </p:sp>
      <p:sp>
        <p:nvSpPr>
          <p:cNvPr id="3" name="Footer Placeholder 2"/>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3253003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So, what can YOU do to take charge and help prevent Medicare fraud, errors, and abuse? I am here to tell you how in three easy steps: protect, detect, and report. </a:t>
            </a:r>
          </a:p>
          <a:p>
            <a:endParaRPr lang="en-US" altLang="en-US" dirty="0"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4C5F4B1-7D5E-4BC8-B298-302729A85624}" type="slidenum">
              <a:rPr lang="en-US" sz="1300" smtClean="0"/>
              <a:pPr eaLnBrk="1" hangingPunct="1">
                <a:defRPr/>
              </a:pPr>
              <a:t>10</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164626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First, protect yourself and your loved ones from Medicare fraud and abuse!</a:t>
            </a:r>
          </a:p>
          <a:p>
            <a:pPr>
              <a:buFontTx/>
              <a:buChar char="•"/>
            </a:pPr>
            <a:r>
              <a:rPr lang="en-US" altLang="en-US" dirty="0" smtClean="0">
                <a:latin typeface="Arial" charset="0"/>
                <a:cs typeface="Arial" charset="0"/>
              </a:rPr>
              <a:t>Do treat your Medicare and Social Security cards and numbers like your credit card. Don't give out your Medicare number except to your doctor or other Medicare provider. Don’t carry your Medicare card unless you will need it. Only take it to doctors’ appointments, visits to your hospital or clinic, or trips to the pharmacy.</a:t>
            </a:r>
          </a:p>
          <a:p>
            <a:pPr>
              <a:buFontTx/>
              <a:buChar char="•"/>
            </a:pPr>
            <a:r>
              <a:rPr lang="en-US" altLang="en-US" dirty="0" smtClean="0">
                <a:latin typeface="Arial" charset="0"/>
                <a:cs typeface="Arial" charset="0"/>
              </a:rPr>
              <a:t>Do watch out for identity theft. Scam artists will not only use your Medicare number to defraud the Medicare system, but this is also one way that people can steal your identity, since your Social Security number is typically included in your Medicare number! </a:t>
            </a:r>
          </a:p>
          <a:p>
            <a:pPr>
              <a:buFontTx/>
              <a:buChar char="•"/>
            </a:pPr>
            <a:r>
              <a:rPr lang="en-US" altLang="en-US" dirty="0" smtClean="0">
                <a:latin typeface="Arial" charset="0"/>
                <a:cs typeface="Arial" charset="0"/>
              </a:rPr>
              <a:t>Do be aware that Medicare doesn’t call or visit to sell you anything. However, Medicare does now require their contractors to contact beneficiaries from time to time, so make sure to be vigilant. Keep in mind that you don’t have to talk to anyone who calls you or shows up at your door who you do not trust…Medicare contractors will understand. </a:t>
            </a:r>
          </a:p>
          <a:p>
            <a:pPr>
              <a:buFontTx/>
              <a:buChar char="•"/>
            </a:pPr>
            <a:r>
              <a:rPr lang="en-US" altLang="en-US" dirty="0" smtClean="0">
                <a:latin typeface="Arial" charset="0"/>
                <a:cs typeface="Arial" charset="0"/>
              </a:rPr>
              <a:t>Do be cautious of offers for “free” medical services. If it sounds too good to be true, it probably is!</a:t>
            </a:r>
          </a:p>
          <a:p>
            <a:pPr>
              <a:buFontTx/>
              <a:buChar char="•"/>
            </a:pPr>
            <a:r>
              <a:rPr lang="en-US" altLang="en-US" dirty="0" smtClean="0">
                <a:latin typeface="Arial" charset="0"/>
                <a:cs typeface="Arial" charset="0"/>
              </a:rPr>
              <a:t>Do pass it on! Share this information with friends and family members who might not already know how to prevent Medicare fraud and abuse. </a:t>
            </a: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2A6C8FA-30A1-45E3-9A29-10F519E7A4C4}" type="slidenum">
              <a:rPr lang="en-US" altLang="en-US" sz="1300" smtClean="0"/>
              <a:pPr eaLnBrk="1" hangingPunct="1">
                <a:spcBef>
                  <a:spcPct val="0"/>
                </a:spcBef>
                <a:defRPr/>
              </a:pPr>
              <a:t>11</a:t>
            </a:fld>
            <a:endParaRPr lang="en-US" alt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345006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114EDAA-A3B2-4A20-A4D3-C6A667550C2A}" type="slidenum">
              <a:rPr lang="en-US" altLang="en-US" sz="1300" smtClean="0"/>
              <a:pPr eaLnBrk="1" hangingPunct="1">
                <a:spcBef>
                  <a:spcPct val="0"/>
                </a:spcBef>
              </a:pPr>
              <a:t>12</a:t>
            </a:fld>
            <a:endParaRPr lang="en-US" altLang="en-US" sz="1300" smtClean="0"/>
          </a:p>
        </p:txBody>
      </p:sp>
      <p:sp>
        <p:nvSpPr>
          <p:cNvPr id="34819" name="Rectangle 2"/>
          <p:cNvSpPr>
            <a:spLocks noGrp="1" noRot="1" noChangeAspect="1" noChangeArrowheads="1" noTextEdit="1"/>
          </p:cNvSpPr>
          <p:nvPr>
            <p:ph type="sldImg"/>
          </p:nvPr>
        </p:nvSpPr>
        <p:spPr>
          <a:xfrm>
            <a:off x="1219200" y="762000"/>
            <a:ext cx="4730750" cy="3548063"/>
          </a:xfrm>
          <a:ln/>
        </p:spPr>
      </p:sp>
      <p:sp>
        <p:nvSpPr>
          <p:cNvPr id="34820" name="Rectangle 3"/>
          <p:cNvSpPr>
            <a:spLocks noGrp="1" noChangeArrowheads="1"/>
          </p:cNvSpPr>
          <p:nvPr>
            <p:ph type="body" idx="1"/>
          </p:nvPr>
        </p:nvSpPr>
        <p:spPr>
          <a:xfrm>
            <a:off x="533400" y="4495800"/>
            <a:ext cx="62484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dirty="0" smtClean="0">
                <a:latin typeface="Arial" charset="0"/>
                <a:cs typeface="Arial" charset="0"/>
              </a:rPr>
              <a:t>Second, </a:t>
            </a:r>
            <a:r>
              <a:rPr lang="en-US" altLang="en-US" sz="1100" b="0" dirty="0" smtClean="0">
                <a:latin typeface="Arial" charset="0"/>
                <a:cs typeface="Arial" charset="0"/>
              </a:rPr>
              <a:t>detect </a:t>
            </a:r>
            <a:r>
              <a:rPr lang="en-US" altLang="en-US" sz="1100" dirty="0" smtClean="0">
                <a:latin typeface="Arial" charset="0"/>
                <a:cs typeface="Arial" charset="0"/>
              </a:rPr>
              <a:t>Medicare fraud and abuse. Even when you do everything right, there is a chance that you could be a target of health care fraud. There are many ways that your personal information can be used without your permission.</a:t>
            </a:r>
          </a:p>
          <a:p>
            <a:pPr marL="171450" indent="-171450">
              <a:buFont typeface="Arial" panose="020B0604020202020204" pitchFamily="34" charset="0"/>
              <a:buChar char="•"/>
            </a:pPr>
            <a:r>
              <a:rPr lang="en-US" altLang="en-US" sz="1100" dirty="0" smtClean="0">
                <a:latin typeface="Arial" charset="0"/>
                <a:cs typeface="Arial" charset="0"/>
              </a:rPr>
              <a:t>Record doctor visits, tests and procedures on</a:t>
            </a:r>
            <a:r>
              <a:rPr lang="en-US" altLang="en-US" sz="1100" baseline="0" dirty="0" smtClean="0">
                <a:latin typeface="Arial" charset="0"/>
                <a:cs typeface="Arial" charset="0"/>
              </a:rPr>
              <a:t> a calendar or be sure to get one of our</a:t>
            </a:r>
            <a:r>
              <a:rPr lang="en-US" altLang="en-US" sz="1100" dirty="0" smtClean="0">
                <a:latin typeface="Arial" charset="0"/>
                <a:cs typeface="Arial" charset="0"/>
              </a:rPr>
              <a:t> personal health care journals.  (</a:t>
            </a:r>
            <a:r>
              <a:rPr lang="en-US" altLang="en-US" sz="1100" b="1" dirty="0" smtClean="0">
                <a:latin typeface="Arial" charset="0"/>
                <a:cs typeface="Arial" charset="0"/>
              </a:rPr>
              <a:t>NOTE TO PRESENTER: </a:t>
            </a:r>
            <a:r>
              <a:rPr lang="en-US" altLang="en-US" sz="1100" dirty="0" smtClean="0">
                <a:latin typeface="Arial" charset="0"/>
                <a:cs typeface="Arial" charset="0"/>
              </a:rPr>
              <a:t> </a:t>
            </a:r>
            <a:r>
              <a:rPr lang="en-US" altLang="en-US" sz="1100" b="1" i="1" dirty="0" smtClean="0">
                <a:latin typeface="Arial" charset="0"/>
                <a:cs typeface="Arial" charset="0"/>
              </a:rPr>
              <a:t>Be sure to</a:t>
            </a:r>
            <a:r>
              <a:rPr lang="en-US" altLang="en-US" sz="1100" b="1" i="1" baseline="0" dirty="0" smtClean="0">
                <a:latin typeface="Arial" charset="0"/>
                <a:cs typeface="Arial" charset="0"/>
              </a:rPr>
              <a:t> bring personal health care journal to make available to participants.)</a:t>
            </a:r>
            <a:endParaRPr lang="en-US" altLang="en-US" sz="1100" b="1" i="1" dirty="0" smtClean="0">
              <a:latin typeface="Arial" charset="0"/>
              <a:cs typeface="Arial" charset="0"/>
            </a:endParaRPr>
          </a:p>
          <a:p>
            <a:pPr marL="171450" indent="-171450">
              <a:buFont typeface="Arial" panose="020B0604020202020204" pitchFamily="34" charset="0"/>
              <a:buChar char="•"/>
            </a:pPr>
            <a:r>
              <a:rPr lang="en-US" altLang="en-US" sz="1100" dirty="0" smtClean="0">
                <a:latin typeface="Arial" charset="0"/>
                <a:cs typeface="Arial" charset="0"/>
              </a:rPr>
              <a:t>Always review your Medicare Summary Notice and Explanation of Benefits for mistakes.</a:t>
            </a:r>
          </a:p>
          <a:p>
            <a:pPr marL="171450" indent="-171450">
              <a:buFont typeface="Arial" panose="020B0604020202020204" pitchFamily="34" charset="0"/>
              <a:buChar char="•"/>
            </a:pPr>
            <a:r>
              <a:rPr lang="en-US" altLang="en-US" sz="1100" dirty="0" smtClean="0">
                <a:latin typeface="Arial" charset="0"/>
                <a:cs typeface="Arial" charset="0"/>
              </a:rPr>
              <a:t>Look for three things on your billing statements:</a:t>
            </a:r>
          </a:p>
          <a:p>
            <a:pPr marL="685800" lvl="1" indent="-228600">
              <a:buFont typeface="+mj-lt"/>
              <a:buAutoNum type="arabicPeriod"/>
            </a:pPr>
            <a:r>
              <a:rPr lang="en-US" altLang="en-US" sz="1100" dirty="0" smtClean="0">
                <a:latin typeface="Arial" charset="0"/>
                <a:cs typeface="Arial" charset="0"/>
              </a:rPr>
              <a:t>Charges for something you didn’t receive</a:t>
            </a:r>
          </a:p>
          <a:p>
            <a:pPr marL="685800" lvl="1" indent="-228600">
              <a:buFont typeface="+mj-lt"/>
              <a:buAutoNum type="arabicPeriod"/>
            </a:pPr>
            <a:r>
              <a:rPr lang="en-US" altLang="en-US" sz="1100" dirty="0" smtClean="0">
                <a:latin typeface="Arial" charset="0"/>
                <a:cs typeface="Arial" charset="0"/>
              </a:rPr>
              <a:t>Billing for the same thing twice, and </a:t>
            </a:r>
          </a:p>
          <a:p>
            <a:pPr marL="685800" lvl="1" indent="-228600">
              <a:buFont typeface="+mj-lt"/>
              <a:buAutoNum type="arabicPeriod"/>
            </a:pPr>
            <a:r>
              <a:rPr lang="en-US" altLang="en-US" sz="1100" dirty="0" smtClean="0">
                <a:latin typeface="Arial" charset="0"/>
                <a:cs typeface="Arial" charset="0"/>
              </a:rPr>
              <a:t>Services that were not ordered by your doctor</a:t>
            </a:r>
          </a:p>
          <a:p>
            <a:pPr marL="171450" indent="-171450">
              <a:buFont typeface="Arial" panose="020B0604020202020204" pitchFamily="34" charset="0"/>
              <a:buChar char="•"/>
            </a:pPr>
            <a:r>
              <a:rPr lang="en-US" altLang="en-US" sz="1100" dirty="0" smtClean="0">
                <a:solidFill>
                  <a:srgbClr val="000000"/>
                </a:solidFill>
                <a:latin typeface="Arial" charset="0"/>
                <a:cs typeface="Arial" charset="0"/>
              </a:rPr>
              <a:t>Compare your Medicare Summary Notices and other statements to your calendar or personal health care journal along with prescription drug receipts to make sure they are correct.</a:t>
            </a:r>
          </a:p>
          <a:p>
            <a:pPr marL="171450" indent="-171450">
              <a:buFont typeface="Arial" panose="020B0604020202020204" pitchFamily="34" charset="0"/>
              <a:buChar char="•"/>
            </a:pPr>
            <a:r>
              <a:rPr lang="en-US" altLang="en-US" sz="1100" dirty="0" smtClean="0">
                <a:latin typeface="Arial" charset="0"/>
                <a:cs typeface="Arial" charset="0"/>
              </a:rPr>
              <a:t>Access to your current Medicare account is available 24 hours a day at www.MyMedicare.gov.</a:t>
            </a:r>
          </a:p>
          <a:p>
            <a:endParaRPr lang="en-US" altLang="en-US" sz="1100" dirty="0" smtClean="0">
              <a:latin typeface="Arial" charset="0"/>
              <a:cs typeface="Arial" charset="0"/>
            </a:endParaRPr>
          </a:p>
          <a:p>
            <a:pPr lvl="0"/>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Suggested Handouts:</a:t>
            </a:r>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altLang="en-US" sz="1200" b="1" i="1" u="none" strike="noStrike" kern="1200" cap="none" spc="0" normalizeH="0" baseline="0" noProof="0" dirty="0" smtClean="0">
                <a:ln>
                  <a:noFill/>
                </a:ln>
                <a:solidFill>
                  <a:srgbClr val="000000"/>
                </a:solidFill>
                <a:effectLst/>
                <a:uLnTx/>
                <a:uFillTx/>
                <a:latin typeface="Arial" charset="0"/>
                <a:ea typeface="+mn-ea"/>
                <a:cs typeface="Arial" charset="0"/>
              </a:rPr>
              <a:t>MSN Fact Sheet and</a:t>
            </a:r>
            <a:r>
              <a:rPr lang="en-US" altLang="en-US" i="1" dirty="0" smtClean="0">
                <a:solidFill>
                  <a:srgbClr val="000000"/>
                </a:solidFill>
                <a:latin typeface="Arial" charset="0"/>
                <a:cs typeface="Arial" charset="0"/>
              </a:rPr>
              <a:t> </a:t>
            </a:r>
            <a:r>
              <a:rPr lang="en-US" altLang="en-US" b="1" i="1" dirty="0">
                <a:solidFill>
                  <a:srgbClr val="000000"/>
                </a:solidFill>
                <a:latin typeface="Arial" charset="0"/>
                <a:cs typeface="Arial" charset="0"/>
              </a:rPr>
              <a:t>Personal Health Care Journal </a:t>
            </a:r>
            <a:endParaRPr lang="en-US" altLang="en-US" b="1" i="1" dirty="0" smtClean="0">
              <a:solidFill>
                <a:srgbClr val="000000"/>
              </a:solidFill>
              <a:latin typeface="Arial" charset="0"/>
              <a:cs typeface="Arial" charset="0"/>
            </a:endParaRPr>
          </a:p>
          <a:p>
            <a:pPr lvl="0"/>
            <a:r>
              <a:rPr kumimoji="0" lang="en-US" altLang="en-US" sz="1200" b="0" i="1" u="none" strike="noStrike" kern="1200" cap="none" spc="0" normalizeH="0" baseline="0" noProof="0" dirty="0" smtClean="0">
                <a:ln>
                  <a:noFill/>
                </a:ln>
                <a:solidFill>
                  <a:srgbClr val="000000"/>
                </a:solidFill>
                <a:effectLst/>
                <a:uLnTx/>
                <a:uFillTx/>
                <a:latin typeface="Arial" charset="0"/>
                <a:ea typeface="+mn-ea"/>
                <a:cs typeface="Arial" charset="0"/>
              </a:rPr>
              <a:t>Available in multiple languages at www.smpresource.org &gt; Resources for SMPs &gt; SMP Resource Library  (Customized SHIBA journals are available for ordering through Fulfillment – see My SHIBA to order.)</a:t>
            </a:r>
          </a:p>
        </p:txBody>
      </p:sp>
      <p:sp>
        <p:nvSpPr>
          <p:cNvPr id="34821" name="Footer Placeholder 1"/>
          <p:cNvSpPr>
            <a:spLocks noGrp="1"/>
          </p:cNvSpPr>
          <p:nvPr>
            <p:ph type="ftr" sz="quarter" idx="4"/>
          </p:nvPr>
        </p:nvSpPr>
        <p:spPr>
          <a:xfrm>
            <a:off x="0" y="9118600"/>
            <a:ext cx="3657600" cy="481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smtClean="0"/>
              <a:t>SMP Group Education PPT, 10-min: March 2015</a:t>
            </a:r>
          </a:p>
        </p:txBody>
      </p:sp>
    </p:spTree>
    <p:extLst>
      <p:ext uri="{BB962C8B-B14F-4D97-AF65-F5344CB8AC3E}">
        <p14:creationId xmlns:p14="http://schemas.microsoft.com/office/powerpoint/2010/main" val="158846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49CE3010-5422-4C80-8820-857362388208}" type="slidenum">
              <a:rPr lang="en-US" sz="1300" smtClean="0"/>
              <a:pPr eaLnBrk="1" hangingPunct="1">
                <a:defRPr/>
              </a:pPr>
              <a:t>13</a:t>
            </a:fld>
            <a:endParaRPr lang="en-US" sz="13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charset="0"/>
                <a:cs typeface="Arial" charset="0"/>
              </a:rPr>
              <a:t>Third, if you detect or suspect fraud or abuse, report it. You will protect other people from becoming victims and help to save your Medicare benefits. To report your concerns:</a:t>
            </a:r>
          </a:p>
          <a:p>
            <a:pPr eaLnBrk="1" hangingPunct="1">
              <a:buFontTx/>
              <a:buChar char="•"/>
            </a:pPr>
            <a:r>
              <a:rPr lang="en-US" altLang="en-US" dirty="0" smtClean="0">
                <a:latin typeface="Arial" charset="0"/>
                <a:cs typeface="Arial" charset="0"/>
              </a:rPr>
              <a:t>First, if you have questions about information on your Medicare Summary Notice (or MSN) or Explanation of Benefits (or EOB), call your provider or plan to find out if it was an error that they can correct without taking any further action. </a:t>
            </a:r>
          </a:p>
          <a:p>
            <a:pPr eaLnBrk="1" hangingPunct="1">
              <a:buFontTx/>
              <a:buChar char="•"/>
            </a:pPr>
            <a:r>
              <a:rPr lang="en-US" altLang="en-US" dirty="0" smtClean="0">
                <a:latin typeface="Arial" charset="0"/>
                <a:cs typeface="Arial" charset="0"/>
              </a:rPr>
              <a:t>If you are not satisfied with the response you get</a:t>
            </a:r>
            <a:r>
              <a:rPr lang="en-US" altLang="en-US" baseline="0" dirty="0" smtClean="0">
                <a:latin typeface="Arial" charset="0"/>
                <a:cs typeface="Arial" charset="0"/>
              </a:rPr>
              <a:t> </a:t>
            </a:r>
            <a:r>
              <a:rPr lang="en-US" altLang="en-US" dirty="0" smtClean="0">
                <a:latin typeface="Arial" charset="0"/>
                <a:cs typeface="Arial" charset="0"/>
              </a:rPr>
              <a:t>or are not comfortable calling your provider or plan, gather all of the facts that you can about your situation.</a:t>
            </a:r>
          </a:p>
          <a:p>
            <a:pPr eaLnBrk="1" hangingPunct="1">
              <a:buFontTx/>
              <a:buChar char="•"/>
            </a:pPr>
            <a:r>
              <a:rPr lang="en-US" altLang="en-US" dirty="0" smtClean="0">
                <a:latin typeface="Arial" charset="0"/>
                <a:cs typeface="Arial" charset="0"/>
              </a:rPr>
              <a:t>Make sure you have your MSN or EOB and any other supporting documentation that shows the possible fraud or abuse. </a:t>
            </a:r>
          </a:p>
          <a:p>
            <a:pPr eaLnBrk="1" hangingPunct="1">
              <a:buFontTx/>
              <a:buChar char="•"/>
            </a:pPr>
            <a:r>
              <a:rPr lang="en-US" altLang="en-US" dirty="0" smtClean="0">
                <a:latin typeface="Arial" charset="0"/>
                <a:cs typeface="Arial" charset="0"/>
              </a:rPr>
              <a:t>Then, contact your SMP if you need help.</a:t>
            </a:r>
          </a:p>
          <a:p>
            <a:pPr eaLnBrk="1" hangingPunct="1">
              <a:buFontTx/>
              <a:buChar char="•"/>
            </a:pPr>
            <a:r>
              <a:rPr lang="en-US" altLang="en-US" dirty="0" smtClean="0">
                <a:latin typeface="Arial" charset="0"/>
                <a:cs typeface="Arial" charset="0"/>
              </a:rPr>
              <a:t>Please keep in mind that services provided by your SMP are free and confidential.</a:t>
            </a:r>
          </a:p>
          <a:p>
            <a:pPr eaLnBrk="1" hangingPunct="1"/>
            <a:endParaRPr lang="en-US" altLang="en-US" dirty="0" smtClean="0">
              <a:latin typeface="Arial" charset="0"/>
              <a:cs typeface="Arial" charset="0"/>
            </a:endParaRPr>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2292253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Remember how YOU can take charge and help prevent Medicare fraud, errors, and abuse</a:t>
            </a:r>
            <a:r>
              <a:rPr lang="en-US" altLang="en-US" baseline="0" dirty="0" smtClean="0">
                <a:latin typeface="Arial" charset="0"/>
                <a:cs typeface="Arial" charset="0"/>
              </a:rPr>
              <a:t> </a:t>
            </a:r>
            <a:r>
              <a:rPr lang="en-US" altLang="en-US" dirty="0" smtClean="0">
                <a:latin typeface="Arial" charset="0"/>
                <a:cs typeface="Arial" charset="0"/>
              </a:rPr>
              <a:t>in three easy steps: protect, detect, and report! And remember to take what you know and “pass it on” to friends and loved ones who might not be as familiar with this information. </a:t>
            </a:r>
          </a:p>
          <a:p>
            <a:endParaRPr lang="en-US" altLang="en-US" dirty="0" smtClean="0"/>
          </a:p>
        </p:txBody>
      </p:sp>
      <p:sp>
        <p:nvSpPr>
          <p:cNvPr id="56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4C5F4B1-7D5E-4BC8-B298-302729A85624}" type="slidenum">
              <a:rPr lang="en-US" sz="1300" smtClean="0"/>
              <a:pPr eaLnBrk="1" hangingPunct="1">
                <a:defRPr/>
              </a:pPr>
              <a:t>14</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1101016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1A234A4-1A4E-47E3-96D9-FFC79424E7C9}" type="slidenum">
              <a:rPr lang="en-US" sz="1300" smtClean="0"/>
              <a:pPr eaLnBrk="1" hangingPunct="1">
                <a:defRPr/>
              </a:pPr>
              <a:t>15</a:t>
            </a:fld>
            <a:endParaRPr lang="en-US" sz="1300" smtClean="0"/>
          </a:p>
        </p:txBody>
      </p:sp>
      <p:sp>
        <p:nvSpPr>
          <p:cNvPr id="67587" name="Rectangle 2"/>
          <p:cNvSpPr>
            <a:spLocks noGrp="1" noRot="1" noChangeAspect="1" noChangeArrowheads="1" noTextEdit="1"/>
          </p:cNvSpPr>
          <p:nvPr>
            <p:ph type="sldImg"/>
          </p:nvPr>
        </p:nvSpPr>
        <p:spPr>
          <a:xfrm>
            <a:off x="1270000" y="736600"/>
            <a:ext cx="4776788" cy="3582988"/>
          </a:xfrm>
          <a:ln/>
        </p:spPr>
      </p:sp>
      <p:sp>
        <p:nvSpPr>
          <p:cNvPr id="67588" name="Rectangle 3"/>
          <p:cNvSpPr>
            <a:spLocks noGrp="1" noChangeArrowheads="1"/>
          </p:cNvSpPr>
          <p:nvPr>
            <p:ph type="body" idx="1"/>
          </p:nvPr>
        </p:nvSpPr>
        <p:spPr>
          <a:xfrm>
            <a:off x="968375" y="4530725"/>
            <a:ext cx="5378450"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charset="0"/>
              <a:cs typeface="Arial" charset="0"/>
            </a:endParaRPr>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741205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charset="0"/>
                <a:cs typeface="Arial" charset="0"/>
              </a:rPr>
              <a:t>Suggested audience interaction to introduce this slide – ask the audience: </a:t>
            </a:r>
          </a:p>
          <a:p>
            <a:r>
              <a:rPr lang="en-US" altLang="en-US" dirty="0" smtClean="0">
                <a:latin typeface="Arial" charset="0"/>
                <a:cs typeface="Arial" charset="0"/>
              </a:rPr>
              <a:t>How many of you are Medicare beneficiaries? </a:t>
            </a:r>
            <a:r>
              <a:rPr lang="en-US" altLang="en-US" i="1" dirty="0" smtClean="0">
                <a:latin typeface="Arial" charset="0"/>
                <a:cs typeface="Arial" charset="0"/>
              </a:rPr>
              <a:t>(raise hands)</a:t>
            </a:r>
          </a:p>
          <a:p>
            <a:r>
              <a:rPr lang="en-US" altLang="en-US" i="0" dirty="0" smtClean="0">
                <a:latin typeface="Arial" charset="0"/>
                <a:cs typeface="Arial" charset="0"/>
              </a:rPr>
              <a:t>How many of you are caregivers? </a:t>
            </a:r>
            <a:r>
              <a:rPr lang="en-US" altLang="en-US" i="1" dirty="0" smtClean="0">
                <a:latin typeface="Arial" charset="0"/>
                <a:cs typeface="Arial" charset="0"/>
              </a:rPr>
              <a:t>(raise hands)</a:t>
            </a:r>
          </a:p>
          <a:p>
            <a:r>
              <a:rPr lang="en-US" altLang="en-US" dirty="0" smtClean="0">
                <a:latin typeface="Arial" charset="0"/>
                <a:cs typeface="Arial" charset="0"/>
              </a:rPr>
              <a:t>How many of you pay taxes? </a:t>
            </a:r>
            <a:r>
              <a:rPr lang="en-US" altLang="en-US" i="1" dirty="0" smtClean="0">
                <a:latin typeface="Arial" charset="0"/>
                <a:cs typeface="Arial" charset="0"/>
              </a:rPr>
              <a:t>(raise hands)</a:t>
            </a:r>
          </a:p>
          <a:p>
            <a:endParaRPr lang="en-US" altLang="en-US" b="1" dirty="0" smtClean="0">
              <a:latin typeface="Arial" charset="0"/>
              <a:cs typeface="Arial" charset="0"/>
            </a:endParaRPr>
          </a:p>
          <a:p>
            <a:r>
              <a:rPr lang="en-US" altLang="en-US" dirty="0" smtClean="0">
                <a:latin typeface="Arial" charset="0"/>
                <a:cs typeface="Arial" charset="0"/>
              </a:rPr>
              <a:t>You might be wondering, why should I care about Medicare fraud? Well, Medicare fraud, errors, and abuse affect everyone!</a:t>
            </a:r>
          </a:p>
          <a:p>
            <a:endParaRPr lang="en-US" altLang="en-US" dirty="0" smtClean="0">
              <a:latin typeface="Arial" charset="0"/>
              <a:cs typeface="Arial" charset="0"/>
            </a:endParaRPr>
          </a:p>
          <a:p>
            <a:pPr>
              <a:buFontTx/>
              <a:buChar char="•"/>
            </a:pPr>
            <a:r>
              <a:rPr lang="en-US" altLang="en-US" dirty="0" smtClean="0">
                <a:latin typeface="Arial" charset="0"/>
                <a:cs typeface="Arial" charset="0"/>
              </a:rPr>
              <a:t>Each year, Medicare loses BILLIONS of taxpayer dollars to improper claims.</a:t>
            </a:r>
          </a:p>
          <a:p>
            <a:pPr>
              <a:buFontTx/>
              <a:buChar char="•"/>
            </a:pPr>
            <a:r>
              <a:rPr lang="en-US" altLang="en-US" dirty="0" smtClean="0">
                <a:latin typeface="Arial" charset="0"/>
                <a:cs typeface="Arial" charset="0"/>
              </a:rPr>
              <a:t>This puts the Medicare trust fund at risk for everyone and affects the future of the Medicare program.</a:t>
            </a:r>
          </a:p>
          <a:p>
            <a:pPr eaLnBrk="1" hangingPunct="1">
              <a:lnSpc>
                <a:spcPct val="80000"/>
              </a:lnSpc>
            </a:pPr>
            <a:endParaRPr lang="en-US" altLang="en-US" dirty="0" smtClean="0">
              <a:latin typeface="Arial" charset="0"/>
              <a:cs typeface="Arial" charset="0"/>
            </a:endParaRPr>
          </a:p>
          <a:p>
            <a:r>
              <a:rPr lang="en-US" altLang="en-US" dirty="0" smtClean="0">
                <a:latin typeface="Arial" charset="0"/>
                <a:cs typeface="Arial" charset="0"/>
              </a:rPr>
              <a:t>Medicare fraud, errors, and abuse also affect current Medicare beneficiaries because they result in higher Medicare premiums and waste money that could be used to increase and improve health care services.</a:t>
            </a:r>
          </a:p>
          <a:p>
            <a:endParaRPr lang="en-US" altLang="en-US" dirty="0" smtClean="0">
              <a:latin typeface="Arial" charset="0"/>
              <a:cs typeface="Arial"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26C5EEC1-409E-491A-BA17-3E5DDF314176}" type="slidenum">
              <a:rPr lang="en-US" sz="1300" smtClean="0"/>
              <a:pPr eaLnBrk="1" hangingPunct="1">
                <a:defRPr/>
              </a:pPr>
              <a:t>2</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34856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447800" y="263525"/>
            <a:ext cx="4473575" cy="3355975"/>
          </a:xfrm>
          <a:ln/>
        </p:spPr>
      </p:sp>
      <p:sp>
        <p:nvSpPr>
          <p:cNvPr id="3" name="Notes Placeholder 2"/>
          <p:cNvSpPr>
            <a:spLocks noGrp="1"/>
          </p:cNvSpPr>
          <p:nvPr>
            <p:ph type="body" idx="1"/>
          </p:nvPr>
        </p:nvSpPr>
        <p:spPr>
          <a:xfrm>
            <a:off x="228600" y="3657600"/>
            <a:ext cx="6858000" cy="5334000"/>
          </a:xfrm>
        </p:spPr>
        <p:txBody>
          <a:bodyPr>
            <a:noAutofit/>
          </a:bodyPr>
          <a:lstStyle/>
          <a:p>
            <a:pPr>
              <a:lnSpc>
                <a:spcPct val="120000"/>
              </a:lnSpc>
              <a:spcBef>
                <a:spcPts val="0"/>
              </a:spcBef>
              <a:spcAft>
                <a:spcPts val="0"/>
              </a:spcAft>
              <a:defRPr/>
            </a:pPr>
            <a:r>
              <a:rPr lang="en-US" sz="1150" dirty="0" smtClean="0">
                <a:latin typeface="Arial" panose="020B0604020202020204" pitchFamily="34" charset="0"/>
                <a:cs typeface="Arial" panose="020B0604020202020204" pitchFamily="34" charset="0"/>
              </a:rPr>
              <a:t>Medicare fraud, errors, and abuse can</a:t>
            </a:r>
            <a:r>
              <a:rPr lang="en-US" sz="1150" baseline="0" dirty="0" smtClean="0">
                <a:latin typeface="Arial" panose="020B0604020202020204" pitchFamily="34" charset="0"/>
                <a:cs typeface="Arial" panose="020B0604020202020204" pitchFamily="34" charset="0"/>
              </a:rPr>
              <a:t> also </a:t>
            </a:r>
            <a:r>
              <a:rPr lang="en-US" sz="1150" dirty="0" smtClean="0">
                <a:latin typeface="Arial" panose="020B0604020202020204" pitchFamily="34" charset="0"/>
                <a:cs typeface="Arial" panose="020B0604020202020204" pitchFamily="34" charset="0"/>
              </a:rPr>
              <a:t>cause</a:t>
            </a:r>
            <a:r>
              <a:rPr lang="en-US" sz="1150" baseline="0" dirty="0" smtClean="0">
                <a:latin typeface="Arial" panose="020B0604020202020204" pitchFamily="34" charset="0"/>
                <a:cs typeface="Arial" panose="020B0604020202020204" pitchFamily="34" charset="0"/>
              </a:rPr>
              <a:t> </a:t>
            </a:r>
            <a:r>
              <a:rPr lang="en-US" sz="1150" dirty="0" smtClean="0">
                <a:latin typeface="Arial" panose="020B0604020202020204" pitchFamily="34" charset="0"/>
                <a:cs typeface="Arial" panose="020B0604020202020204" pitchFamily="34" charset="0"/>
              </a:rPr>
              <a:t>serious personal consequences for</a:t>
            </a:r>
            <a:r>
              <a:rPr lang="en-US" sz="1150" baseline="0" dirty="0" smtClean="0">
                <a:latin typeface="Arial" panose="020B0604020202020204" pitchFamily="34" charset="0"/>
                <a:cs typeface="Arial" panose="020B0604020202020204" pitchFamily="34" charset="0"/>
              </a:rPr>
              <a:t> </a:t>
            </a:r>
            <a:r>
              <a:rPr lang="en-US" sz="1150" dirty="0" smtClean="0">
                <a:latin typeface="Arial" panose="020B0604020202020204" pitchFamily="34" charset="0"/>
                <a:cs typeface="Arial" panose="020B0604020202020204" pitchFamily="34" charset="0"/>
              </a:rPr>
              <a:t>beneficiaries, such as medical identity theft, negative health impacts, and personal financial losses. </a:t>
            </a:r>
          </a:p>
          <a:p>
            <a:pPr>
              <a:lnSpc>
                <a:spcPct val="120000"/>
              </a:lnSpc>
              <a:spcBef>
                <a:spcPts val="0"/>
              </a:spcBef>
              <a:spcAft>
                <a:spcPts val="0"/>
              </a:spcAft>
              <a:defRPr/>
            </a:pPr>
            <a:endParaRPr lang="en-US" sz="1150" b="1"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150" b="1" dirty="0" smtClean="0">
                <a:latin typeface="Arial" panose="020B0604020202020204" pitchFamily="34" charset="0"/>
                <a:ea typeface="Times New Roman"/>
                <a:cs typeface="Arial" panose="020B0604020202020204" pitchFamily="34" charset="0"/>
              </a:rPr>
              <a:t>Medical </a:t>
            </a:r>
            <a:r>
              <a:rPr lang="en-US" sz="1150" b="1" dirty="0">
                <a:latin typeface="Arial" panose="020B0604020202020204" pitchFamily="34" charset="0"/>
                <a:ea typeface="Times New Roman"/>
                <a:cs typeface="Arial" panose="020B0604020202020204" pitchFamily="34" charset="0"/>
              </a:rPr>
              <a:t>Identity Theft</a:t>
            </a:r>
            <a:endParaRPr lang="en-US" sz="11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150" dirty="0">
                <a:latin typeface="Arial" panose="020B0604020202020204" pitchFamily="34" charset="0"/>
                <a:ea typeface="Times New Roman"/>
                <a:cs typeface="Arial" panose="020B0604020202020204" pitchFamily="34" charset="0"/>
              </a:rPr>
              <a:t>Medical identity theft occurs when a beneficiary’s Medicare number is misused, either by a provider, a supplier, or by someone posing as the real beneficiary in order to receive medical care. Such Medicare numbers are considered “compromised.” Medicare numbers are for life, even if stolen or misused, so a beneficiary whose number is compromised may be affected forever by false claims against his or her Medicare number. </a:t>
            </a:r>
          </a:p>
          <a:p>
            <a:pPr>
              <a:lnSpc>
                <a:spcPct val="120000"/>
              </a:lnSpc>
              <a:spcBef>
                <a:spcPts val="0"/>
              </a:spcBef>
              <a:spcAft>
                <a:spcPts val="0"/>
              </a:spcAft>
              <a:defRPr/>
            </a:pPr>
            <a:endParaRPr lang="en-US" sz="11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150" b="1" dirty="0">
                <a:latin typeface="Arial" panose="020B0604020202020204" pitchFamily="34" charset="0"/>
                <a:ea typeface="Times New Roman"/>
                <a:cs typeface="Arial" panose="020B0604020202020204" pitchFamily="34" charset="0"/>
              </a:rPr>
              <a:t>Health Impact</a:t>
            </a:r>
            <a:r>
              <a:rPr lang="en-US" sz="1150" dirty="0">
                <a:solidFill>
                  <a:srgbClr val="000000"/>
                </a:solidFill>
                <a:latin typeface="Arial" panose="020B0604020202020204" pitchFamily="34" charset="0"/>
                <a:ea typeface="Times New Roman"/>
                <a:cs typeface="Arial" panose="020B0604020202020204" pitchFamily="34" charset="0"/>
              </a:rPr>
              <a:t> </a:t>
            </a:r>
            <a:endParaRPr lang="en-US" sz="11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150" dirty="0">
                <a:latin typeface="Arial" panose="020B0604020202020204" pitchFamily="34" charset="0"/>
                <a:ea typeface="Times New Roman"/>
                <a:cs typeface="Arial" panose="020B0604020202020204" pitchFamily="34" charset="0"/>
              </a:rPr>
              <a:t>Receiving health care from a fraudulent provider can mean the quality of the care is poor, the intervention is not medically necessary, or worse: The intervention is actually harmful. A beneficiary may later receive improper medical treatment from legitimate providers as a result of inaccurate medical </a:t>
            </a:r>
            <a:r>
              <a:rPr lang="en-US" sz="1150" dirty="0" smtClean="0">
                <a:latin typeface="Arial" panose="020B0604020202020204" pitchFamily="34" charset="0"/>
                <a:ea typeface="Times New Roman"/>
                <a:cs typeface="Arial" panose="020B0604020202020204" pitchFamily="34" charset="0"/>
              </a:rPr>
              <a:t>records. </a:t>
            </a:r>
            <a:r>
              <a:rPr lang="en-US" sz="1150" dirty="0" smtClean="0">
                <a:latin typeface="Arial" panose="020B0604020202020204" pitchFamily="34" charset="0"/>
                <a:cs typeface="Arial" panose="020B0604020202020204" pitchFamily="34" charset="0"/>
              </a:rPr>
              <a:t>Additionally, because of inaccurate or fraudulent claims to Medicare, beneficiaries may be denied needed Medicare benefits.  </a:t>
            </a:r>
          </a:p>
          <a:p>
            <a:pPr fontAlgn="auto" hangingPunct="1">
              <a:lnSpc>
                <a:spcPct val="120000"/>
              </a:lnSpc>
              <a:spcBef>
                <a:spcPts val="0"/>
              </a:spcBef>
              <a:spcAft>
                <a:spcPts val="0"/>
              </a:spcAft>
              <a:defRPr/>
            </a:pPr>
            <a:endParaRPr lang="en-US" sz="1150" b="1" dirty="0" smtClean="0">
              <a:latin typeface="Arial" panose="020B0604020202020204" pitchFamily="34" charset="0"/>
              <a:ea typeface="Times New Roman"/>
              <a:cs typeface="Arial" panose="020B0604020202020204" pitchFamily="34" charset="0"/>
            </a:endParaRPr>
          </a:p>
          <a:p>
            <a:pPr fontAlgn="auto" hangingPunct="1">
              <a:lnSpc>
                <a:spcPct val="120000"/>
              </a:lnSpc>
              <a:spcBef>
                <a:spcPts val="0"/>
              </a:spcBef>
              <a:spcAft>
                <a:spcPts val="0"/>
              </a:spcAft>
              <a:defRPr/>
            </a:pPr>
            <a:r>
              <a:rPr lang="en-US" sz="1150" b="1" dirty="0" smtClean="0">
                <a:latin typeface="Arial" panose="020B0604020202020204" pitchFamily="34" charset="0"/>
                <a:ea typeface="Times New Roman"/>
                <a:cs typeface="Arial" panose="020B0604020202020204" pitchFamily="34" charset="0"/>
              </a:rPr>
              <a:t>Personal </a:t>
            </a:r>
            <a:r>
              <a:rPr lang="en-US" sz="1150" b="1" dirty="0">
                <a:latin typeface="Arial" panose="020B0604020202020204" pitchFamily="34" charset="0"/>
                <a:ea typeface="Times New Roman"/>
                <a:cs typeface="Arial" panose="020B0604020202020204" pitchFamily="34" charset="0"/>
              </a:rPr>
              <a:t>Financial Losses</a:t>
            </a:r>
            <a:endParaRPr lang="en-US" sz="1150" dirty="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150" dirty="0" smtClean="0">
                <a:latin typeface="Arial" panose="020B0604020202020204" pitchFamily="34" charset="0"/>
                <a:ea typeface="Times New Roman"/>
                <a:cs typeface="Arial" panose="020B0604020202020204" pitchFamily="34" charset="0"/>
              </a:rPr>
              <a:t>Because </a:t>
            </a:r>
            <a:r>
              <a:rPr lang="en-US" sz="1150" dirty="0">
                <a:latin typeface="Arial" panose="020B0604020202020204" pitchFamily="34" charset="0"/>
                <a:ea typeface="Times New Roman"/>
                <a:cs typeface="Arial" panose="020B0604020202020204" pitchFamily="34" charset="0"/>
              </a:rPr>
              <a:t>Medicare numbers also contain Social Security numbers, financial fraud can be a side effect of having one’s Medicare number compromised. Medicare numbers are as valuable as Social Security numbers to thieves who wish to set up credit card accounts with someone else’s identity</a:t>
            </a:r>
            <a:r>
              <a:rPr lang="en-US" sz="1150" dirty="0" smtClean="0">
                <a:latin typeface="Arial" panose="020B0604020202020204" pitchFamily="34" charset="0"/>
                <a:ea typeface="Times New Roman"/>
                <a:cs typeface="Arial" panose="020B0604020202020204" pitchFamily="34" charset="0"/>
              </a:rPr>
              <a:t>.</a:t>
            </a:r>
          </a:p>
          <a:p>
            <a:pPr>
              <a:lnSpc>
                <a:spcPct val="120000"/>
              </a:lnSpc>
              <a:spcBef>
                <a:spcPts val="0"/>
              </a:spcBef>
              <a:spcAft>
                <a:spcPts val="0"/>
              </a:spcAft>
              <a:defRPr/>
            </a:pPr>
            <a:endParaRPr lang="en-US" sz="1150" dirty="0" smtClean="0">
              <a:latin typeface="Arial" panose="020B0604020202020204" pitchFamily="34" charset="0"/>
              <a:ea typeface="Times New Roman"/>
              <a:cs typeface="Arial" panose="020B0604020202020204" pitchFamily="34" charset="0"/>
            </a:endParaRPr>
          </a:p>
          <a:p>
            <a:pPr>
              <a:lnSpc>
                <a:spcPct val="120000"/>
              </a:lnSpc>
              <a:spcBef>
                <a:spcPts val="0"/>
              </a:spcBef>
              <a:spcAft>
                <a:spcPts val="0"/>
              </a:spcAft>
              <a:defRPr/>
            </a:pPr>
            <a:r>
              <a:rPr lang="en-US" sz="1150" dirty="0" smtClean="0">
                <a:latin typeface="Arial" panose="020B0604020202020204" pitchFamily="34" charset="0"/>
                <a:ea typeface="Times New Roman"/>
                <a:cs typeface="Arial" panose="020B0604020202020204" pitchFamily="34" charset="0"/>
              </a:rPr>
              <a:t>Also, there may</a:t>
            </a:r>
            <a:r>
              <a:rPr lang="en-US" sz="1150" baseline="0" dirty="0" smtClean="0">
                <a:latin typeface="Arial" panose="020B0604020202020204" pitchFamily="34" charset="0"/>
                <a:ea typeface="Times New Roman"/>
                <a:cs typeface="Arial" panose="020B0604020202020204" pitchFamily="34" charset="0"/>
              </a:rPr>
              <a:t> be legal consequences for beneficiaries who are complicit in fraud and abuse, since p</a:t>
            </a:r>
            <a:r>
              <a:rPr lang="en-US" sz="1150" dirty="0" smtClean="0">
                <a:latin typeface="Arial" panose="020B0604020202020204" pitchFamily="34" charset="0"/>
                <a:ea typeface="Times New Roman"/>
                <a:cs typeface="Arial" panose="020B0604020202020204" pitchFamily="34" charset="0"/>
              </a:rPr>
              <a:t>articipating in schemes to defraud Medicare is illegal! </a:t>
            </a:r>
            <a:endParaRPr lang="en-US" sz="1150" dirty="0">
              <a:latin typeface="Arial" panose="020B0604020202020204" pitchFamily="34" charset="0"/>
              <a:ea typeface="Times New Roman"/>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A6EAAF22-3215-42D9-92D4-D4B00CFF0EA6}" type="slidenum">
              <a:rPr lang="en-US" smtClean="0"/>
              <a:pPr>
                <a:defRPr/>
              </a:pPr>
              <a:t>3</a:t>
            </a:fld>
            <a:endParaRPr lang="en-US"/>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260609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609600" y="4529138"/>
            <a:ext cx="6172200"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The Senior Medicare Patrol</a:t>
            </a:r>
            <a:r>
              <a:rPr lang="en-US" altLang="en-US" baseline="0" dirty="0" smtClean="0">
                <a:latin typeface="Arial" charset="0"/>
                <a:cs typeface="Arial" charset="0"/>
              </a:rPr>
              <a:t> is here to help you avoid these problems.</a:t>
            </a:r>
          </a:p>
          <a:p>
            <a:endParaRPr lang="en-US" altLang="en-US" dirty="0" smtClean="0">
              <a:latin typeface="Arial" charset="0"/>
              <a:cs typeface="Arial" charset="0"/>
            </a:endParaRPr>
          </a:p>
          <a:p>
            <a:r>
              <a:rPr lang="en-US" altLang="en-US" dirty="0" smtClean="0">
                <a:latin typeface="Arial" charset="0"/>
                <a:cs typeface="Arial" charset="0"/>
              </a:rPr>
              <a:t>Senior Medicare Patrol programs, or SMPs, help Medicare and Medicaid beneficiaries prevent, detect, and report health care fraud. By doing so, we help preserve the integrity of the Medicare and Medicaid programs. Because this work often requires face-to-face contact to be most effective, SMPs nationwide rely on approximately 5,000 volunteers who are active each year to help in this effort.</a:t>
            </a:r>
          </a:p>
          <a:p>
            <a:endParaRPr lang="en-US" altLang="en-US" dirty="0" smtClean="0">
              <a:latin typeface="Arial" charset="0"/>
              <a:cs typeface="Arial" charset="0"/>
            </a:endParaRPr>
          </a:p>
          <a:p>
            <a:r>
              <a:rPr lang="en-US" altLang="en-US" b="1" i="1" dirty="0" smtClean="0">
                <a:latin typeface="Arial" charset="0"/>
                <a:cs typeface="Arial" charset="0"/>
              </a:rPr>
              <a:t>Suggested Handout</a:t>
            </a:r>
            <a:r>
              <a:rPr lang="en-US" altLang="en-US" i="1" dirty="0" smtClean="0">
                <a:latin typeface="Arial" charset="0"/>
                <a:cs typeface="Arial" charset="0"/>
              </a:rPr>
              <a:t>: </a:t>
            </a:r>
            <a:r>
              <a:rPr lang="en-US" altLang="en-US" b="1" i="1" dirty="0" smtClean="0">
                <a:latin typeface="Arial" charset="0"/>
                <a:cs typeface="Arial" charset="0"/>
              </a:rPr>
              <a:t>SMP Brochure </a:t>
            </a:r>
            <a:r>
              <a:rPr lang="en-US" altLang="en-US" i="1" dirty="0" smtClean="0">
                <a:latin typeface="Arial" charset="0"/>
                <a:cs typeface="Arial" charset="0"/>
              </a:rPr>
              <a:t>(available in multiple languages)</a:t>
            </a:r>
          </a:p>
          <a:p>
            <a:r>
              <a:rPr lang="en-US" altLang="en-US" i="1" dirty="0" smtClean="0">
                <a:latin typeface="Arial" charset="0"/>
                <a:cs typeface="Arial" charset="0"/>
              </a:rPr>
              <a:t>www.smpresource.org &gt; Resources for SMPs &gt; SMP Resource Library</a:t>
            </a:r>
            <a:endParaRPr lang="en-US" altLang="en-US" i="1" dirty="0" smtClean="0"/>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E3A9F08C-C532-4573-A72E-D9C47522D7EB}" type="slidenum">
              <a:rPr lang="en-US" sz="1300" smtClean="0"/>
              <a:pPr eaLnBrk="1" hangingPunct="1">
                <a:defRPr/>
              </a:pPr>
              <a:t>4</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202772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Now that we’ve learned a little bit about Medicare, let’s look at Medicare fraud. </a:t>
            </a:r>
          </a:p>
          <a:p>
            <a:r>
              <a:rPr lang="en-US" altLang="en-US" dirty="0" smtClean="0">
                <a:latin typeface="Arial" charset="0"/>
                <a:cs typeface="Arial" charset="0"/>
              </a:rPr>
              <a:t>Medicare fraud involves intentionally billing Medicare for services that were not received, or billing for a service at a higher rate than is actually justified.</a:t>
            </a: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91CBEE41-8B64-4811-B2CB-93337468347F}" type="slidenum">
              <a:rPr lang="en-US" sz="1300" smtClean="0"/>
              <a:pPr eaLnBrk="1" hangingPunct="1">
                <a:defRPr/>
              </a:pPr>
              <a:t>5</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40167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Arial" pitchFamily="34" charset="0"/>
                <a:cs typeface="Arial" pitchFamily="34" charset="0"/>
              </a:rPr>
              <a:t>Next, what is Medicare abuse?</a:t>
            </a:r>
          </a:p>
          <a:p>
            <a:pPr>
              <a:defRPr/>
            </a:pPr>
            <a:r>
              <a:rPr lang="en-US" kern="0" dirty="0" smtClean="0">
                <a:latin typeface="Arial" pitchFamily="34" charset="0"/>
                <a:cs typeface="Arial" pitchFamily="34" charset="0"/>
              </a:rPr>
              <a:t>Medicare abuse occurs when providers supply services or products that are not medically necessary or that do not meet professional standards. Medicare fraud and abuse are very similar and many times overlap.</a:t>
            </a:r>
          </a:p>
          <a:p>
            <a:pPr>
              <a:defRPr/>
            </a:pPr>
            <a:endParaRPr lang="en-US" kern="0" dirty="0" smtClean="0">
              <a:latin typeface="Arial" pitchFamily="34" charset="0"/>
              <a:cs typeface="Arial" pitchFamily="34" charset="0"/>
            </a:endParaRPr>
          </a:p>
          <a:p>
            <a:pPr>
              <a:defRPr/>
            </a:pPr>
            <a:endParaRPr lang="en-US" dirty="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562A549C-23D1-40C2-931B-EDAC493A1E49}" type="slidenum">
              <a:rPr lang="en-US" sz="1300" smtClean="0"/>
              <a:pPr eaLnBrk="1" hangingPunct="1">
                <a:defRPr/>
              </a:pPr>
              <a:t>6</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55762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cs typeface="Arial" charset="0"/>
              </a:rPr>
              <a:t>Here are some examples of fraud and abuse:</a:t>
            </a:r>
          </a:p>
          <a:p>
            <a:pPr>
              <a:buFontTx/>
              <a:buChar char="•"/>
            </a:pPr>
            <a:r>
              <a:rPr lang="en-US" altLang="en-US" dirty="0" smtClean="0">
                <a:latin typeface="Arial" charset="0"/>
                <a:cs typeface="Arial" charset="0"/>
              </a:rPr>
              <a:t>Billing for services, supplies, or equipment that were not provided</a:t>
            </a:r>
          </a:p>
          <a:p>
            <a:pPr>
              <a:buFontTx/>
              <a:buChar char="•"/>
            </a:pPr>
            <a:r>
              <a:rPr lang="en-US" altLang="en-US" dirty="0" smtClean="0">
                <a:latin typeface="Arial" charset="0"/>
                <a:cs typeface="Arial" charset="0"/>
              </a:rPr>
              <a:t>Billing for excessive medical supplies</a:t>
            </a:r>
          </a:p>
          <a:p>
            <a:pPr>
              <a:buFontTx/>
              <a:buChar char="•"/>
            </a:pPr>
            <a:r>
              <a:rPr lang="en-US" altLang="en-US" dirty="0" smtClean="0">
                <a:latin typeface="Arial" charset="0"/>
                <a:cs typeface="Arial" charset="0"/>
              </a:rPr>
              <a:t>Obtaining or giving Medicare number for “free” services; treat any offer of free services in exchange for your Medicare or health care identification number with caution</a:t>
            </a:r>
          </a:p>
          <a:p>
            <a:pPr>
              <a:buFontTx/>
              <a:buChar char="•"/>
            </a:pPr>
            <a:r>
              <a:rPr lang="en-US" altLang="en-US" dirty="0" smtClean="0">
                <a:latin typeface="Arial" charset="0"/>
                <a:cs typeface="Arial" charset="0"/>
              </a:rPr>
              <a:t>Improper coding to obtain a higher payment</a:t>
            </a:r>
          </a:p>
          <a:p>
            <a:pPr>
              <a:buFontTx/>
              <a:buChar char="•"/>
            </a:pPr>
            <a:r>
              <a:rPr lang="en-US" altLang="en-US" dirty="0" smtClean="0">
                <a:latin typeface="Arial" charset="0"/>
                <a:cs typeface="Arial" charset="0"/>
              </a:rPr>
              <a:t>Unneeded or excessive x‐rays and lab tests</a:t>
            </a:r>
          </a:p>
          <a:p>
            <a:pPr>
              <a:buFontTx/>
              <a:buChar char="•"/>
            </a:pPr>
            <a:r>
              <a:rPr lang="en-US" altLang="en-US" dirty="0" smtClean="0">
                <a:latin typeface="Arial" charset="0"/>
                <a:cs typeface="Arial" charset="0"/>
              </a:rPr>
              <a:t>Claims for services that are not medically necessary</a:t>
            </a:r>
          </a:p>
          <a:p>
            <a:pPr>
              <a:buFontTx/>
              <a:buChar char="•"/>
            </a:pPr>
            <a:r>
              <a:rPr lang="en-US" altLang="en-US" dirty="0" smtClean="0">
                <a:latin typeface="Arial" charset="0"/>
                <a:cs typeface="Arial" charset="0"/>
              </a:rPr>
              <a:t>Using another person’s Medicare number, or letting someone else use your number, to obtain medical care, supplies, or equipment</a:t>
            </a:r>
            <a:endParaRPr lang="en-US" altLang="en-US" dirty="0" smtClean="0"/>
          </a:p>
          <a:p>
            <a:endParaRPr lang="en-US" altLang="en-US" dirty="0" smtClean="0"/>
          </a:p>
        </p:txBody>
      </p:sp>
      <p:sp>
        <p:nvSpPr>
          <p:cNvPr id="297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defRPr/>
            </a:pPr>
            <a:fld id="{53FBDB18-0D2E-488F-9744-8EC8CA8D99E3}" type="slidenum">
              <a:rPr lang="en-US" sz="1300" smtClean="0"/>
              <a:pPr eaLnBrk="1" hangingPunct="1">
                <a:defRPr/>
              </a:pPr>
              <a:t>7</a:t>
            </a:fld>
            <a:endParaRPr lang="en-US" sz="1300" smtClean="0"/>
          </a:p>
        </p:txBody>
      </p:sp>
      <p:sp>
        <p:nvSpPr>
          <p:cNvPr id="2" name="Footer Placeholder 1"/>
          <p:cNvSpPr>
            <a:spLocks noGrp="1"/>
          </p:cNvSpPr>
          <p:nvPr>
            <p:ph type="ftr" sz="quarter" idx="10"/>
          </p:nvPr>
        </p:nvSpPr>
        <p:spPr/>
        <p:txBody>
          <a:bodyPr/>
          <a:lstStyle/>
          <a:p>
            <a:r>
              <a:rPr lang="en-US" smtClean="0"/>
              <a:t>SMP Group Education PPT, 10-min: March 2015</a:t>
            </a:r>
            <a:endParaRPr lang="en-US"/>
          </a:p>
        </p:txBody>
      </p:sp>
    </p:spTree>
    <p:extLst>
      <p:ext uri="{BB962C8B-B14F-4D97-AF65-F5344CB8AC3E}">
        <p14:creationId xmlns:p14="http://schemas.microsoft.com/office/powerpoint/2010/main" val="129998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some examples of what Con artists are doing – though they often change tactics so</a:t>
            </a:r>
            <a:r>
              <a:rPr lang="en-US" baseline="0" dirty="0" smtClean="0"/>
              <a:t> by the time you see this there may be more </a:t>
            </a:r>
            <a:r>
              <a:rPr lang="en-US" baseline="0" smtClean="0"/>
              <a:t>COVID-19 related scams</a:t>
            </a:r>
            <a:r>
              <a:rPr lang="en-US" smtClean="0"/>
              <a:t>.</a:t>
            </a:r>
            <a:r>
              <a:rPr lang="en-US" baseline="0" smtClean="0"/>
              <a:t> </a:t>
            </a:r>
            <a:endParaRPr lang="en-US" baseline="0" dirty="0" smtClean="0"/>
          </a:p>
          <a:p>
            <a:endParaRPr lang="en-US" baseline="0" dirty="0" smtClean="0"/>
          </a:p>
          <a:p>
            <a:r>
              <a:rPr lang="en-US" dirty="0" smtClean="0"/>
              <a:t>Some scammers are</a:t>
            </a:r>
            <a:r>
              <a:rPr lang="en-US" baseline="0" dirty="0" smtClean="0"/>
              <a:t> calling and offering free coronavirus test.  Others are offering Protective equipment, hand-sanitizers and other high-demand items that people are clamoring for during this pandemic.</a:t>
            </a:r>
          </a:p>
          <a:p>
            <a:endParaRPr lang="en-US" baseline="0" dirty="0" smtClean="0"/>
          </a:p>
          <a:p>
            <a:r>
              <a:rPr lang="en-US" baseline="0" dirty="0" smtClean="0"/>
              <a:t>Scammers are offering free Coronavirus tests and testing kits.</a:t>
            </a:r>
            <a:endParaRPr lang="en-US" dirty="0" smtClean="0"/>
          </a:p>
          <a:p>
            <a:endParaRPr lang="en-US" dirty="0" smtClean="0"/>
          </a:p>
          <a:p>
            <a:r>
              <a:rPr lang="en-US" baseline="0" dirty="0" smtClean="0"/>
              <a:t>Lately con artists are using email and text messages to let people know they’ve been in contact with someone that tested positive.  All the recipient needs to do is click on a link.  Then that link can infect your device or laptop, steal emails.</a:t>
            </a:r>
          </a:p>
          <a:p>
            <a:endParaRPr lang="en-US" baseline="0" dirty="0" smtClean="0"/>
          </a:p>
          <a:p>
            <a:r>
              <a:rPr lang="en-US" baseline="0" dirty="0" smtClean="0"/>
              <a:t> </a:t>
            </a:r>
            <a:endParaRPr lang="en-US" dirty="0" smtClean="0"/>
          </a:p>
          <a:p>
            <a:r>
              <a:rPr lang="en-US" dirty="0" smtClean="0"/>
              <a:t>Be wary and never give out your personal,</a:t>
            </a:r>
            <a:r>
              <a:rPr lang="en-US" baseline="0" dirty="0" smtClean="0"/>
              <a:t> financial or confidential information to someone you don’t know.  Do not click on links that may be from someone you do not know.</a:t>
            </a:r>
          </a:p>
          <a:p>
            <a:endParaRPr lang="en-US" baseline="0" dirty="0" smtClean="0"/>
          </a:p>
          <a:p>
            <a:r>
              <a:rPr lang="en-US" dirty="0" smtClean="0"/>
              <a:t>And regarding those free coronavirus tests and free vaccines, at </a:t>
            </a:r>
            <a:r>
              <a:rPr lang="en-US" baseline="0" dirty="0" smtClean="0"/>
              <a:t>this time there is no FDA approved coronavirus vaccine or cure for COVID 19.</a:t>
            </a:r>
          </a:p>
          <a:p>
            <a:endParaRPr lang="en-US" baseline="0" dirty="0" smtClean="0"/>
          </a:p>
        </p:txBody>
      </p:sp>
      <p:sp>
        <p:nvSpPr>
          <p:cNvPr id="4" name="Slide Number Placeholder 3"/>
          <p:cNvSpPr>
            <a:spLocks noGrp="1"/>
          </p:cNvSpPr>
          <p:nvPr>
            <p:ph type="sldNum" sz="quarter" idx="10"/>
          </p:nvPr>
        </p:nvSpPr>
        <p:spPr/>
        <p:txBody>
          <a:bodyPr/>
          <a:lstStyle/>
          <a:p>
            <a:pPr>
              <a:defRPr/>
            </a:pPr>
            <a:fld id="{0E7129BC-6AB8-4EDB-B76C-DAD7CF1CBC5C}" type="slidenum">
              <a:rPr lang="en-US" smtClean="0"/>
              <a:pPr>
                <a:defRPr/>
              </a:pPr>
              <a:t>8</a:t>
            </a:fld>
            <a:endParaRPr lang="en-US"/>
          </a:p>
        </p:txBody>
      </p:sp>
      <p:sp>
        <p:nvSpPr>
          <p:cNvPr id="5" name="Footer Placeholder 4"/>
          <p:cNvSpPr>
            <a:spLocks noGrp="1"/>
          </p:cNvSpPr>
          <p:nvPr>
            <p:ph type="ftr" sz="quarter" idx="11"/>
          </p:nvPr>
        </p:nvSpPr>
        <p:spPr/>
        <p:txBody>
          <a:bodyPr/>
          <a:lstStyle/>
          <a:p>
            <a:r>
              <a:rPr lang="en-US" smtClean="0"/>
              <a:t>SMP Group Education PPT, 10-min: March 2015</a:t>
            </a:r>
            <a:endParaRPr lang="en-US" dirty="0"/>
          </a:p>
        </p:txBody>
      </p:sp>
    </p:spTree>
    <p:extLst>
      <p:ext uri="{BB962C8B-B14F-4D97-AF65-F5344CB8AC3E}">
        <p14:creationId xmlns:p14="http://schemas.microsoft.com/office/powerpoint/2010/main" val="228486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 cautious of all calls, texts, emails, letters or visitors selling COVID-19 test kits or anything related to COVID.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Ultimately what all the scam artists are trying to do is to separate you from your Medicare number and/or your credit card number and/or your personal information.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E7129BC-6AB8-4EDB-B76C-DAD7CF1CBC5C}" type="slidenum">
              <a:rPr lang="en-US" smtClean="0"/>
              <a:pPr>
                <a:defRPr/>
              </a:pPr>
              <a:t>9</a:t>
            </a:fld>
            <a:endParaRPr lang="en-US"/>
          </a:p>
        </p:txBody>
      </p:sp>
      <p:sp>
        <p:nvSpPr>
          <p:cNvPr id="5" name="Footer Placeholder 4"/>
          <p:cNvSpPr>
            <a:spLocks noGrp="1"/>
          </p:cNvSpPr>
          <p:nvPr>
            <p:ph type="ftr" sz="quarter" idx="11"/>
          </p:nvPr>
        </p:nvSpPr>
        <p:spPr/>
        <p:txBody>
          <a:bodyPr/>
          <a:lstStyle/>
          <a:p>
            <a:r>
              <a:rPr lang="en-US" smtClean="0"/>
              <a:t>SMP Group Education PPT, 10-min: March 2015</a:t>
            </a:r>
            <a:endParaRPr lang="en-US" dirty="0"/>
          </a:p>
        </p:txBody>
      </p:sp>
    </p:spTree>
    <p:extLst>
      <p:ext uri="{BB962C8B-B14F-4D97-AF65-F5344CB8AC3E}">
        <p14:creationId xmlns:p14="http://schemas.microsoft.com/office/powerpoint/2010/main" val="34094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5"/>
          <p:cNvSpPr>
            <a:spLocks noChangeArrowheads="1"/>
          </p:cNvSpPr>
          <p:nvPr/>
        </p:nvSpPr>
        <p:spPr bwMode="auto">
          <a:xfrm>
            <a:off x="0" y="0"/>
            <a:ext cx="1279525" cy="6858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5" name="Rectangle 37"/>
          <p:cNvSpPr>
            <a:spLocks noChangeArrowheads="1"/>
          </p:cNvSpPr>
          <p:nvPr/>
        </p:nvSpPr>
        <p:spPr bwMode="auto">
          <a:xfrm>
            <a:off x="1219200" y="0"/>
            <a:ext cx="152400" cy="6858000"/>
          </a:xfrm>
          <a:prstGeom prst="rect">
            <a:avLst/>
          </a:prstGeom>
          <a:gradFill rotWithShape="0">
            <a:gsLst>
              <a:gs pos="0">
                <a:srgbClr val="000066"/>
              </a:gs>
              <a:gs pos="100000">
                <a:srgbClr val="3399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6" name="Freeform 45"/>
          <p:cNvSpPr>
            <a:spLocks/>
          </p:cNvSpPr>
          <p:nvPr/>
        </p:nvSpPr>
        <p:spPr bwMode="auto">
          <a:xfrm>
            <a:off x="8643938" y="6248400"/>
            <a:ext cx="500062" cy="4763"/>
          </a:xfrm>
          <a:custGeom>
            <a:avLst/>
            <a:gdLst>
              <a:gd name="T0" fmla="*/ 0 w 315"/>
              <a:gd name="T1" fmla="*/ 0 h 6"/>
              <a:gd name="T2" fmla="*/ 2147483647 w 315"/>
              <a:gd name="T3" fmla="*/ 2147483647 h 6"/>
              <a:gd name="T4" fmla="*/ 0 60000 65536"/>
              <a:gd name="T5" fmla="*/ 0 60000 65536"/>
            </a:gdLst>
            <a:ahLst/>
            <a:cxnLst>
              <a:cxn ang="T4">
                <a:pos x="T0" y="T1"/>
              </a:cxn>
              <a:cxn ang="T5">
                <a:pos x="T2" y="T3"/>
              </a:cxn>
            </a:cxnLst>
            <a:rect l="0" t="0" r="r" b="b"/>
            <a:pathLst>
              <a:path w="315" h="6">
                <a:moveTo>
                  <a:pt x="0" y="0"/>
                </a:moveTo>
                <a:lnTo>
                  <a:pt x="315" y="6"/>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 name="Picture 5" descr="C:\Documents and Settings\HVAAA\Desktop\420130_4948576-117471L_jpg.jpg"/>
          <p:cNvPicPr>
            <a:picLocks noChangeAspect="1" noChangeArrowheads="1"/>
          </p:cNvPicPr>
          <p:nvPr userDrawn="1"/>
        </p:nvPicPr>
        <p:blipFill>
          <a:blip r:embed="rId2">
            <a:extLst>
              <a:ext uri="{28A0092B-C50C-407E-A947-70E740481C1C}">
                <a14:useLocalDpi xmlns:a14="http://schemas.microsoft.com/office/drawing/2010/main" val="0"/>
              </a:ext>
            </a:extLst>
          </a:blip>
          <a:srcRect l="28333" t="22221" r="25000" b="30556"/>
          <a:stretch>
            <a:fillRect/>
          </a:stretch>
        </p:blipFill>
        <p:spPr bwMode="auto">
          <a:xfrm>
            <a:off x="3581400" y="223838"/>
            <a:ext cx="28956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p:cNvSpPr>
            <a:spLocks noGrp="1" noChangeArrowheads="1"/>
          </p:cNvSpPr>
          <p:nvPr>
            <p:ph type="subTitle" idx="1"/>
          </p:nvPr>
        </p:nvSpPr>
        <p:spPr>
          <a:xfrm>
            <a:off x="1905000" y="4114800"/>
            <a:ext cx="6400800" cy="1752600"/>
          </a:xfrm>
        </p:spPr>
        <p:txBody>
          <a:bodyPr/>
          <a:lstStyle>
            <a:lvl1pPr marL="0" indent="0" algn="ctr">
              <a:buFont typeface="Wingdings" pitchFamily="2" charset="2"/>
              <a:buNone/>
              <a:defRPr b="0">
                <a:latin typeface="Arial" pitchFamily="34" charset="0"/>
                <a:cs typeface="Arial" pitchFamily="34" charset="0"/>
              </a:defRPr>
            </a:lvl1pPr>
          </a:lstStyle>
          <a:p>
            <a:r>
              <a:rPr lang="en-US" dirty="0"/>
              <a:t>Click to edit Master subtitle style</a:t>
            </a:r>
          </a:p>
        </p:txBody>
      </p:sp>
      <p:sp>
        <p:nvSpPr>
          <p:cNvPr id="83977" name="Rectangle 9"/>
          <p:cNvSpPr>
            <a:spLocks noGrp="1" noChangeArrowheads="1"/>
          </p:cNvSpPr>
          <p:nvPr>
            <p:ph type="ctrTitle"/>
          </p:nvPr>
        </p:nvSpPr>
        <p:spPr>
          <a:xfrm>
            <a:off x="1524000" y="2743200"/>
            <a:ext cx="7620000" cy="1143000"/>
          </a:xfrm>
        </p:spPr>
        <p:txBody>
          <a:bodyPr/>
          <a:lstStyle>
            <a:lvl1pPr>
              <a:defRPr>
                <a:latin typeface="Arial" pitchFamily="34" charset="0"/>
                <a:cs typeface="Arial" pitchFamily="34" charset="0"/>
              </a:defRPr>
            </a:lvl1pPr>
          </a:lstStyle>
          <a:p>
            <a:r>
              <a:rPr lang="en-US" dirty="0"/>
              <a:t>Click to edit Master title style</a:t>
            </a:r>
          </a:p>
        </p:txBody>
      </p:sp>
      <p:sp>
        <p:nvSpPr>
          <p:cNvPr id="8" name="Rectangle 4"/>
          <p:cNvSpPr>
            <a:spLocks noGrp="1" noChangeArrowheads="1"/>
          </p:cNvSpPr>
          <p:nvPr>
            <p:ph type="dt" sz="half" idx="10"/>
          </p:nvPr>
        </p:nvSpPr>
        <p:spPr>
          <a:xfrm>
            <a:off x="7239000" y="6400800"/>
            <a:ext cx="1905000" cy="457200"/>
          </a:xfrm>
        </p:spPr>
        <p:txBody>
          <a:bodyPr/>
          <a:lstStyle>
            <a:lvl1pPr>
              <a:defRPr/>
            </a:lvl1pPr>
          </a:lstStyle>
          <a:p>
            <a:pPr>
              <a:defRPr/>
            </a:pPr>
            <a:endParaRPr lang="en-US"/>
          </a:p>
        </p:txBody>
      </p:sp>
      <p:sp>
        <p:nvSpPr>
          <p:cNvPr id="9" name="Rectangle 6"/>
          <p:cNvSpPr>
            <a:spLocks noGrp="1" noChangeArrowheads="1"/>
          </p:cNvSpPr>
          <p:nvPr>
            <p:ph type="sldNum" sz="quarter" idx="11"/>
          </p:nvPr>
        </p:nvSpPr>
        <p:spPr>
          <a:xfrm>
            <a:off x="0" y="6172200"/>
            <a:ext cx="1295400" cy="457200"/>
          </a:xfrm>
        </p:spPr>
        <p:txBody>
          <a:bodyPr/>
          <a:lstStyle>
            <a:lvl1pPr algn="ctr">
              <a:defRPr sz="2400">
                <a:solidFill>
                  <a:schemeClr val="bg1"/>
                </a:solidFill>
                <a:latin typeface="Arial" pitchFamily="34" charset="0"/>
                <a:cs typeface="Arial" pitchFamily="34" charset="0"/>
              </a:defRPr>
            </a:lvl1pPr>
          </a:lstStyle>
          <a:p>
            <a:pPr>
              <a:defRPr/>
            </a:pPr>
            <a:fld id="{B8CD6EBB-D1BA-44F0-9A11-3A023E1D35F7}" type="slidenum">
              <a:rPr lang="en-US"/>
              <a:pPr>
                <a:defRPr/>
              </a:pPr>
              <a:t>‹#›</a:t>
            </a:fld>
            <a:endParaRPr lang="en-US" dirty="0"/>
          </a:p>
        </p:txBody>
      </p:sp>
    </p:spTree>
    <p:extLst>
      <p:ext uri="{BB962C8B-B14F-4D97-AF65-F5344CB8AC3E}">
        <p14:creationId xmlns:p14="http://schemas.microsoft.com/office/powerpoint/2010/main" val="3849566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82002-B966-41CF-9182-52841BFE74AC}" type="slidenum">
              <a:rPr lang="en-US"/>
              <a:pPr>
                <a:defRPr/>
              </a:pPr>
              <a:t>‹#›</a:t>
            </a:fld>
            <a:endParaRPr lang="en-US"/>
          </a:p>
        </p:txBody>
      </p:sp>
    </p:spTree>
    <p:extLst>
      <p:ext uri="{BB962C8B-B14F-4D97-AF65-F5344CB8AC3E}">
        <p14:creationId xmlns:p14="http://schemas.microsoft.com/office/powerpoint/2010/main" val="26678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81000"/>
            <a:ext cx="1676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381000"/>
            <a:ext cx="4876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7035C-1779-43B5-BE2B-9D807F75433D}" type="slidenum">
              <a:rPr lang="en-US"/>
              <a:pPr>
                <a:defRPr/>
              </a:pPr>
              <a:t>‹#›</a:t>
            </a:fld>
            <a:endParaRPr lang="en-US"/>
          </a:p>
        </p:txBody>
      </p:sp>
    </p:spTree>
    <p:extLst>
      <p:ext uri="{BB962C8B-B14F-4D97-AF65-F5344CB8AC3E}">
        <p14:creationId xmlns:p14="http://schemas.microsoft.com/office/powerpoint/2010/main" val="163026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0" y="6096000"/>
            <a:ext cx="1676400" cy="457200"/>
          </a:xfrm>
        </p:spPr>
        <p:txBody>
          <a:bodyPr/>
          <a:lstStyle>
            <a:lvl1pPr>
              <a:defRPr/>
            </a:lvl1pPr>
          </a:lstStyle>
          <a:p>
            <a:pPr>
              <a:defRPr/>
            </a:pPr>
            <a:fld id="{C5883ADF-84C3-45DD-9543-508059209324}" type="slidenum">
              <a:rPr lang="en-US"/>
              <a:pPr>
                <a:defRPr/>
              </a:pPr>
              <a:t>‹#›</a:t>
            </a:fld>
            <a:endParaRPr lang="en-US" dirty="0"/>
          </a:p>
        </p:txBody>
      </p:sp>
    </p:spTree>
    <p:extLst>
      <p:ext uri="{BB962C8B-B14F-4D97-AF65-F5344CB8AC3E}">
        <p14:creationId xmlns:p14="http://schemas.microsoft.com/office/powerpoint/2010/main" val="662097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B044E-5F50-45A2-923C-22623235E41C}" type="slidenum">
              <a:rPr lang="en-US"/>
              <a:pPr>
                <a:defRPr/>
              </a:pPr>
              <a:t>‹#›</a:t>
            </a:fld>
            <a:endParaRPr lang="en-US"/>
          </a:p>
        </p:txBody>
      </p:sp>
    </p:spTree>
    <p:extLst>
      <p:ext uri="{BB962C8B-B14F-4D97-AF65-F5344CB8AC3E}">
        <p14:creationId xmlns:p14="http://schemas.microsoft.com/office/powerpoint/2010/main" val="3343629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81200" y="1905000"/>
            <a:ext cx="3276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10200" y="1905000"/>
            <a:ext cx="3276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F361A9-6CFF-44FD-B25A-FBAE86487547}" type="slidenum">
              <a:rPr lang="en-US"/>
              <a:pPr>
                <a:defRPr/>
              </a:pPr>
              <a:t>‹#›</a:t>
            </a:fld>
            <a:endParaRPr lang="en-US"/>
          </a:p>
        </p:txBody>
      </p:sp>
    </p:spTree>
    <p:extLst>
      <p:ext uri="{BB962C8B-B14F-4D97-AF65-F5344CB8AC3E}">
        <p14:creationId xmlns:p14="http://schemas.microsoft.com/office/powerpoint/2010/main" val="301339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11D3160-64E2-4E7A-86EE-43AE4A782CE9}" type="slidenum">
              <a:rPr lang="en-US"/>
              <a:pPr>
                <a:defRPr/>
              </a:pPr>
              <a:t>‹#›</a:t>
            </a:fld>
            <a:endParaRPr lang="en-US"/>
          </a:p>
        </p:txBody>
      </p:sp>
    </p:spTree>
    <p:extLst>
      <p:ext uri="{BB962C8B-B14F-4D97-AF65-F5344CB8AC3E}">
        <p14:creationId xmlns:p14="http://schemas.microsoft.com/office/powerpoint/2010/main" val="112925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EC9D1E2-009A-414F-ADE5-C710ACA874EA}" type="slidenum">
              <a:rPr lang="en-US"/>
              <a:pPr>
                <a:defRPr/>
              </a:pPr>
              <a:t>‹#›</a:t>
            </a:fld>
            <a:endParaRPr lang="en-US"/>
          </a:p>
        </p:txBody>
      </p:sp>
    </p:spTree>
    <p:extLst>
      <p:ext uri="{BB962C8B-B14F-4D97-AF65-F5344CB8AC3E}">
        <p14:creationId xmlns:p14="http://schemas.microsoft.com/office/powerpoint/2010/main" val="1934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3B7B248-BE7D-4138-9EA7-DC897A9E4410}" type="slidenum">
              <a:rPr lang="en-US"/>
              <a:pPr>
                <a:defRPr/>
              </a:pPr>
              <a:t>‹#›</a:t>
            </a:fld>
            <a:endParaRPr lang="en-US"/>
          </a:p>
        </p:txBody>
      </p:sp>
    </p:spTree>
    <p:extLst>
      <p:ext uri="{BB962C8B-B14F-4D97-AF65-F5344CB8AC3E}">
        <p14:creationId xmlns:p14="http://schemas.microsoft.com/office/powerpoint/2010/main" val="75968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D08961C-EBEC-4673-9B9B-FCB55BA1B766}" type="slidenum">
              <a:rPr lang="en-US"/>
              <a:pPr>
                <a:defRPr/>
              </a:pPr>
              <a:t>‹#›</a:t>
            </a:fld>
            <a:endParaRPr lang="en-US"/>
          </a:p>
        </p:txBody>
      </p:sp>
    </p:spTree>
    <p:extLst>
      <p:ext uri="{BB962C8B-B14F-4D97-AF65-F5344CB8AC3E}">
        <p14:creationId xmlns:p14="http://schemas.microsoft.com/office/powerpoint/2010/main" val="400462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1981200" y="6477000"/>
            <a:ext cx="5791200" cy="304800"/>
          </a:xfrm>
          <a:prstGeom prst="rect">
            <a:avLst/>
          </a:prstGeom>
        </p:spPr>
        <p:txBody>
          <a:bodyPr/>
          <a:lstStyle>
            <a:lvl1pPr algn="ctr">
              <a:defRPr>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DD97710-5FA9-4146-9FE1-6B7BF90B7C78}" type="slidenum">
              <a:rPr lang="en-US"/>
              <a:pPr>
                <a:defRPr/>
              </a:pPr>
              <a:t>‹#›</a:t>
            </a:fld>
            <a:endParaRPr lang="en-US"/>
          </a:p>
        </p:txBody>
      </p:sp>
    </p:spTree>
    <p:extLst>
      <p:ext uri="{BB962C8B-B14F-4D97-AF65-F5344CB8AC3E}">
        <p14:creationId xmlns:p14="http://schemas.microsoft.com/office/powerpoint/2010/main" val="360332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981200" y="1905000"/>
            <a:ext cx="670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4"/>
          <p:cNvSpPr>
            <a:spLocks noGrp="1" noChangeArrowheads="1"/>
          </p:cNvSpPr>
          <p:nvPr>
            <p:ph type="dt" sz="half" idx="2"/>
          </p:nvPr>
        </p:nvSpPr>
        <p:spPr bwMode="auto">
          <a:xfrm>
            <a:off x="7848600" y="64008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pPr>
              <a:defRPr/>
            </a:pPr>
            <a:endParaRPr lang="en-US"/>
          </a:p>
        </p:txBody>
      </p:sp>
      <p:sp>
        <p:nvSpPr>
          <p:cNvPr id="2" name="Text Box 11"/>
          <p:cNvSpPr txBox="1">
            <a:spLocks noChangeArrowheads="1"/>
          </p:cNvSpPr>
          <p:nvPr/>
        </p:nvSpPr>
        <p:spPr bwMode="auto">
          <a:xfrm>
            <a:off x="1524000" y="10668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defRPr/>
            </a:pPr>
            <a:endParaRPr lang="en-US" sz="3600" smtClean="0">
              <a:solidFill>
                <a:srgbClr val="000066"/>
              </a:solidFill>
              <a:latin typeface="Arial Black" pitchFamily="34" charset="0"/>
              <a:cs typeface="Times New Roman" pitchFamily="18" charset="0"/>
            </a:endParaRPr>
          </a:p>
        </p:txBody>
      </p:sp>
      <p:sp>
        <p:nvSpPr>
          <p:cNvPr id="1029" name="Rectangle 15"/>
          <p:cNvSpPr>
            <a:spLocks noGrp="1" noChangeArrowheads="1"/>
          </p:cNvSpPr>
          <p:nvPr>
            <p:ph type="title"/>
          </p:nvPr>
        </p:nvSpPr>
        <p:spPr bwMode="auto">
          <a:xfrm>
            <a:off x="2057400" y="3810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8"/>
          <p:cNvSpPr>
            <a:spLocks noChangeArrowheads="1"/>
          </p:cNvSpPr>
          <p:nvPr/>
        </p:nvSpPr>
        <p:spPr bwMode="auto">
          <a:xfrm>
            <a:off x="0" y="0"/>
            <a:ext cx="1828800" cy="6858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1031" name="Rectangle 26"/>
          <p:cNvSpPr>
            <a:spLocks noChangeArrowheads="1"/>
          </p:cNvSpPr>
          <p:nvPr/>
        </p:nvSpPr>
        <p:spPr bwMode="auto">
          <a:xfrm>
            <a:off x="1676400" y="0"/>
            <a:ext cx="152400" cy="6858000"/>
          </a:xfrm>
          <a:prstGeom prst="rect">
            <a:avLst/>
          </a:prstGeom>
          <a:gradFill rotWithShape="0">
            <a:gsLst>
              <a:gs pos="0">
                <a:srgbClr val="000066"/>
              </a:gs>
              <a:gs pos="100000">
                <a:srgbClr val="3399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imes New Roman" pitchFamily="18" charset="0"/>
                <a:cs typeface="Arial" charset="0"/>
              </a:defRPr>
            </a:lvl1pPr>
            <a:lvl2pPr marL="742950" indent="-285750" eaLnBrk="0" hangingPunct="0">
              <a:defRPr sz="3200">
                <a:solidFill>
                  <a:schemeClr val="tx1"/>
                </a:solidFill>
                <a:latin typeface="Times New Roman" pitchFamily="18" charset="0"/>
                <a:cs typeface="Arial" charset="0"/>
              </a:defRPr>
            </a:lvl2pPr>
            <a:lvl3pPr marL="1143000" indent="-228600" eaLnBrk="0" hangingPunct="0">
              <a:defRPr sz="3200">
                <a:solidFill>
                  <a:schemeClr val="tx1"/>
                </a:solidFill>
                <a:latin typeface="Times New Roman" pitchFamily="18" charset="0"/>
                <a:cs typeface="Arial" charset="0"/>
              </a:defRPr>
            </a:lvl3pPr>
            <a:lvl4pPr marL="1600200" indent="-228600" eaLnBrk="0" hangingPunct="0">
              <a:defRPr sz="3200">
                <a:solidFill>
                  <a:schemeClr val="tx1"/>
                </a:solidFill>
                <a:latin typeface="Times New Roman" pitchFamily="18" charset="0"/>
                <a:cs typeface="Arial" charset="0"/>
              </a:defRPr>
            </a:lvl4pPr>
            <a:lvl5pPr marL="2057400" indent="-228600" eaLnBrk="0" hangingPunct="0">
              <a:defRPr sz="32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2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2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2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200">
                <a:solidFill>
                  <a:schemeClr val="tx1"/>
                </a:solidFill>
                <a:latin typeface="Times New Roman" pitchFamily="18" charset="0"/>
                <a:cs typeface="Arial" charset="0"/>
              </a:defRPr>
            </a:lvl9pPr>
          </a:lstStyle>
          <a:p>
            <a:pPr algn="ctr" eaLnBrk="1" hangingPunct="1">
              <a:defRPr/>
            </a:pPr>
            <a:endParaRPr lang="en-US" altLang="en-US" smtClean="0"/>
          </a:p>
        </p:txBody>
      </p:sp>
      <p:pic>
        <p:nvPicPr>
          <p:cNvPr id="1032" name="Picture 5" descr="C:\Documents and Settings\HVAAA\Desktop\420130_4948576-117471L_jpg.jpg"/>
          <p:cNvPicPr>
            <a:picLocks noChangeAspect="1" noChangeArrowheads="1"/>
          </p:cNvPicPr>
          <p:nvPr/>
        </p:nvPicPr>
        <p:blipFill>
          <a:blip r:embed="rId13">
            <a:extLst>
              <a:ext uri="{28A0092B-C50C-407E-A947-70E740481C1C}">
                <a14:useLocalDpi xmlns:a14="http://schemas.microsoft.com/office/drawing/2010/main" val="0"/>
              </a:ext>
            </a:extLst>
          </a:blip>
          <a:srcRect l="28333" t="22221" r="25000" b="30556"/>
          <a:stretch>
            <a:fillRect/>
          </a:stretch>
        </p:blipFill>
        <p:spPr bwMode="auto">
          <a:xfrm>
            <a:off x="152400" y="152400"/>
            <a:ext cx="1506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a:spLocks noGrp="1" noChangeArrowheads="1"/>
          </p:cNvSpPr>
          <p:nvPr>
            <p:ph type="sldNum" sz="quarter" idx="4"/>
          </p:nvPr>
        </p:nvSpPr>
        <p:spPr bwMode="auto">
          <a:xfrm>
            <a:off x="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800" b="1">
                <a:solidFill>
                  <a:schemeClr val="bg1"/>
                </a:solidFill>
                <a:latin typeface="Arial" pitchFamily="34" charset="0"/>
                <a:cs typeface="Arial" pitchFamily="34" charset="0"/>
              </a:defRPr>
            </a:lvl1pPr>
          </a:lstStyle>
          <a:p>
            <a:pPr>
              <a:defRPr/>
            </a:pPr>
            <a:fld id="{45B0C5E6-8B04-4AC9-A1C8-17BB787854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000066"/>
          </a:solidFill>
          <a:latin typeface="Tahoma" pitchFamily="34" charset="0"/>
          <a:ea typeface="+mj-ea"/>
          <a:cs typeface="Tahoma" pitchFamily="34" charset="0"/>
        </a:defRPr>
      </a:lvl1pPr>
      <a:lvl2pPr algn="ctr" rtl="0" eaLnBrk="0" fontAlgn="base" hangingPunct="0">
        <a:spcBef>
          <a:spcPct val="0"/>
        </a:spcBef>
        <a:spcAft>
          <a:spcPct val="0"/>
        </a:spcAft>
        <a:defRPr sz="3600" b="1">
          <a:solidFill>
            <a:srgbClr val="000066"/>
          </a:solidFill>
          <a:latin typeface="Tahoma" pitchFamily="34" charset="0"/>
          <a:cs typeface="Tahoma" pitchFamily="34" charset="0"/>
        </a:defRPr>
      </a:lvl2pPr>
      <a:lvl3pPr algn="ctr" rtl="0" eaLnBrk="0" fontAlgn="base" hangingPunct="0">
        <a:spcBef>
          <a:spcPct val="0"/>
        </a:spcBef>
        <a:spcAft>
          <a:spcPct val="0"/>
        </a:spcAft>
        <a:defRPr sz="3600" b="1">
          <a:solidFill>
            <a:srgbClr val="000066"/>
          </a:solidFill>
          <a:latin typeface="Tahoma" pitchFamily="34" charset="0"/>
          <a:cs typeface="Tahoma" pitchFamily="34" charset="0"/>
        </a:defRPr>
      </a:lvl3pPr>
      <a:lvl4pPr algn="ctr" rtl="0" eaLnBrk="0" fontAlgn="base" hangingPunct="0">
        <a:spcBef>
          <a:spcPct val="0"/>
        </a:spcBef>
        <a:spcAft>
          <a:spcPct val="0"/>
        </a:spcAft>
        <a:defRPr sz="3600" b="1">
          <a:solidFill>
            <a:srgbClr val="000066"/>
          </a:solidFill>
          <a:latin typeface="Tahoma" pitchFamily="34" charset="0"/>
          <a:cs typeface="Tahoma" pitchFamily="34" charset="0"/>
        </a:defRPr>
      </a:lvl4pPr>
      <a:lvl5pPr algn="ctr" rtl="0" eaLnBrk="0" fontAlgn="base" hangingPunct="0">
        <a:spcBef>
          <a:spcPct val="0"/>
        </a:spcBef>
        <a:spcAft>
          <a:spcPct val="0"/>
        </a:spcAft>
        <a:defRPr sz="3600" b="1">
          <a:solidFill>
            <a:srgbClr val="000066"/>
          </a:solidFill>
          <a:latin typeface="Tahoma" pitchFamily="34" charset="0"/>
          <a:cs typeface="Tahoma" pitchFamily="34" charset="0"/>
        </a:defRPr>
      </a:lvl5pPr>
      <a:lvl6pPr marL="457200" algn="ctr" rtl="0" fontAlgn="base">
        <a:spcBef>
          <a:spcPct val="0"/>
        </a:spcBef>
        <a:spcAft>
          <a:spcPct val="0"/>
        </a:spcAft>
        <a:defRPr sz="4400" b="1">
          <a:solidFill>
            <a:srgbClr val="000066"/>
          </a:solidFill>
          <a:latin typeface="Times New Roman" pitchFamily="18" charset="0"/>
        </a:defRPr>
      </a:lvl6pPr>
      <a:lvl7pPr marL="914400" algn="ctr" rtl="0" fontAlgn="base">
        <a:spcBef>
          <a:spcPct val="0"/>
        </a:spcBef>
        <a:spcAft>
          <a:spcPct val="0"/>
        </a:spcAft>
        <a:defRPr sz="4400" b="1">
          <a:solidFill>
            <a:srgbClr val="000066"/>
          </a:solidFill>
          <a:latin typeface="Times New Roman" pitchFamily="18" charset="0"/>
        </a:defRPr>
      </a:lvl7pPr>
      <a:lvl8pPr marL="1371600" algn="ctr" rtl="0" fontAlgn="base">
        <a:spcBef>
          <a:spcPct val="0"/>
        </a:spcBef>
        <a:spcAft>
          <a:spcPct val="0"/>
        </a:spcAft>
        <a:defRPr sz="4400" b="1">
          <a:solidFill>
            <a:srgbClr val="000066"/>
          </a:solidFill>
          <a:latin typeface="Times New Roman" pitchFamily="18" charset="0"/>
        </a:defRPr>
      </a:lvl8pPr>
      <a:lvl9pPr marL="1828800" algn="ctr" rtl="0" fontAlgn="base">
        <a:spcBef>
          <a:spcPct val="0"/>
        </a:spcBef>
        <a:spcAft>
          <a:spcPct val="0"/>
        </a:spcAft>
        <a:defRPr sz="4400" b="1">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Clr>
          <a:srgbClr val="000066"/>
        </a:buClr>
        <a:buFont typeface="Wingdings" pitchFamily="2" charset="2"/>
        <a:buChar char="ü"/>
        <a:defRPr sz="2800" b="1">
          <a:solidFill>
            <a:srgbClr val="000066"/>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0066"/>
        </a:buClr>
        <a:buFont typeface="Wingdings" pitchFamily="2" charset="2"/>
        <a:buChar char="ü"/>
        <a:defRPr sz="2400" b="1">
          <a:solidFill>
            <a:srgbClr val="000066"/>
          </a:solidFill>
          <a:latin typeface="Arial" pitchFamily="34" charset="0"/>
          <a:cs typeface="Arial" pitchFamily="34" charset="0"/>
        </a:defRPr>
      </a:lvl2pPr>
      <a:lvl3pPr marL="1143000" indent="-228600" algn="l" rtl="0" eaLnBrk="0" fontAlgn="base" hangingPunct="0">
        <a:spcBef>
          <a:spcPct val="20000"/>
        </a:spcBef>
        <a:spcAft>
          <a:spcPct val="0"/>
        </a:spcAft>
        <a:buClr>
          <a:srgbClr val="000066"/>
        </a:buClr>
        <a:buFont typeface="Wingdings" pitchFamily="2" charset="2"/>
        <a:buChar char="ü"/>
        <a:defRPr sz="2000" b="1">
          <a:solidFill>
            <a:srgbClr val="000066"/>
          </a:solidFill>
          <a:latin typeface="Arial" pitchFamily="34" charset="0"/>
          <a:cs typeface="Arial" pitchFamily="34" charset="0"/>
        </a:defRPr>
      </a:lvl3pPr>
      <a:lvl4pPr marL="1600200" indent="-228600" algn="l" rtl="0" eaLnBrk="0" fontAlgn="base" hangingPunct="0">
        <a:spcBef>
          <a:spcPct val="20000"/>
        </a:spcBef>
        <a:spcAft>
          <a:spcPct val="0"/>
        </a:spcAft>
        <a:buClr>
          <a:srgbClr val="000066"/>
        </a:buClr>
        <a:buFont typeface="Wingdings" pitchFamily="2" charset="2"/>
        <a:buChar char="ü"/>
        <a:defRPr b="1">
          <a:solidFill>
            <a:srgbClr val="000066"/>
          </a:solidFill>
          <a:latin typeface="Arial" pitchFamily="34" charset="0"/>
          <a:cs typeface="Arial" pitchFamily="34" charset="0"/>
        </a:defRPr>
      </a:lvl4pPr>
      <a:lvl5pPr marL="2057400" indent="-228600" algn="l" rtl="0" eaLnBrk="0" fontAlgn="base" hangingPunct="0">
        <a:spcBef>
          <a:spcPct val="20000"/>
        </a:spcBef>
        <a:spcAft>
          <a:spcPct val="0"/>
        </a:spcAft>
        <a:buClr>
          <a:srgbClr val="000066"/>
        </a:buClr>
        <a:buFont typeface="Wingdings" pitchFamily="2" charset="2"/>
        <a:buChar char="ü"/>
        <a:defRPr sz="2000" b="1">
          <a:solidFill>
            <a:srgbClr val="000066"/>
          </a:solidFill>
          <a:latin typeface="Arial" pitchFamily="34" charset="0"/>
          <a:cs typeface="Arial" pitchFamily="34" charset="0"/>
        </a:defRPr>
      </a:lvl5pPr>
      <a:lvl6pPr marL="25146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6pPr>
      <a:lvl7pPr marL="29718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7pPr>
      <a:lvl8pPr marL="34290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8pPr>
      <a:lvl9pPr marL="3886200" indent="-228600" algn="l" rtl="0" fontAlgn="base">
        <a:spcBef>
          <a:spcPct val="20000"/>
        </a:spcBef>
        <a:spcAft>
          <a:spcPct val="0"/>
        </a:spcAft>
        <a:buClr>
          <a:srgbClr val="000066"/>
        </a:buClr>
        <a:buFont typeface="Wingdings" pitchFamily="2" charset="2"/>
        <a:buChar char="ü"/>
        <a:defRPr sz="2000" b="1">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1600200" y="4359965"/>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50000"/>
              </a:spcBef>
              <a:buFont typeface="Wingdings" pitchFamily="2" charset="2"/>
              <a:buNone/>
            </a:pPr>
            <a:r>
              <a:rPr lang="en-US" altLang="en-US" sz="2000" dirty="0"/>
              <a:t>Presented </a:t>
            </a:r>
            <a:r>
              <a:rPr lang="en-US" altLang="en-US" sz="2000" dirty="0" smtClean="0"/>
              <a:t>by Statewide Health Insurance Benefits Advisors (SHIBA), Washington state’s SMP</a:t>
            </a:r>
            <a:endParaRPr lang="en-US" altLang="en-US" sz="2000" dirty="0"/>
          </a:p>
        </p:txBody>
      </p:sp>
      <p:sp>
        <p:nvSpPr>
          <p:cNvPr id="13316" name="Rectangle 3"/>
          <p:cNvSpPr>
            <a:spLocks noChangeArrowheads="1"/>
          </p:cNvSpPr>
          <p:nvPr/>
        </p:nvSpPr>
        <p:spPr bwMode="auto">
          <a:xfrm>
            <a:off x="1371600" y="6400800"/>
            <a:ext cx="777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algn="ctr" eaLnBrk="1" hangingPunct="1">
              <a:spcBef>
                <a:spcPct val="50000"/>
              </a:spcBef>
              <a:buFont typeface="Wingdings" pitchFamily="2" charset="2"/>
              <a:buNone/>
            </a:pPr>
            <a:r>
              <a:rPr lang="en-US" altLang="en-US" sz="1200" dirty="0" smtClean="0"/>
              <a:t>SMP program funded by the U.S. Administration for Community Living</a:t>
            </a:r>
            <a:endParaRPr lang="en-US" altLang="en-US" sz="1200" dirty="0"/>
          </a:p>
        </p:txBody>
      </p:sp>
      <p:sp>
        <p:nvSpPr>
          <p:cNvPr id="13317" name="Rectangle 2"/>
          <p:cNvSpPr>
            <a:spLocks noGrp="1" noChangeArrowheads="1"/>
          </p:cNvSpPr>
          <p:nvPr>
            <p:ph type="ctrTitle"/>
          </p:nvPr>
        </p:nvSpPr>
        <p:spPr>
          <a:xfrm>
            <a:off x="1600200" y="2116667"/>
            <a:ext cx="7315200" cy="1981200"/>
          </a:xfrm>
        </p:spPr>
        <p:txBody>
          <a:bodyPr/>
          <a:lstStyle/>
          <a:p>
            <a:pPr eaLnBrk="1" hangingPunct="1"/>
            <a:r>
              <a:rPr lang="en-US" altLang="en-US" sz="4400" dirty="0" smtClean="0">
                <a:solidFill>
                  <a:srgbClr val="339966"/>
                </a:solidFill>
                <a:latin typeface="Arial" charset="0"/>
                <a:cs typeface="Arial" charset="0"/>
              </a:rPr>
              <a:t>Take Charge… </a:t>
            </a:r>
            <a:br>
              <a:rPr lang="en-US" altLang="en-US" sz="4400" dirty="0" smtClean="0">
                <a:solidFill>
                  <a:srgbClr val="339966"/>
                </a:solidFill>
                <a:latin typeface="Arial" charset="0"/>
                <a:cs typeface="Arial" charset="0"/>
              </a:rPr>
            </a:br>
            <a:r>
              <a:rPr lang="en-US" altLang="en-US" sz="4400" dirty="0" smtClean="0">
                <a:solidFill>
                  <a:srgbClr val="339966"/>
                </a:solidFill>
                <a:latin typeface="Arial" charset="0"/>
                <a:cs typeface="Arial" charset="0"/>
              </a:rPr>
              <a:t>Help Prevent Health Care Fraud and Abuse!</a:t>
            </a:r>
            <a:endParaRPr lang="en-US" altLang="en-US" sz="2300" dirty="0" smtClean="0">
              <a:solidFill>
                <a:srgbClr val="339966"/>
              </a:solidFill>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246" y="5236909"/>
            <a:ext cx="3073908" cy="1028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Three Steps to Prevent Health Care Fraud</a:t>
            </a:r>
          </a:p>
        </p:txBody>
      </p:sp>
      <p:sp>
        <p:nvSpPr>
          <p:cNvPr id="30723" name="Content Placeholder 2"/>
          <p:cNvSpPr>
            <a:spLocks noGrp="1"/>
          </p:cNvSpPr>
          <p:nvPr>
            <p:ph idx="1"/>
          </p:nvPr>
        </p:nvSpPr>
        <p:spPr>
          <a:xfrm>
            <a:off x="4800600" y="2667000"/>
            <a:ext cx="3886200" cy="3124200"/>
          </a:xfrm>
        </p:spPr>
        <p:txBody>
          <a:bodyPr/>
          <a:lstStyle/>
          <a:p>
            <a:pPr marL="514350" indent="-514350">
              <a:lnSpc>
                <a:spcPct val="150000"/>
              </a:lnSpc>
              <a:buClr>
                <a:srgbClr val="339966"/>
              </a:buClr>
              <a:buFont typeface="Times New Roman" pitchFamily="18" charset="0"/>
              <a:buAutoNum type="arabicParenR"/>
            </a:pPr>
            <a:r>
              <a:rPr lang="en-US" altLang="en-US" sz="3200" smtClean="0">
                <a:solidFill>
                  <a:srgbClr val="339966"/>
                </a:solidFill>
                <a:latin typeface="Arial" charset="0"/>
                <a:cs typeface="Arial" charset="0"/>
              </a:rPr>
              <a:t>Protect</a:t>
            </a:r>
          </a:p>
          <a:p>
            <a:pPr marL="514350" indent="-514350">
              <a:lnSpc>
                <a:spcPct val="150000"/>
              </a:lnSpc>
              <a:buClr>
                <a:srgbClr val="339966"/>
              </a:buClr>
              <a:buFont typeface="Wingdings" pitchFamily="2" charset="2"/>
              <a:buNone/>
            </a:pPr>
            <a:r>
              <a:rPr lang="en-US" altLang="en-US" sz="3200" smtClean="0">
                <a:solidFill>
                  <a:srgbClr val="339966"/>
                </a:solidFill>
                <a:latin typeface="Arial" charset="0"/>
                <a:cs typeface="Arial" charset="0"/>
              </a:rPr>
              <a:t>	 </a:t>
            </a:r>
            <a:r>
              <a:rPr lang="en-US" altLang="en-US" sz="3200" smtClean="0">
                <a:latin typeface="Arial" charset="0"/>
                <a:cs typeface="Arial" charset="0"/>
              </a:rPr>
              <a:t>2) Detect  </a:t>
            </a:r>
          </a:p>
          <a:p>
            <a:pPr marL="514350" indent="-514350">
              <a:lnSpc>
                <a:spcPct val="150000"/>
              </a:lnSpc>
              <a:buClr>
                <a:srgbClr val="339966"/>
              </a:buClr>
              <a:buFont typeface="Wingdings" pitchFamily="2" charset="2"/>
              <a:buNone/>
            </a:pPr>
            <a:r>
              <a:rPr lang="en-US" altLang="en-US" sz="3200" smtClean="0">
                <a:solidFill>
                  <a:srgbClr val="FF0000"/>
                </a:solidFill>
                <a:latin typeface="Arial" charset="0"/>
                <a:cs typeface="Arial" charset="0"/>
              </a:rPr>
              <a:t>		    3) Report  </a:t>
            </a:r>
          </a:p>
        </p:txBody>
      </p:sp>
      <p:pic>
        <p:nvPicPr>
          <p:cNvPr id="30725" name="Picture 7" descr="C:\Documents and Settings\HVAAA\Local Settings\Temporary Internet Files\Content.IE5\S6RRQOMP\MP900289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457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1051776"/>
              </p:ext>
            </p:extLst>
          </p:nvPr>
        </p:nvGraphicFramePr>
        <p:xfrm>
          <a:off x="1940168" y="1524000"/>
          <a:ext cx="7051431"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7" name="Picture 7" descr="C:\Users\hflory.HVAAA\AppData\Local\Microsoft\Windows\Temporary Internet Files\Content.IE5\GHLC0NE3\MP900442487[1].jpg"/>
          <p:cNvPicPr>
            <a:picLocks noChangeAspect="1" noChangeArrowheads="1"/>
          </p:cNvPicPr>
          <p:nvPr/>
        </p:nvPicPr>
        <p:blipFill rotWithShape="1">
          <a:blip r:embed="rId8">
            <a:extLst>
              <a:ext uri="{28A0092B-C50C-407E-A947-70E740481C1C}">
                <a14:useLocalDpi xmlns:a14="http://schemas.microsoft.com/office/drawing/2010/main" val="0"/>
              </a:ext>
            </a:extLst>
          </a:blip>
          <a:srcRect t="15990" r="28390" b="15094"/>
          <a:stretch/>
        </p:blipFill>
        <p:spPr bwMode="auto">
          <a:xfrm>
            <a:off x="5257801" y="5156353"/>
            <a:ext cx="3886200" cy="17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itle 1"/>
          <p:cNvSpPr>
            <a:spLocks noGrp="1"/>
          </p:cNvSpPr>
          <p:nvPr>
            <p:ph type="title"/>
          </p:nvPr>
        </p:nvSpPr>
        <p:spPr>
          <a:xfrm>
            <a:off x="1905000" y="228600"/>
            <a:ext cx="7239000" cy="1143000"/>
          </a:xfrm>
        </p:spPr>
        <p:txBody>
          <a:bodyPr/>
          <a:lstStyle/>
          <a:p>
            <a:pPr eaLnBrk="1" hangingPunct="1"/>
            <a:r>
              <a:rPr lang="en-US" altLang="en-US" dirty="0" smtClean="0"/>
              <a:t>Step 1: </a:t>
            </a:r>
            <a:r>
              <a:rPr lang="en-US" altLang="en-US" dirty="0" smtClean="0">
                <a:solidFill>
                  <a:srgbClr val="339966"/>
                </a:solidFill>
              </a:rPr>
              <a:t>Protect </a:t>
            </a:r>
            <a:r>
              <a:rPr lang="en-US" altLang="en-US" dirty="0" smtClean="0"/>
              <a:t>Yourself and Others from Medicare Fraud</a:t>
            </a:r>
          </a:p>
        </p:txBody>
      </p:sp>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22463" y="0"/>
            <a:ext cx="7086600" cy="1143000"/>
          </a:xfrm>
        </p:spPr>
        <p:txBody>
          <a:bodyPr/>
          <a:lstStyle/>
          <a:p>
            <a:pPr eaLnBrk="1" hangingPunct="1"/>
            <a:r>
              <a:rPr lang="en-US" altLang="en-US" sz="3400" dirty="0" smtClean="0"/>
              <a:t>Step 2: </a:t>
            </a:r>
            <a:r>
              <a:rPr lang="en-US" altLang="en-US" sz="3400" dirty="0" smtClean="0">
                <a:solidFill>
                  <a:srgbClr val="339966"/>
                </a:solidFill>
              </a:rPr>
              <a:t>Detect </a:t>
            </a:r>
            <a:r>
              <a:rPr lang="en-US" altLang="en-US" sz="3400" dirty="0" smtClean="0"/>
              <a:t>Medicare </a:t>
            </a:r>
            <a:br>
              <a:rPr lang="en-US" altLang="en-US" sz="3400" dirty="0" smtClean="0"/>
            </a:br>
            <a:r>
              <a:rPr lang="en-US" altLang="en-US" sz="3400" dirty="0" smtClean="0"/>
              <a:t>Fraud &amp; Abuse</a:t>
            </a:r>
          </a:p>
        </p:txBody>
      </p:sp>
      <p:sp>
        <p:nvSpPr>
          <p:cNvPr id="20483" name="Rectangle 3"/>
          <p:cNvSpPr>
            <a:spLocks noGrp="1" noChangeArrowheads="1"/>
          </p:cNvSpPr>
          <p:nvPr>
            <p:ph type="body" idx="1"/>
          </p:nvPr>
        </p:nvSpPr>
        <p:spPr>
          <a:xfrm>
            <a:off x="1963738" y="1143000"/>
            <a:ext cx="7027862" cy="3733800"/>
          </a:xfrm>
        </p:spPr>
        <p:txBody>
          <a:bodyPr/>
          <a:lstStyle/>
          <a:p>
            <a:pPr eaLnBrk="1" hangingPunct="1">
              <a:spcBef>
                <a:spcPts val="400"/>
              </a:spcBef>
              <a:spcAft>
                <a:spcPts val="400"/>
              </a:spcAft>
            </a:pPr>
            <a:r>
              <a:rPr lang="en-US" altLang="en-US" sz="2400" b="0" dirty="0" smtClean="0">
                <a:latin typeface="Arial" charset="0"/>
                <a:cs typeface="Arial" charset="0"/>
              </a:rPr>
              <a:t>Track medical appointments on </a:t>
            </a:r>
            <a:r>
              <a:rPr lang="en-US" altLang="en-US" sz="2400" dirty="0" smtClean="0">
                <a:solidFill>
                  <a:schemeClr val="accent1"/>
                </a:solidFill>
                <a:latin typeface="Arial" charset="0"/>
                <a:cs typeface="Arial" charset="0"/>
              </a:rPr>
              <a:t>your calendar </a:t>
            </a:r>
            <a:r>
              <a:rPr lang="en-US" altLang="en-US" sz="2400" b="0" dirty="0" smtClean="0">
                <a:latin typeface="Arial" charset="0"/>
                <a:cs typeface="Arial" charset="0"/>
              </a:rPr>
              <a:t>or get a </a:t>
            </a:r>
            <a:r>
              <a:rPr lang="en-US" altLang="en-US" sz="2400" dirty="0" smtClean="0">
                <a:solidFill>
                  <a:schemeClr val="accent1"/>
                </a:solidFill>
                <a:latin typeface="Arial" charset="0"/>
                <a:cs typeface="Arial" charset="0"/>
              </a:rPr>
              <a:t>Personal Health Care Journal</a:t>
            </a:r>
          </a:p>
          <a:p>
            <a:pPr eaLnBrk="1" hangingPunct="1">
              <a:spcBef>
                <a:spcPts val="400"/>
              </a:spcBef>
              <a:spcAft>
                <a:spcPts val="400"/>
              </a:spcAft>
            </a:pPr>
            <a:r>
              <a:rPr lang="en-US" altLang="en-US" sz="2400" b="0" dirty="0" smtClean="0">
                <a:latin typeface="Arial" charset="0"/>
                <a:cs typeface="Arial" charset="0"/>
              </a:rPr>
              <a:t>Review </a:t>
            </a:r>
            <a:r>
              <a:rPr lang="en-US" altLang="en-US" sz="2400" dirty="0" smtClean="0">
                <a:solidFill>
                  <a:srgbClr val="339966"/>
                </a:solidFill>
                <a:latin typeface="Arial" charset="0"/>
                <a:cs typeface="Arial" charset="0"/>
              </a:rPr>
              <a:t>Medicare Summary Notices (MSNs) </a:t>
            </a:r>
            <a:r>
              <a:rPr lang="en-US" altLang="en-US" sz="2400" b="0" dirty="0" smtClean="0">
                <a:latin typeface="Arial" charset="0"/>
                <a:cs typeface="Arial" charset="0"/>
              </a:rPr>
              <a:t>and other statements for:</a:t>
            </a:r>
          </a:p>
          <a:p>
            <a:pPr eaLnBrk="1" hangingPunct="1">
              <a:spcBef>
                <a:spcPts val="400"/>
              </a:spcBef>
              <a:buFont typeface="Wingdings" pitchFamily="2" charset="2"/>
              <a:buNone/>
            </a:pPr>
            <a:r>
              <a:rPr lang="en-US" altLang="en-US" sz="2400" b="0" dirty="0" smtClean="0">
                <a:solidFill>
                  <a:srgbClr val="FF0000"/>
                </a:solidFill>
                <a:latin typeface="Arial" charset="0"/>
                <a:cs typeface="Arial" charset="0"/>
              </a:rPr>
              <a:t> 	   </a:t>
            </a:r>
            <a:r>
              <a:rPr lang="en-US" altLang="en-US" sz="2400" b="0" dirty="0" smtClean="0">
                <a:latin typeface="Arial" charset="0"/>
                <a:cs typeface="Arial" charset="0"/>
              </a:rPr>
              <a:t>1</a:t>
            </a:r>
            <a:r>
              <a:rPr lang="en-US" altLang="en-US" sz="2300" b="0" dirty="0" smtClean="0">
                <a:latin typeface="Arial" charset="0"/>
                <a:cs typeface="Arial" charset="0"/>
              </a:rPr>
              <a:t>. Services you didn’t receive</a:t>
            </a:r>
          </a:p>
          <a:p>
            <a:pPr eaLnBrk="1" hangingPunct="1">
              <a:spcBef>
                <a:spcPts val="400"/>
              </a:spcBef>
              <a:buFont typeface="Wingdings" pitchFamily="2" charset="2"/>
              <a:buNone/>
            </a:pPr>
            <a:r>
              <a:rPr lang="en-US" altLang="en-US" sz="2300" b="0" dirty="0" smtClean="0">
                <a:latin typeface="Arial" charset="0"/>
                <a:cs typeface="Arial" charset="0"/>
              </a:rPr>
              <a:t>	   2. Double-billing </a:t>
            </a:r>
          </a:p>
          <a:p>
            <a:pPr eaLnBrk="1" hangingPunct="1">
              <a:spcBef>
                <a:spcPts val="400"/>
              </a:spcBef>
              <a:buFont typeface="Wingdings" pitchFamily="2" charset="2"/>
              <a:buNone/>
            </a:pPr>
            <a:r>
              <a:rPr lang="en-US" altLang="en-US" sz="2300" b="0" dirty="0" smtClean="0">
                <a:latin typeface="Arial" charset="0"/>
                <a:cs typeface="Arial" charset="0"/>
              </a:rPr>
              <a:t>	   3. Services not ordered by your doctor</a:t>
            </a:r>
          </a:p>
          <a:p>
            <a:pPr eaLnBrk="1" hangingPunct="1">
              <a:spcBef>
                <a:spcPts val="400"/>
              </a:spcBef>
              <a:spcAft>
                <a:spcPts val="400"/>
              </a:spcAft>
            </a:pPr>
            <a:r>
              <a:rPr lang="en-US" altLang="en-US" sz="2400" b="0" dirty="0" smtClean="0">
                <a:latin typeface="Arial" charset="0"/>
                <a:cs typeface="Arial" charset="0"/>
              </a:rPr>
              <a:t>Access your Medicare information at </a:t>
            </a:r>
            <a:r>
              <a:rPr lang="en-US" altLang="en-US" sz="2400" u="sng" dirty="0" smtClean="0">
                <a:solidFill>
                  <a:srgbClr val="339966"/>
                </a:solidFill>
                <a:latin typeface="Arial" charset="0"/>
                <a:cs typeface="Arial" charset="0"/>
              </a:rPr>
              <a:t>www.MyMedicare.gov</a:t>
            </a:r>
            <a:r>
              <a:rPr lang="en-US" altLang="en-US" sz="2400" b="0" dirty="0" smtClean="0">
                <a:latin typeface="Arial" charset="0"/>
                <a:cs typeface="Arial" charset="0"/>
              </a:rPr>
              <a:t>. </a:t>
            </a:r>
          </a:p>
          <a:p>
            <a:pPr eaLnBrk="1" hangingPunct="1">
              <a:spcBef>
                <a:spcPts val="600"/>
              </a:spcBef>
              <a:buFont typeface="Wingdings" pitchFamily="2" charset="2"/>
              <a:buNone/>
            </a:pPr>
            <a:endParaRPr lang="en-US" altLang="en-US" sz="2400" b="0" dirty="0" smtClean="0">
              <a:latin typeface="Arial" charset="0"/>
              <a:cs typeface="Arial"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fld id="{C3428F6D-A306-4EF6-8F43-F665D62382F0}" type="slidenum">
              <a:rPr lang="en-US" altLang="en-US" smtClean="0">
                <a:solidFill>
                  <a:schemeClr val="bg1"/>
                </a:solidFill>
              </a:rPr>
              <a:pPr eaLnBrk="1" hangingPunct="1">
                <a:spcBef>
                  <a:spcPct val="0"/>
                </a:spcBef>
                <a:buClrTx/>
                <a:buFontTx/>
                <a:buNone/>
              </a:pPr>
              <a:t>12</a:t>
            </a:fld>
            <a:endParaRPr lang="en-US" altLang="en-US" smtClean="0">
              <a:solidFill>
                <a:schemeClr val="bg1"/>
              </a:solidFill>
            </a:endParaRPr>
          </a:p>
        </p:txBody>
      </p:sp>
      <p:sp>
        <p:nvSpPr>
          <p:cNvPr id="2048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endParaRPr lang="en-US" altLang="en-US" sz="3200" b="0">
              <a:solidFill>
                <a:schemeClr val="tx1"/>
              </a:solidFill>
              <a:latin typeface="Times New Roman" pitchFamily="18" charset="0"/>
            </a:endParaRPr>
          </a:p>
        </p:txBody>
      </p:sp>
      <p:sp>
        <p:nvSpPr>
          <p:cNvPr id="2048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0066"/>
              </a:buClr>
              <a:buFont typeface="Wingdings" pitchFamily="2" charset="2"/>
              <a:buChar char="ü"/>
              <a:defRPr sz="2800" b="1">
                <a:solidFill>
                  <a:srgbClr val="000066"/>
                </a:solidFill>
                <a:latin typeface="Arial" charset="0"/>
                <a:cs typeface="Arial" charset="0"/>
              </a:defRPr>
            </a:lvl1pPr>
            <a:lvl2pPr marL="742950" indent="-285750" eaLnBrk="0" hangingPunct="0">
              <a:spcBef>
                <a:spcPct val="20000"/>
              </a:spcBef>
              <a:buClr>
                <a:srgbClr val="000066"/>
              </a:buClr>
              <a:buFont typeface="Wingdings" pitchFamily="2" charset="2"/>
              <a:buChar char="ü"/>
              <a:defRPr sz="2400" b="1">
                <a:solidFill>
                  <a:srgbClr val="000066"/>
                </a:solidFill>
                <a:latin typeface="Arial" charset="0"/>
                <a:cs typeface="Arial" charset="0"/>
              </a:defRPr>
            </a:lvl2pPr>
            <a:lvl3pPr marL="11430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3pPr>
            <a:lvl4pPr marL="1600200" indent="-228600" eaLnBrk="0" hangingPunct="0">
              <a:spcBef>
                <a:spcPct val="20000"/>
              </a:spcBef>
              <a:buClr>
                <a:srgbClr val="000066"/>
              </a:buClr>
              <a:buFont typeface="Wingdings" pitchFamily="2" charset="2"/>
              <a:buChar char="ü"/>
              <a:defRPr b="1">
                <a:solidFill>
                  <a:srgbClr val="000066"/>
                </a:solidFill>
                <a:latin typeface="Arial" charset="0"/>
                <a:cs typeface="Arial" charset="0"/>
              </a:defRPr>
            </a:lvl4pPr>
            <a:lvl5pPr marL="2057400" indent="-228600" eaLnBrk="0" hangingPunct="0">
              <a:spcBef>
                <a:spcPct val="20000"/>
              </a:spcBef>
              <a:buClr>
                <a:srgbClr val="000066"/>
              </a:buClr>
              <a:buFont typeface="Wingdings" pitchFamily="2" charset="2"/>
              <a:buChar char="ü"/>
              <a:defRPr sz="2000" b="1">
                <a:solidFill>
                  <a:srgbClr val="000066"/>
                </a:solidFill>
                <a:latin typeface="Arial" charset="0"/>
                <a:cs typeface="Arial" charset="0"/>
              </a:defRPr>
            </a:lvl5pPr>
            <a:lvl6pPr marL="25146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6pPr>
            <a:lvl7pPr marL="29718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7pPr>
            <a:lvl8pPr marL="34290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8pPr>
            <a:lvl9pPr marL="3886200" indent="-228600" eaLnBrk="0" fontAlgn="base" hangingPunct="0">
              <a:spcBef>
                <a:spcPct val="20000"/>
              </a:spcBef>
              <a:spcAft>
                <a:spcPct val="0"/>
              </a:spcAft>
              <a:buClr>
                <a:srgbClr val="000066"/>
              </a:buClr>
              <a:buFont typeface="Wingdings" pitchFamily="2" charset="2"/>
              <a:buChar char="ü"/>
              <a:defRPr sz="2000" b="1">
                <a:solidFill>
                  <a:srgbClr val="000066"/>
                </a:solidFill>
                <a:latin typeface="Arial" charset="0"/>
                <a:cs typeface="Arial" charset="0"/>
              </a:defRPr>
            </a:lvl9pPr>
          </a:lstStyle>
          <a:p>
            <a:pPr eaLnBrk="1" hangingPunct="1">
              <a:spcBef>
                <a:spcPct val="0"/>
              </a:spcBef>
              <a:buClrTx/>
              <a:buFontTx/>
              <a:buNone/>
            </a:pPr>
            <a:endParaRPr lang="en-US" altLang="en-US" sz="3200" b="0">
              <a:solidFill>
                <a:schemeClr val="tx1"/>
              </a:solidFill>
              <a:latin typeface="Times New Roman" pitchFamily="18" charset="0"/>
            </a:endParaRPr>
          </a:p>
        </p:txBody>
      </p:sp>
      <p:pic>
        <p:nvPicPr>
          <p:cNvPr id="20487" name="Picture 11" descr="C:\Users\hflory.HVAAA\AppData\Local\Microsoft\Windows\Temporary Internet Files\Content.IE5\MWPNV2OH\MP900443249[1].jpg"/>
          <p:cNvPicPr>
            <a:picLocks noChangeAspect="1" noChangeArrowheads="1"/>
          </p:cNvPicPr>
          <p:nvPr/>
        </p:nvPicPr>
        <p:blipFill rotWithShape="1">
          <a:blip r:embed="rId3">
            <a:extLst>
              <a:ext uri="{28A0092B-C50C-407E-A947-70E740481C1C}">
                <a14:useLocalDpi xmlns:a14="http://schemas.microsoft.com/office/drawing/2010/main" val="0"/>
              </a:ext>
            </a:extLst>
          </a:blip>
          <a:srcRect b="8254"/>
          <a:stretch/>
        </p:blipFill>
        <p:spPr bwMode="auto">
          <a:xfrm>
            <a:off x="6372225" y="5173851"/>
            <a:ext cx="2636838" cy="160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7" descr="C:\Users\hflory.HVAAA\AppData\Local\Microsoft\Windows\Temporary Internet Files\Content.IE5\T1SOBCSW\MP900406691[1].jpg"/>
          <p:cNvPicPr>
            <a:picLocks noChangeAspect="1" noChangeArrowheads="1"/>
          </p:cNvPicPr>
          <p:nvPr/>
        </p:nvPicPr>
        <p:blipFill rotWithShape="1">
          <a:blip r:embed="rId4">
            <a:extLst>
              <a:ext uri="{28A0092B-C50C-407E-A947-70E740481C1C}">
                <a14:useLocalDpi xmlns:a14="http://schemas.microsoft.com/office/drawing/2010/main" val="0"/>
              </a:ext>
            </a:extLst>
          </a:blip>
          <a:srcRect t="8696"/>
          <a:stretch/>
        </p:blipFill>
        <p:spPr bwMode="auto">
          <a:xfrm>
            <a:off x="1981200" y="51816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3" descr="C:\Documents and Settings\HVAAA\Local Settings\Temporary Internet Files\Content.IE5\53P22V9Q\MPj04007330000[1].jpg"/>
          <p:cNvPicPr>
            <a:picLocks noChangeAspect="1" noChangeArrowheads="1"/>
          </p:cNvPicPr>
          <p:nvPr/>
        </p:nvPicPr>
        <p:blipFill rotWithShape="1">
          <a:blip r:embed="rId5">
            <a:extLst>
              <a:ext uri="{28A0092B-C50C-407E-A947-70E740481C1C}">
                <a14:useLocalDpi xmlns:a14="http://schemas.microsoft.com/office/drawing/2010/main" val="0"/>
              </a:ext>
            </a:extLst>
          </a:blip>
          <a:srcRect t="-1" b="8695"/>
          <a:stretch/>
        </p:blipFill>
        <p:spPr bwMode="auto">
          <a:xfrm>
            <a:off x="3810000" y="5181600"/>
            <a:ext cx="2476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023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304800"/>
            <a:ext cx="7086600" cy="1143000"/>
          </a:xfrm>
        </p:spPr>
        <p:txBody>
          <a:bodyPr/>
          <a:lstStyle/>
          <a:p>
            <a:pPr eaLnBrk="1" hangingPunct="1"/>
            <a:r>
              <a:rPr lang="en-US" altLang="en-US" smtClean="0"/>
              <a:t>Step 3: </a:t>
            </a:r>
            <a:r>
              <a:rPr lang="en-US" altLang="en-US" smtClean="0">
                <a:solidFill>
                  <a:srgbClr val="339966"/>
                </a:solidFill>
              </a:rPr>
              <a:t>Report </a:t>
            </a:r>
            <a:r>
              <a:rPr lang="en-US" altLang="en-US" smtClean="0"/>
              <a:t>Suspected Medicare Fraud and Abuse</a:t>
            </a:r>
          </a:p>
        </p:txBody>
      </p:sp>
      <p:sp>
        <p:nvSpPr>
          <p:cNvPr id="36867" name="Rectangle 3"/>
          <p:cNvSpPr>
            <a:spLocks noGrp="1" noChangeArrowheads="1"/>
          </p:cNvSpPr>
          <p:nvPr>
            <p:ph idx="1"/>
          </p:nvPr>
        </p:nvSpPr>
        <p:spPr>
          <a:xfrm>
            <a:off x="2057400" y="4191000"/>
            <a:ext cx="7086600" cy="2303463"/>
          </a:xfrm>
        </p:spPr>
        <p:txBody>
          <a:bodyPr/>
          <a:lstStyle/>
          <a:p>
            <a:pPr marL="514350" indent="-514350" eaLnBrk="1" hangingPunct="1">
              <a:spcBef>
                <a:spcPts val="600"/>
              </a:spcBef>
              <a:spcAft>
                <a:spcPts val="600"/>
              </a:spcAft>
            </a:pPr>
            <a:r>
              <a:rPr lang="en-US" altLang="en-US" b="0" smtClean="0">
                <a:latin typeface="Arial" charset="0"/>
                <a:cs typeface="Arial" charset="0"/>
              </a:rPr>
              <a:t>Call the provider.</a:t>
            </a:r>
          </a:p>
          <a:p>
            <a:pPr marL="514350" indent="-514350" eaLnBrk="1" hangingPunct="1">
              <a:spcBef>
                <a:spcPts val="600"/>
              </a:spcBef>
              <a:spcAft>
                <a:spcPts val="600"/>
              </a:spcAft>
            </a:pPr>
            <a:r>
              <a:rPr lang="en-US" altLang="en-US" b="0" smtClean="0">
                <a:latin typeface="Arial" charset="0"/>
                <a:cs typeface="Arial" charset="0"/>
              </a:rPr>
              <a:t>Gather information and documentation.</a:t>
            </a:r>
          </a:p>
          <a:p>
            <a:pPr marL="514350" indent="-514350" eaLnBrk="1" hangingPunct="1">
              <a:spcBef>
                <a:spcPts val="600"/>
              </a:spcBef>
              <a:spcAft>
                <a:spcPts val="600"/>
              </a:spcAft>
            </a:pPr>
            <a:r>
              <a:rPr lang="en-US" altLang="en-US" smtClean="0">
                <a:solidFill>
                  <a:srgbClr val="339966"/>
                </a:solidFill>
                <a:latin typeface="Arial" charset="0"/>
                <a:cs typeface="Arial" charset="0"/>
              </a:rPr>
              <a:t>Contact your SMP.</a:t>
            </a:r>
            <a:r>
              <a:rPr lang="en-US" altLang="en-US" b="0" smtClean="0">
                <a:latin typeface="Arial" charset="0"/>
                <a:cs typeface="Arial" charset="0"/>
              </a:rPr>
              <a:t> </a:t>
            </a:r>
          </a:p>
          <a:p>
            <a:pPr marL="914400" lvl="1" indent="-514350" eaLnBrk="1" hangingPunct="1">
              <a:spcBef>
                <a:spcPts val="600"/>
              </a:spcBef>
              <a:spcAft>
                <a:spcPts val="600"/>
              </a:spcAft>
              <a:buFont typeface="Wingdings" pitchFamily="2" charset="2"/>
              <a:buChar char="Ø"/>
            </a:pPr>
            <a:r>
              <a:rPr lang="en-US" altLang="en-US" b="0" smtClean="0">
                <a:latin typeface="Arial" charset="0"/>
                <a:cs typeface="Arial" charset="0"/>
              </a:rPr>
              <a:t>This is a free and confidential service!</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13</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6000"/>
          <a:stretch/>
        </p:blipFill>
        <p:spPr>
          <a:xfrm>
            <a:off x="3962400" y="1565698"/>
            <a:ext cx="2819400" cy="25412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Three Steps to Prevent Health Care Fraud</a:t>
            </a:r>
          </a:p>
        </p:txBody>
      </p:sp>
      <p:sp>
        <p:nvSpPr>
          <p:cNvPr id="30723" name="Content Placeholder 2"/>
          <p:cNvSpPr>
            <a:spLocks noGrp="1"/>
          </p:cNvSpPr>
          <p:nvPr>
            <p:ph idx="1"/>
          </p:nvPr>
        </p:nvSpPr>
        <p:spPr>
          <a:xfrm>
            <a:off x="4800600" y="2667000"/>
            <a:ext cx="3886200" cy="3124200"/>
          </a:xfrm>
        </p:spPr>
        <p:txBody>
          <a:bodyPr/>
          <a:lstStyle/>
          <a:p>
            <a:pPr marL="514350" indent="-514350">
              <a:lnSpc>
                <a:spcPct val="150000"/>
              </a:lnSpc>
              <a:buClr>
                <a:srgbClr val="339966"/>
              </a:buClr>
              <a:buFont typeface="Times New Roman" pitchFamily="18" charset="0"/>
              <a:buAutoNum type="arabicParenR"/>
            </a:pPr>
            <a:r>
              <a:rPr lang="en-US" altLang="en-US" sz="3200" smtClean="0">
                <a:solidFill>
                  <a:srgbClr val="339966"/>
                </a:solidFill>
                <a:latin typeface="Arial" charset="0"/>
                <a:cs typeface="Arial" charset="0"/>
              </a:rPr>
              <a:t>Protect</a:t>
            </a:r>
          </a:p>
          <a:p>
            <a:pPr marL="514350" indent="-514350">
              <a:lnSpc>
                <a:spcPct val="150000"/>
              </a:lnSpc>
              <a:buClr>
                <a:srgbClr val="339966"/>
              </a:buClr>
              <a:buFont typeface="Wingdings" pitchFamily="2" charset="2"/>
              <a:buNone/>
            </a:pPr>
            <a:r>
              <a:rPr lang="en-US" altLang="en-US" sz="3200" smtClean="0">
                <a:solidFill>
                  <a:srgbClr val="339966"/>
                </a:solidFill>
                <a:latin typeface="Arial" charset="0"/>
                <a:cs typeface="Arial" charset="0"/>
              </a:rPr>
              <a:t>	 </a:t>
            </a:r>
            <a:r>
              <a:rPr lang="en-US" altLang="en-US" sz="3200" smtClean="0">
                <a:latin typeface="Arial" charset="0"/>
                <a:cs typeface="Arial" charset="0"/>
              </a:rPr>
              <a:t>2) Detect  </a:t>
            </a:r>
          </a:p>
          <a:p>
            <a:pPr marL="514350" indent="-514350">
              <a:lnSpc>
                <a:spcPct val="150000"/>
              </a:lnSpc>
              <a:buClr>
                <a:srgbClr val="339966"/>
              </a:buClr>
              <a:buFont typeface="Wingdings" pitchFamily="2" charset="2"/>
              <a:buNone/>
            </a:pPr>
            <a:r>
              <a:rPr lang="en-US" altLang="en-US" sz="3200" smtClean="0">
                <a:solidFill>
                  <a:srgbClr val="FF0000"/>
                </a:solidFill>
                <a:latin typeface="Arial" charset="0"/>
                <a:cs typeface="Arial" charset="0"/>
              </a:rPr>
              <a:t>		    3) Report  </a:t>
            </a:r>
          </a:p>
        </p:txBody>
      </p:sp>
      <p:pic>
        <p:nvPicPr>
          <p:cNvPr id="30725" name="Picture 7" descr="C:\Documents and Settings\HVAAA\Local Settings\Temporary Internet Files\Content.IE5\S6RRQOMP\MP900289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2457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14</a:t>
            </a:fld>
            <a:endParaRPr lang="en-US" dirty="0"/>
          </a:p>
        </p:txBody>
      </p:sp>
    </p:spTree>
    <p:extLst>
      <p:ext uri="{BB962C8B-B14F-4D97-AF65-F5344CB8AC3E}">
        <p14:creationId xmlns:p14="http://schemas.microsoft.com/office/powerpoint/2010/main" val="41345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7400" y="381000"/>
            <a:ext cx="6781800" cy="1066800"/>
          </a:xfrm>
        </p:spPr>
        <p:txBody>
          <a:bodyPr/>
          <a:lstStyle/>
          <a:p>
            <a:pPr eaLnBrk="1" hangingPunct="1"/>
            <a:r>
              <a:rPr lang="en-US" altLang="en-US" dirty="0" smtClean="0"/>
              <a:t>Contact your state SMP: </a:t>
            </a:r>
            <a:br>
              <a:rPr lang="en-US" altLang="en-US" dirty="0" smtClean="0"/>
            </a:br>
            <a:r>
              <a:rPr lang="en-US" altLang="en-US" dirty="0" smtClean="0"/>
              <a:t>SHIBA</a:t>
            </a:r>
          </a:p>
        </p:txBody>
      </p:sp>
      <p:sp>
        <p:nvSpPr>
          <p:cNvPr id="38915" name="Rectangle 3"/>
          <p:cNvSpPr>
            <a:spLocks noGrp="1" noChangeArrowheads="1"/>
          </p:cNvSpPr>
          <p:nvPr>
            <p:ph type="body" idx="1"/>
          </p:nvPr>
        </p:nvSpPr>
        <p:spPr>
          <a:xfrm>
            <a:off x="2057400" y="1905000"/>
            <a:ext cx="6858000" cy="3200400"/>
          </a:xfrm>
        </p:spPr>
        <p:txBody>
          <a:bodyPr/>
          <a:lstStyle/>
          <a:p>
            <a:pPr eaLnBrk="1" hangingPunct="1">
              <a:spcBef>
                <a:spcPts val="1200"/>
              </a:spcBef>
              <a:spcAft>
                <a:spcPts val="1200"/>
              </a:spcAft>
              <a:buClr>
                <a:schemeClr val="bg1"/>
              </a:buClr>
              <a:buFont typeface="Wingdings" pitchFamily="2" charset="2"/>
              <a:buNone/>
            </a:pPr>
            <a:r>
              <a:rPr lang="en-US" altLang="en-US" dirty="0" smtClean="0">
                <a:solidFill>
                  <a:srgbClr val="339966"/>
                </a:solidFill>
                <a:latin typeface="Arial" charset="0"/>
                <a:cs typeface="Arial" charset="0"/>
              </a:rPr>
              <a:t>Visit us online: </a:t>
            </a:r>
            <a:r>
              <a:rPr lang="en-US" altLang="en-US" dirty="0" smtClean="0">
                <a:solidFill>
                  <a:schemeClr val="accent2"/>
                </a:solidFill>
                <a:latin typeface="Arial" charset="0"/>
                <a:cs typeface="Arial" charset="0"/>
              </a:rPr>
              <a:t>www.insurance.wa.gov</a:t>
            </a:r>
          </a:p>
          <a:p>
            <a:pPr eaLnBrk="1" hangingPunct="1">
              <a:spcBef>
                <a:spcPts val="1200"/>
              </a:spcBef>
              <a:spcAft>
                <a:spcPts val="1200"/>
              </a:spcAft>
              <a:buFont typeface="Arial" charset="0"/>
              <a:buChar char="•"/>
            </a:pPr>
            <a:r>
              <a:rPr lang="en-US" altLang="en-US" sz="2400" b="0" dirty="0" smtClean="0">
                <a:latin typeface="Arial" charset="0"/>
                <a:cs typeface="Arial" charset="0"/>
              </a:rPr>
              <a:t>For more information </a:t>
            </a:r>
          </a:p>
          <a:p>
            <a:pPr eaLnBrk="1" hangingPunct="1">
              <a:spcBef>
                <a:spcPts val="1200"/>
              </a:spcBef>
              <a:spcAft>
                <a:spcPts val="1200"/>
              </a:spcAft>
              <a:buFont typeface="Wingdings" pitchFamily="2" charset="2"/>
              <a:buNone/>
            </a:pPr>
            <a:r>
              <a:rPr lang="en-US" altLang="en-US" dirty="0" smtClean="0">
                <a:solidFill>
                  <a:srgbClr val="339966"/>
                </a:solidFill>
                <a:latin typeface="Arial" charset="0"/>
                <a:cs typeface="Arial" charset="0"/>
              </a:rPr>
              <a:t>Call toll-free: </a:t>
            </a:r>
            <a:r>
              <a:rPr lang="en-US" altLang="en-US" sz="3200" dirty="0" smtClean="0">
                <a:solidFill>
                  <a:schemeClr val="accent2"/>
                </a:solidFill>
                <a:latin typeface="Arial" charset="0"/>
                <a:cs typeface="Arial" charset="0"/>
              </a:rPr>
              <a:t>1-800-562-6900</a:t>
            </a:r>
          </a:p>
          <a:p>
            <a:pPr eaLnBrk="1" hangingPunct="1">
              <a:spcBef>
                <a:spcPts val="1200"/>
              </a:spcBef>
              <a:spcAft>
                <a:spcPts val="1200"/>
              </a:spcAft>
              <a:buFont typeface="Arial" charset="0"/>
              <a:buChar char="•"/>
            </a:pPr>
            <a:r>
              <a:rPr lang="en-US" altLang="en-US" sz="2400" b="0" dirty="0" smtClean="0">
                <a:latin typeface="Arial" charset="0"/>
                <a:cs typeface="Arial" charset="0"/>
              </a:rPr>
              <a:t>To report suspected fraud/abuse</a:t>
            </a:r>
          </a:p>
          <a:p>
            <a:pPr eaLnBrk="1" hangingPunct="1">
              <a:spcBef>
                <a:spcPts val="1200"/>
              </a:spcBef>
              <a:spcAft>
                <a:spcPts val="1200"/>
              </a:spcAft>
              <a:buFont typeface="Arial" charset="0"/>
              <a:buChar char="•"/>
            </a:pPr>
            <a:r>
              <a:rPr lang="en-US" altLang="en-US" sz="2400" b="0" dirty="0" smtClean="0">
                <a:latin typeface="Arial" charset="0"/>
                <a:cs typeface="Arial" charset="0"/>
              </a:rPr>
              <a:t>For training, speakers, and/or materials</a:t>
            </a:r>
          </a:p>
          <a:p>
            <a:pPr eaLnBrk="1" hangingPunct="1">
              <a:spcBef>
                <a:spcPts val="1200"/>
              </a:spcBef>
              <a:spcAft>
                <a:spcPts val="1200"/>
              </a:spcAft>
              <a:buFont typeface="Arial" charset="0"/>
              <a:buChar char="•"/>
            </a:pPr>
            <a:r>
              <a:rPr lang="en-US" altLang="en-US" sz="2400" b="0" dirty="0" smtClean="0">
                <a:latin typeface="Arial" charset="0"/>
                <a:cs typeface="Arial" charset="0"/>
              </a:rPr>
              <a:t>To volunteer with the SMP program</a:t>
            </a: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Medicare Fraud, Errors, and Abuse Affect…</a:t>
            </a:r>
          </a:p>
        </p:txBody>
      </p:sp>
      <p:pic>
        <p:nvPicPr>
          <p:cNvPr id="27652" name="Picture 7" descr="MP90031433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3276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Content Placeholder 2"/>
          <p:cNvSpPr>
            <a:spLocks noGrp="1"/>
          </p:cNvSpPr>
          <p:nvPr>
            <p:ph idx="1"/>
          </p:nvPr>
        </p:nvSpPr>
        <p:spPr>
          <a:xfrm>
            <a:off x="1981200" y="1828800"/>
            <a:ext cx="5029200" cy="3886200"/>
          </a:xfrm>
        </p:spPr>
        <p:txBody>
          <a:bodyPr/>
          <a:lstStyle/>
          <a:p>
            <a:pPr>
              <a:buFont typeface="Wingdings" pitchFamily="2" charset="2"/>
              <a:buNone/>
              <a:defRPr/>
            </a:pPr>
            <a:r>
              <a:rPr lang="en-US" dirty="0" smtClean="0">
                <a:latin typeface="Arial" charset="0"/>
                <a:cs typeface="Arial" charset="0"/>
              </a:rPr>
              <a:t>Everyone</a:t>
            </a:r>
            <a:endParaRPr lang="en-US" dirty="0">
              <a:latin typeface="Arial" charset="0"/>
              <a:cs typeface="Arial" charset="0"/>
            </a:endParaRPr>
          </a:p>
          <a:p>
            <a:pPr lvl="1">
              <a:defRPr/>
            </a:pPr>
            <a:r>
              <a:rPr lang="en-US" dirty="0">
                <a:solidFill>
                  <a:srgbClr val="339966"/>
                </a:solidFill>
                <a:latin typeface="Arial" charset="0"/>
                <a:cs typeface="Arial" charset="0"/>
              </a:rPr>
              <a:t>Billions</a:t>
            </a:r>
            <a:r>
              <a:rPr lang="en-US" b="0" dirty="0">
                <a:latin typeface="Arial" charset="0"/>
                <a:cs typeface="Arial" charset="0"/>
              </a:rPr>
              <a:t> of taxpayer dollars </a:t>
            </a:r>
            <a:r>
              <a:rPr lang="en-US" b="0" dirty="0" smtClean="0">
                <a:latin typeface="Arial" charset="0"/>
                <a:cs typeface="Arial" charset="0"/>
              </a:rPr>
              <a:t>lost to improper claims</a:t>
            </a:r>
            <a:endParaRPr lang="en-US" b="0" dirty="0">
              <a:latin typeface="Arial" charset="0"/>
              <a:cs typeface="Arial" charset="0"/>
            </a:endParaRPr>
          </a:p>
          <a:p>
            <a:pPr lvl="1">
              <a:defRPr/>
            </a:pPr>
            <a:r>
              <a:rPr lang="en-US" b="0" dirty="0">
                <a:latin typeface="Arial" charset="0"/>
                <a:cs typeface="Arial" charset="0"/>
              </a:rPr>
              <a:t>Medicare trust fund at </a:t>
            </a:r>
            <a:r>
              <a:rPr lang="en-US" b="0" dirty="0" smtClean="0">
                <a:latin typeface="Arial" charset="0"/>
                <a:cs typeface="Arial" charset="0"/>
              </a:rPr>
              <a:t>risk</a:t>
            </a:r>
          </a:p>
          <a:p>
            <a:pPr marL="0" indent="0">
              <a:buFont typeface="Wingdings" pitchFamily="2" charset="2"/>
              <a:buNone/>
              <a:defRPr/>
            </a:pPr>
            <a:r>
              <a:rPr lang="en-US" dirty="0" smtClean="0">
                <a:latin typeface="Arial" charset="0"/>
                <a:cs typeface="Arial" charset="0"/>
              </a:rPr>
              <a:t>Medicare Beneficiaries</a:t>
            </a:r>
            <a:endParaRPr lang="en-US" dirty="0">
              <a:latin typeface="Arial" charset="0"/>
              <a:cs typeface="Arial" charset="0"/>
            </a:endParaRPr>
          </a:p>
          <a:p>
            <a:pPr lvl="1">
              <a:defRPr/>
            </a:pPr>
            <a:r>
              <a:rPr lang="en-US" b="0" dirty="0" smtClean="0">
                <a:latin typeface="Arial" charset="0"/>
                <a:cs typeface="Arial" charset="0"/>
              </a:rPr>
              <a:t>Higher </a:t>
            </a:r>
            <a:r>
              <a:rPr lang="en-US" b="0" dirty="0">
                <a:latin typeface="Arial" charset="0"/>
                <a:cs typeface="Arial" charset="0"/>
              </a:rPr>
              <a:t>premiums</a:t>
            </a:r>
          </a:p>
          <a:p>
            <a:pPr lvl="1">
              <a:defRPr/>
            </a:pPr>
            <a:r>
              <a:rPr lang="en-US" b="0" dirty="0">
                <a:latin typeface="Arial" charset="0"/>
                <a:cs typeface="Arial" charset="0"/>
              </a:rPr>
              <a:t>Less money for needed benefits</a:t>
            </a:r>
          </a:p>
          <a:p>
            <a:pPr lvl="1">
              <a:defRPr/>
            </a:pPr>
            <a:r>
              <a:rPr lang="en-US" b="0" dirty="0" smtClean="0">
                <a:latin typeface="Arial" charset="0"/>
                <a:cs typeface="Arial" charset="0"/>
              </a:rPr>
              <a:t>Quality of treatment</a:t>
            </a:r>
            <a:endParaRPr lang="en-US" b="0" dirty="0">
              <a:latin typeface="Arial" charset="0"/>
              <a:cs typeface="Arial" charset="0"/>
            </a:endParaRPr>
          </a:p>
        </p:txBody>
      </p:sp>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828800" y="228600"/>
            <a:ext cx="7315200" cy="1066800"/>
          </a:xfrm>
        </p:spPr>
        <p:txBody>
          <a:bodyPr/>
          <a:lstStyle/>
          <a:p>
            <a:r>
              <a:rPr lang="en-US" altLang="en-US" dirty="0" smtClean="0"/>
              <a:t>Consequences of Medicare Fraud, Errors, and Abuse</a:t>
            </a:r>
          </a:p>
        </p:txBody>
      </p:sp>
      <p:graphicFrame>
        <p:nvGraphicFramePr>
          <p:cNvPr id="3" name="Diagram 2"/>
          <p:cNvGraphicFramePr/>
          <p:nvPr>
            <p:extLst>
              <p:ext uri="{D42A27DB-BD31-4B8C-83A1-F6EECF244321}">
                <p14:modId xmlns:p14="http://schemas.microsoft.com/office/powerpoint/2010/main" val="3897517999"/>
              </p:ext>
            </p:extLst>
          </p:nvPr>
        </p:nvGraphicFramePr>
        <p:xfrm>
          <a:off x="2133600" y="1752600"/>
          <a:ext cx="67818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What is the Senior Medicare Patrol?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9787957"/>
              </p:ext>
            </p:extLst>
          </p:nvPr>
        </p:nvGraphicFramePr>
        <p:xfrm>
          <a:off x="2133600" y="1905000"/>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828800" y="152400"/>
            <a:ext cx="6629400" cy="1143000"/>
          </a:xfrm>
        </p:spPr>
        <p:txBody>
          <a:bodyPr/>
          <a:lstStyle/>
          <a:p>
            <a:r>
              <a:rPr lang="en-US" altLang="en-US" smtClean="0"/>
              <a:t>What is Medicare Fraud?</a:t>
            </a:r>
          </a:p>
        </p:txBody>
      </p:sp>
      <p:sp>
        <p:nvSpPr>
          <p:cNvPr id="23555" name="Content Placeholder 2"/>
          <p:cNvSpPr>
            <a:spLocks noGrp="1"/>
          </p:cNvSpPr>
          <p:nvPr>
            <p:ph idx="1"/>
          </p:nvPr>
        </p:nvSpPr>
        <p:spPr>
          <a:xfrm>
            <a:off x="1981200" y="4343400"/>
            <a:ext cx="6858000" cy="2133600"/>
          </a:xfrm>
        </p:spPr>
        <p:txBody>
          <a:bodyPr/>
          <a:lstStyle/>
          <a:p>
            <a:pPr>
              <a:buFont typeface="Wingdings" pitchFamily="2" charset="2"/>
              <a:buNone/>
            </a:pPr>
            <a:r>
              <a:rPr lang="en-US" altLang="en-US" sz="2400" dirty="0" smtClean="0">
                <a:latin typeface="Arial" charset="0"/>
                <a:cs typeface="Arial" charset="0"/>
              </a:rPr>
              <a:t>	</a:t>
            </a:r>
            <a:r>
              <a:rPr lang="en-US" altLang="en-US" u="sng" dirty="0" smtClean="0">
                <a:latin typeface="Arial" charset="0"/>
                <a:cs typeface="Arial" charset="0"/>
              </a:rPr>
              <a:t>Intentionally</a:t>
            </a:r>
            <a:r>
              <a:rPr lang="en-US" altLang="en-US" b="0" dirty="0" smtClean="0">
                <a:latin typeface="Arial" charset="0"/>
                <a:cs typeface="Arial" charset="0"/>
              </a:rPr>
              <a:t> billing Medicare for services that were not received or billing for a service at a higher rate than is actually justified</a:t>
            </a:r>
          </a:p>
        </p:txBody>
      </p:sp>
      <p:pic>
        <p:nvPicPr>
          <p:cNvPr id="23556" name="Picture 8" descr="C:\Documents and Settings\HVAAA\Local Settings\Temporary Internet Files\Content.IE5\Q5U0RDAR\MP9003418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32035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28800" y="152400"/>
            <a:ext cx="6629400" cy="1143000"/>
          </a:xfrm>
        </p:spPr>
        <p:txBody>
          <a:bodyPr/>
          <a:lstStyle/>
          <a:p>
            <a:r>
              <a:rPr lang="en-US" altLang="en-US" smtClean="0"/>
              <a:t>What is Medicare Abuse?</a:t>
            </a:r>
          </a:p>
        </p:txBody>
      </p:sp>
      <p:sp>
        <p:nvSpPr>
          <p:cNvPr id="12" name="Content Placeholder 2"/>
          <p:cNvSpPr txBox="1">
            <a:spLocks/>
          </p:cNvSpPr>
          <p:nvPr/>
        </p:nvSpPr>
        <p:spPr bwMode="auto">
          <a:xfrm>
            <a:off x="2057400" y="4724400"/>
            <a:ext cx="6781800" cy="1600200"/>
          </a:xfrm>
          <a:prstGeom prst="rect">
            <a:avLst/>
          </a:prstGeom>
          <a:noFill/>
          <a:ln w="9525">
            <a:noFill/>
            <a:miter lim="800000"/>
            <a:headEnd/>
            <a:tailEnd/>
          </a:ln>
        </p:spPr>
        <p:txBody>
          <a:bodyPr/>
          <a:lstStyle/>
          <a:p>
            <a:pPr marL="285750" indent="-285750" eaLnBrk="0" hangingPunct="0">
              <a:spcBef>
                <a:spcPct val="20000"/>
              </a:spcBef>
              <a:buClr>
                <a:srgbClr val="000066"/>
              </a:buClr>
              <a:defRPr/>
            </a:pPr>
            <a:r>
              <a:rPr lang="en-US" sz="2400" kern="0" dirty="0">
                <a:solidFill>
                  <a:srgbClr val="000066"/>
                </a:solidFill>
                <a:latin typeface="Arial" charset="0"/>
              </a:rPr>
              <a:t>	</a:t>
            </a:r>
            <a:r>
              <a:rPr lang="en-US" sz="2800" kern="0" dirty="0">
                <a:solidFill>
                  <a:srgbClr val="000066"/>
                </a:solidFill>
                <a:latin typeface="Arial" charset="0"/>
              </a:rPr>
              <a:t>Providers supply services or products that are not medically necessary or that do not meet professional standards</a:t>
            </a:r>
          </a:p>
        </p:txBody>
      </p:sp>
      <p:pic>
        <p:nvPicPr>
          <p:cNvPr id="24581" name="Picture 8" descr="C:\Documents and Settings\HVAAA\Local Settings\Temporary Internet Files\Content.IE5\QHSTX0K3\MPj0387492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3733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C5883ADF-84C3-45DD-9543-508059209324}"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057400" y="152400"/>
            <a:ext cx="6629400" cy="1143000"/>
          </a:xfrm>
        </p:spPr>
        <p:txBody>
          <a:bodyPr/>
          <a:lstStyle/>
          <a:p>
            <a:r>
              <a:rPr lang="en-US" altLang="en-US" smtClean="0"/>
              <a:t>Examples of Fraud &amp; Abuse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6961687"/>
              </p:ext>
            </p:extLst>
          </p:nvPr>
        </p:nvGraphicFramePr>
        <p:xfrm>
          <a:off x="1981200" y="1371600"/>
          <a:ext cx="6934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a:defRPr/>
            </a:pPr>
            <a:fld id="{C5883ADF-84C3-45DD-9543-50805920932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162800" cy="1143000"/>
          </a:xfrm>
        </p:spPr>
        <p:txBody>
          <a:bodyPr/>
          <a:lstStyle/>
          <a:p>
            <a:r>
              <a:rPr lang="en-US" dirty="0" smtClean="0"/>
              <a:t>Examples of COVID-19 SCAMS</a:t>
            </a:r>
            <a:endParaRPr lang="en-US" dirty="0"/>
          </a:p>
        </p:txBody>
      </p:sp>
      <p:sp>
        <p:nvSpPr>
          <p:cNvPr id="3" name="Content Placeholder 2"/>
          <p:cNvSpPr>
            <a:spLocks noGrp="1"/>
          </p:cNvSpPr>
          <p:nvPr>
            <p:ph idx="1"/>
          </p:nvPr>
        </p:nvSpPr>
        <p:spPr>
          <a:xfrm>
            <a:off x="2057400" y="3048000"/>
            <a:ext cx="6705600" cy="3200400"/>
          </a:xfrm>
        </p:spPr>
        <p:txBody>
          <a:bodyPr/>
          <a:lstStyle/>
          <a:p>
            <a:r>
              <a:rPr lang="en-US" dirty="0"/>
              <a:t>Scammers offer free Corona tests</a:t>
            </a:r>
          </a:p>
          <a:p>
            <a:r>
              <a:rPr lang="en-US" dirty="0" smtClean="0"/>
              <a:t>Price-Gouging high-demand items</a:t>
            </a:r>
          </a:p>
          <a:p>
            <a:r>
              <a:rPr lang="en-US" dirty="0" smtClean="0"/>
              <a:t>Phony </a:t>
            </a:r>
            <a:r>
              <a:rPr lang="en-US" dirty="0"/>
              <a:t>Contact Tracing Calls or Text messages</a:t>
            </a:r>
          </a:p>
          <a:p>
            <a:r>
              <a:rPr lang="en-US" dirty="0" smtClean="0"/>
              <a:t>Con artists offer free Vaccine</a:t>
            </a:r>
          </a:p>
          <a:p>
            <a:endParaRPr lang="en-US" dirty="0"/>
          </a:p>
        </p:txBody>
      </p:sp>
      <p:sp>
        <p:nvSpPr>
          <p:cNvPr id="4" name="Slide Number Placeholder 3"/>
          <p:cNvSpPr>
            <a:spLocks noGrp="1"/>
          </p:cNvSpPr>
          <p:nvPr>
            <p:ph type="sldNum" sz="quarter" idx="11"/>
          </p:nvPr>
        </p:nvSpPr>
        <p:spPr/>
        <p:txBody>
          <a:bodyPr/>
          <a:lstStyle/>
          <a:p>
            <a:pPr>
              <a:defRPr/>
            </a:pPr>
            <a:fld id="{C5883ADF-84C3-45DD-9543-508059209324}" type="slidenum">
              <a:rPr lang="en-US" smtClean="0"/>
              <a:pPr>
                <a:defRPr/>
              </a:pPr>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18532"/>
            <a:ext cx="2209800" cy="1762579"/>
          </a:xfrm>
          <a:prstGeom prst="rect">
            <a:avLst/>
          </a:prstGeom>
        </p:spPr>
      </p:pic>
    </p:spTree>
    <p:extLst>
      <p:ext uri="{BB962C8B-B14F-4D97-AF65-F5344CB8AC3E}">
        <p14:creationId xmlns:p14="http://schemas.microsoft.com/office/powerpoint/2010/main" val="156681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cautious!</a:t>
            </a:r>
            <a:endParaRPr lang="en-US" dirty="0"/>
          </a:p>
        </p:txBody>
      </p:sp>
      <p:sp>
        <p:nvSpPr>
          <p:cNvPr id="4" name="Slide Number Placeholder 3"/>
          <p:cNvSpPr>
            <a:spLocks noGrp="1"/>
          </p:cNvSpPr>
          <p:nvPr>
            <p:ph type="sldNum" sz="quarter" idx="11"/>
          </p:nvPr>
        </p:nvSpPr>
        <p:spPr/>
        <p:txBody>
          <a:bodyPr/>
          <a:lstStyle/>
          <a:p>
            <a:pPr>
              <a:defRPr/>
            </a:pPr>
            <a:fld id="{C5883ADF-84C3-45DD-9543-508059209324}" type="slidenum">
              <a:rPr lang="en-US" smtClean="0"/>
              <a:pPr>
                <a:defRPr/>
              </a:pPr>
              <a:t>9</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760398"/>
            <a:ext cx="5181600" cy="4348302"/>
          </a:xfrm>
          <a:prstGeom prst="rect">
            <a:avLst/>
          </a:prstGeom>
        </p:spPr>
      </p:pic>
    </p:spTree>
    <p:extLst>
      <p:ext uri="{BB962C8B-B14F-4D97-AF65-F5344CB8AC3E}">
        <p14:creationId xmlns:p14="http://schemas.microsoft.com/office/powerpoint/2010/main" val="3356294156"/>
      </p:ext>
    </p:extLst>
  </p:cSld>
  <p:clrMapOvr>
    <a:masterClrMapping/>
  </p:clrMapOvr>
</p:sld>
</file>

<file path=ppt/theme/theme1.xml><?xml version="1.0" encoding="utf-8"?>
<a:theme xmlns:a="http://schemas.openxmlformats.org/drawingml/2006/main" name="Default Design">
  <a:themeElements>
    <a:clrScheme name="Custom 2">
      <a:dk1>
        <a:sysClr val="windowText" lastClr="000000"/>
      </a:dk1>
      <a:lt1>
        <a:srgbClr val="FFFFFF"/>
      </a:lt1>
      <a:dk2>
        <a:srgbClr val="000000"/>
      </a:dk2>
      <a:lt2>
        <a:srgbClr val="FFFFFF"/>
      </a:lt2>
      <a:accent1>
        <a:srgbClr val="00B050"/>
      </a:accent1>
      <a:accent2>
        <a:srgbClr val="306EC4"/>
      </a:accent2>
      <a:accent3>
        <a:srgbClr val="6A5487"/>
      </a:accent3>
      <a:accent4>
        <a:srgbClr val="B6463C"/>
      </a:accent4>
      <a:accent5>
        <a:srgbClr val="E87007"/>
      </a:accent5>
      <a:accent6>
        <a:srgbClr val="C2B619"/>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4929</TotalTime>
  <Words>2458</Words>
  <Application>Microsoft Office PowerPoint</Application>
  <PresentationFormat>On-screen Show (4:3)</PresentationFormat>
  <Paragraphs>223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Tahoma</vt:lpstr>
      <vt:lpstr>Times New Roman</vt:lpstr>
      <vt:lpstr>Wingdings</vt:lpstr>
      <vt:lpstr>Default Design</vt:lpstr>
      <vt:lpstr>Take Charge…  Help Prevent Health Care Fraud and Abuse!</vt:lpstr>
      <vt:lpstr>Medicare Fraud, Errors, and Abuse Affect…</vt:lpstr>
      <vt:lpstr>Consequences of Medicare Fraud, Errors, and Abuse</vt:lpstr>
      <vt:lpstr>What is the Senior Medicare Patrol?</vt:lpstr>
      <vt:lpstr>What is Medicare Fraud?</vt:lpstr>
      <vt:lpstr>What is Medicare Abuse?</vt:lpstr>
      <vt:lpstr>Examples of Fraud &amp; Abuse</vt:lpstr>
      <vt:lpstr>Examples of COVID-19 SCAMS</vt:lpstr>
      <vt:lpstr>Be cautious!</vt:lpstr>
      <vt:lpstr>Three Steps to Prevent Health Care Fraud</vt:lpstr>
      <vt:lpstr>Step 1: Protect Yourself and Others from Medicare Fraud</vt:lpstr>
      <vt:lpstr>Step 2: Detect Medicare  Fraud &amp; Abuse</vt:lpstr>
      <vt:lpstr>Step 3: Report Suspected Medicare Fraud and Abuse</vt:lpstr>
      <vt:lpstr>Three Steps to Prevent Health Care Fraud</vt:lpstr>
      <vt:lpstr>Contact your state SMP:  SHIBA</vt:lpstr>
    </vt:vector>
  </TitlesOfParts>
  <Manager>HFlory@hvaaa.org</Manager>
  <Company>SMP Resource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Charge…Help prevent health care fraud and abuse! 10 min. presentation</dc:title>
  <dc:subject>Senior Medicare Patrol and Medicare fraud and abuse</dc:subject>
  <dc:creator>SMP Resource Center</dc:creator>
  <cp:lastModifiedBy>Wells, Donna (OIC)</cp:lastModifiedBy>
  <cp:revision>426</cp:revision>
  <cp:lastPrinted>2015-04-16T15:03:43Z</cp:lastPrinted>
  <dcterms:created xsi:type="dcterms:W3CDTF">2003-12-18T22:11:48Z</dcterms:created>
  <dcterms:modified xsi:type="dcterms:W3CDTF">2020-05-28T21:14:52Z</dcterms:modified>
</cp:coreProperties>
</file>