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tags/tag12.xml" ContentType="application/vnd.openxmlformats-officedocument.presentationml.tags+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2.xml" ContentType="application/vnd.openxmlformats-officedocument.presentationml.tags+xml"/>
  <Override PartName="/ppt/notesSlides/notesSlide34.xml" ContentType="application/vnd.openxmlformats-officedocument.presentationml.notesSlide+xml"/>
  <Override PartName="/ppt/tags/tag2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4.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4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41.xml" ContentType="application/vnd.openxmlformats-officedocument.presentationml.notesSlide+xml"/>
  <Override PartName="/ppt/tags/tag29.xml" ContentType="application/vnd.openxmlformats-officedocument.presentationml.tags+xml"/>
  <Override PartName="/ppt/notesSlides/notesSlide4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4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44.xml" ContentType="application/vnd.openxmlformats-officedocument.presentationml.notesSlide+xml"/>
  <Override PartName="/ppt/tags/tag3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73" r:id="rId2"/>
    <p:sldMasterId id="2147483660" r:id="rId3"/>
    <p:sldMasterId id="2147483688" r:id="rId4"/>
    <p:sldMasterId id="2147483696" r:id="rId5"/>
    <p:sldMasterId id="2147483704" r:id="rId6"/>
  </p:sldMasterIdLst>
  <p:notesMasterIdLst>
    <p:notesMasterId r:id="rId57"/>
  </p:notesMasterIdLst>
  <p:handoutMasterIdLst>
    <p:handoutMasterId r:id="rId58"/>
  </p:handoutMasterIdLst>
  <p:sldIdLst>
    <p:sldId id="364" r:id="rId7"/>
    <p:sldId id="360" r:id="rId8"/>
    <p:sldId id="304" r:id="rId9"/>
    <p:sldId id="305" r:id="rId10"/>
    <p:sldId id="306" r:id="rId11"/>
    <p:sldId id="307" r:id="rId12"/>
    <p:sldId id="308" r:id="rId13"/>
    <p:sldId id="309" r:id="rId14"/>
    <p:sldId id="355" r:id="rId15"/>
    <p:sldId id="311" r:id="rId16"/>
    <p:sldId id="312" r:id="rId17"/>
    <p:sldId id="313" r:id="rId18"/>
    <p:sldId id="314" r:id="rId19"/>
    <p:sldId id="315" r:id="rId20"/>
    <p:sldId id="316" r:id="rId21"/>
    <p:sldId id="317" r:id="rId22"/>
    <p:sldId id="318" r:id="rId23"/>
    <p:sldId id="320" r:id="rId24"/>
    <p:sldId id="362" r:id="rId25"/>
    <p:sldId id="321" r:id="rId26"/>
    <p:sldId id="322" r:id="rId27"/>
    <p:sldId id="323" r:id="rId28"/>
    <p:sldId id="324" r:id="rId29"/>
    <p:sldId id="325" r:id="rId30"/>
    <p:sldId id="326" r:id="rId31"/>
    <p:sldId id="327" r:id="rId32"/>
    <p:sldId id="328" r:id="rId33"/>
    <p:sldId id="329" r:id="rId34"/>
    <p:sldId id="330" r:id="rId35"/>
    <p:sldId id="331" r:id="rId36"/>
    <p:sldId id="354" r:id="rId37"/>
    <p:sldId id="35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61" r:id="rId52"/>
    <p:sldId id="348" r:id="rId53"/>
    <p:sldId id="349" r:id="rId54"/>
    <p:sldId id="359" r:id="rId55"/>
    <p:sldId id="356"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Long" initials="LL" lastIdx="6" clrIdx="0">
    <p:extLst>
      <p:ext uri="{19B8F6BF-5375-455C-9EA6-DF929625EA0E}">
        <p15:presenceInfo xmlns:p15="http://schemas.microsoft.com/office/powerpoint/2012/main" userId="S-1-5-21-4095628063-3556742122-3606576086-120535" providerId="AD"/>
      </p:ext>
    </p:extLst>
  </p:cmAuthor>
  <p:cmAuthor id="2" name="Marc Wernick" initials="MW" lastIdx="19" clrIdx="1">
    <p:extLst>
      <p:ext uri="{19B8F6BF-5375-455C-9EA6-DF929625EA0E}">
        <p15:presenceInfo xmlns:p15="http://schemas.microsoft.com/office/powerpoint/2012/main" userId="S-1-5-21-4095628063-3556742122-3606576086-161020" providerId="AD"/>
      </p:ext>
    </p:extLst>
  </p:cmAuthor>
  <p:cmAuthor id="3" name="Susan Razik" initials="SR" lastIdx="1" clrIdx="2">
    <p:extLst>
      <p:ext uri="{19B8F6BF-5375-455C-9EA6-DF929625EA0E}">
        <p15:presenceInfo xmlns:p15="http://schemas.microsoft.com/office/powerpoint/2012/main" userId="S-1-5-21-4095628063-3556742122-3606576086-10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1650" autoAdjust="0"/>
  </p:normalViewPr>
  <p:slideViewPr>
    <p:cSldViewPr snapToGrid="0">
      <p:cViewPr varScale="1">
        <p:scale>
          <a:sx n="103" d="100"/>
          <a:sy n="103" d="100"/>
        </p:scale>
        <p:origin x="1572" y="102"/>
      </p:cViewPr>
      <p:guideLst/>
    </p:cSldViewPr>
  </p:slideViewPr>
  <p:outlineViewPr>
    <p:cViewPr>
      <p:scale>
        <a:sx n="33" d="100"/>
        <a:sy n="33" d="100"/>
      </p:scale>
      <p:origin x="0" y="-25435"/>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05E563-FE14-44A0-B4B1-F33A121422C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CDD5D09A-4777-4C37-9655-61ED78D89FFD}">
      <dgm:prSet phldrT="[Text]" custT="1"/>
      <dgm:spPr>
        <a:solidFill>
          <a:schemeClr val="accent1">
            <a:lumMod val="50000"/>
          </a:schemeClr>
        </a:solidFill>
      </dgm:spPr>
      <dgm:t>
        <a:bodyPr/>
        <a:lstStyle/>
        <a:p>
          <a:r>
            <a:rPr lang="en-US" sz="2000" b="1" dirty="0" smtClean="0"/>
            <a:t>Cost (Monthly Premium) Varies Due To:</a:t>
          </a:r>
          <a:endParaRPr lang="en-US" sz="2000" b="1" dirty="0"/>
        </a:p>
      </dgm:t>
    </dgm:pt>
    <dgm:pt modelId="{2C8FA475-179D-4CA4-926B-E90CB4199592}" type="parTrans" cxnId="{7FB2D076-B7DB-4261-9BE6-D301B76D71CF}">
      <dgm:prSet/>
      <dgm:spPr/>
      <dgm:t>
        <a:bodyPr/>
        <a:lstStyle/>
        <a:p>
          <a:endParaRPr lang="en-US"/>
        </a:p>
      </dgm:t>
    </dgm:pt>
    <dgm:pt modelId="{6BD3E5BB-E0B2-4177-9091-B5DB605A889F}" type="sibTrans" cxnId="{7FB2D076-B7DB-4261-9BE6-D301B76D71CF}">
      <dgm:prSet/>
      <dgm:spPr/>
      <dgm:t>
        <a:bodyPr/>
        <a:lstStyle/>
        <a:p>
          <a:endParaRPr lang="en-US"/>
        </a:p>
      </dgm:t>
    </dgm:pt>
    <dgm:pt modelId="{34F0BE71-6860-47F8-A6B1-372D83D635C2}">
      <dgm:prSet phldrT="[Text]" custT="1"/>
      <dgm:spPr/>
      <dgm:t>
        <a:bodyPr/>
        <a:lstStyle/>
        <a:p>
          <a:r>
            <a:rPr lang="en-US" sz="2000" dirty="0" smtClean="0"/>
            <a:t>Is it a Medicare SELECT policy?</a:t>
          </a:r>
          <a:endParaRPr lang="en-US" sz="2000" dirty="0"/>
        </a:p>
      </dgm:t>
    </dgm:pt>
    <dgm:pt modelId="{8BDB5FB8-53E7-4F40-8032-7C6CCF8667A7}" type="parTrans" cxnId="{1815D84B-DE33-4ED9-9597-7B908CDBF790}">
      <dgm:prSet/>
      <dgm:spPr/>
      <dgm:t>
        <a:bodyPr/>
        <a:lstStyle/>
        <a:p>
          <a:endParaRPr lang="en-US"/>
        </a:p>
      </dgm:t>
    </dgm:pt>
    <dgm:pt modelId="{5DAC8F73-9BC5-4226-8913-6FE640AC3212}" type="sibTrans" cxnId="{1815D84B-DE33-4ED9-9597-7B908CDBF790}">
      <dgm:prSet/>
      <dgm:spPr/>
      <dgm:t>
        <a:bodyPr/>
        <a:lstStyle/>
        <a:p>
          <a:endParaRPr lang="en-US"/>
        </a:p>
      </dgm:t>
    </dgm:pt>
    <dgm:pt modelId="{E0392D21-7D50-47A5-A58C-7FFDCA8507F4}">
      <dgm:prSet phldrT="[Text]" custT="1"/>
      <dgm:spPr/>
      <dgm:t>
        <a:bodyPr/>
        <a:lstStyle/>
        <a:p>
          <a:r>
            <a:rPr lang="en-US" sz="2000" dirty="0" smtClean="0"/>
            <a:t>Is medical underwriting used?</a:t>
          </a:r>
          <a:endParaRPr lang="en-US" sz="2000" dirty="0"/>
        </a:p>
      </dgm:t>
    </dgm:pt>
    <dgm:pt modelId="{BC9F9DE3-8A8E-4E8A-910E-08825FF4ADC9}" type="parTrans" cxnId="{1467E2B0-0156-4E19-91E1-C7DB953913ED}">
      <dgm:prSet/>
      <dgm:spPr/>
      <dgm:t>
        <a:bodyPr/>
        <a:lstStyle/>
        <a:p>
          <a:endParaRPr lang="en-US"/>
        </a:p>
      </dgm:t>
    </dgm:pt>
    <dgm:pt modelId="{E37DB66B-980A-4046-83A5-517F4913DFE4}" type="sibTrans" cxnId="{1467E2B0-0156-4E19-91E1-C7DB953913ED}">
      <dgm:prSet/>
      <dgm:spPr/>
      <dgm:t>
        <a:bodyPr/>
        <a:lstStyle/>
        <a:p>
          <a:endParaRPr lang="en-US"/>
        </a:p>
      </dgm:t>
    </dgm:pt>
    <dgm:pt modelId="{B48904FF-8411-4A4C-A7EA-2212445E2082}">
      <dgm:prSet phldrT="[Text]" custT="1"/>
      <dgm:spPr/>
      <dgm:t>
        <a:bodyPr/>
        <a:lstStyle/>
        <a:p>
          <a:r>
            <a:rPr lang="en-US" sz="2000" dirty="0" smtClean="0"/>
            <a:t>Are you in your Medigap OEP?</a:t>
          </a:r>
          <a:endParaRPr lang="en-US" sz="2000" dirty="0"/>
        </a:p>
      </dgm:t>
    </dgm:pt>
    <dgm:pt modelId="{0914A888-8E4E-42C0-A932-343896C92A07}" type="parTrans" cxnId="{B2DAB492-3AB8-40F2-A62F-5C02085CD581}">
      <dgm:prSet/>
      <dgm:spPr/>
      <dgm:t>
        <a:bodyPr/>
        <a:lstStyle/>
        <a:p>
          <a:endParaRPr lang="en-US"/>
        </a:p>
      </dgm:t>
    </dgm:pt>
    <dgm:pt modelId="{86481207-9AEA-41E5-8AA0-14C8F97D03DD}" type="sibTrans" cxnId="{B2DAB492-3AB8-40F2-A62F-5C02085CD581}">
      <dgm:prSet/>
      <dgm:spPr/>
      <dgm:t>
        <a:bodyPr/>
        <a:lstStyle/>
        <a:p>
          <a:endParaRPr lang="en-US"/>
        </a:p>
      </dgm:t>
    </dgm:pt>
    <dgm:pt modelId="{33B38B63-1C26-438F-87B7-6626AC1065BA}">
      <dgm:prSet phldrT="[Text]" custT="1"/>
      <dgm:spPr/>
      <dgm:t>
        <a:bodyPr/>
        <a:lstStyle/>
        <a:p>
          <a:r>
            <a:rPr lang="en-US" sz="2000" dirty="0" smtClean="0"/>
            <a:t>Where do you live (ZIP, Rural, Urban, etc.)?</a:t>
          </a:r>
          <a:endParaRPr lang="en-US" sz="2000" dirty="0"/>
        </a:p>
      </dgm:t>
    </dgm:pt>
    <dgm:pt modelId="{A10E5DB6-8314-4002-9F58-7FE34445C95A}" type="parTrans" cxnId="{E999A5AC-89BD-48CA-8AFB-A7D3060177F2}">
      <dgm:prSet/>
      <dgm:spPr/>
      <dgm:t>
        <a:bodyPr/>
        <a:lstStyle/>
        <a:p>
          <a:endParaRPr lang="en-US"/>
        </a:p>
      </dgm:t>
    </dgm:pt>
    <dgm:pt modelId="{15851FEF-2C7F-4305-8EDD-73BF38294A1F}" type="sibTrans" cxnId="{E999A5AC-89BD-48CA-8AFB-A7D3060177F2}">
      <dgm:prSet/>
      <dgm:spPr/>
      <dgm:t>
        <a:bodyPr/>
        <a:lstStyle/>
        <a:p>
          <a:endParaRPr lang="en-US"/>
        </a:p>
      </dgm:t>
    </dgm:pt>
    <dgm:pt modelId="{066B36A7-084B-4D6E-A0FA-89B1FEA4FCAA}">
      <dgm:prSet phldrT="[Text]" custT="1"/>
      <dgm:spPr/>
      <dgm:t>
        <a:bodyPr/>
        <a:lstStyle/>
        <a:p>
          <a:r>
            <a:rPr lang="en-US" sz="2000" dirty="0" smtClean="0"/>
            <a:t>Which company is providing the policy/plan?</a:t>
          </a:r>
          <a:endParaRPr lang="en-US" sz="2000" dirty="0"/>
        </a:p>
      </dgm:t>
    </dgm:pt>
    <dgm:pt modelId="{FB9A2128-0AFA-4F37-9D73-A99F685AF9FF}" type="parTrans" cxnId="{D9DD8582-E99C-4495-B082-08D731A32961}">
      <dgm:prSet/>
      <dgm:spPr/>
      <dgm:t>
        <a:bodyPr/>
        <a:lstStyle/>
        <a:p>
          <a:endParaRPr lang="en-US"/>
        </a:p>
      </dgm:t>
    </dgm:pt>
    <dgm:pt modelId="{C692FA30-249F-4DCF-B5BE-37AB78D11D3F}" type="sibTrans" cxnId="{D9DD8582-E99C-4495-B082-08D731A32961}">
      <dgm:prSet/>
      <dgm:spPr/>
      <dgm:t>
        <a:bodyPr/>
        <a:lstStyle/>
        <a:p>
          <a:endParaRPr lang="en-US"/>
        </a:p>
      </dgm:t>
    </dgm:pt>
    <dgm:pt modelId="{34D6F12D-4872-4595-A617-2E0845C435C8}">
      <dgm:prSet phldrT="[Text]"/>
      <dgm:spPr/>
      <dgm:t>
        <a:bodyPr/>
        <a:lstStyle/>
        <a:p>
          <a:r>
            <a:rPr lang="en-US" dirty="0" smtClean="0"/>
            <a:t>Your age, in some states, age-rated or under 65</a:t>
          </a:r>
          <a:endParaRPr lang="en-US" dirty="0"/>
        </a:p>
      </dgm:t>
    </dgm:pt>
    <dgm:pt modelId="{E5074259-CAFA-4132-A791-8C72FBEC45E3}" type="parTrans" cxnId="{8C1EE586-3DA5-4712-811B-D51A028B3001}">
      <dgm:prSet/>
      <dgm:spPr/>
      <dgm:t>
        <a:bodyPr/>
        <a:lstStyle/>
        <a:p>
          <a:endParaRPr lang="en-US"/>
        </a:p>
      </dgm:t>
    </dgm:pt>
    <dgm:pt modelId="{529D9D23-495D-4277-901E-B9C6F20C22C7}" type="sibTrans" cxnId="{8C1EE586-3DA5-4712-811B-D51A028B3001}">
      <dgm:prSet/>
      <dgm:spPr/>
      <dgm:t>
        <a:bodyPr/>
        <a:lstStyle/>
        <a:p>
          <a:endParaRPr lang="en-US"/>
        </a:p>
      </dgm:t>
    </dgm:pt>
    <dgm:pt modelId="{29796D8F-E61D-4E84-BC1E-FA1B8E153F97}" type="pres">
      <dgm:prSet presAssocID="{FB05E563-FE14-44A0-B4B1-F33A121422CC}" presName="cycle" presStyleCnt="0">
        <dgm:presLayoutVars>
          <dgm:chMax val="1"/>
          <dgm:dir/>
          <dgm:animLvl val="ctr"/>
          <dgm:resizeHandles val="exact"/>
        </dgm:presLayoutVars>
      </dgm:prSet>
      <dgm:spPr/>
      <dgm:t>
        <a:bodyPr/>
        <a:lstStyle/>
        <a:p>
          <a:endParaRPr lang="en-US"/>
        </a:p>
      </dgm:t>
    </dgm:pt>
    <dgm:pt modelId="{5D177837-31D5-41EC-8ED8-0B97B5FF3982}" type="pres">
      <dgm:prSet presAssocID="{CDD5D09A-4777-4C37-9655-61ED78D89FFD}" presName="centerShape" presStyleLbl="node0" presStyleIdx="0" presStyleCnt="1" custLinFactNeighborX="520" custLinFactNeighborY="-876"/>
      <dgm:spPr/>
      <dgm:t>
        <a:bodyPr/>
        <a:lstStyle/>
        <a:p>
          <a:endParaRPr lang="en-US"/>
        </a:p>
      </dgm:t>
    </dgm:pt>
    <dgm:pt modelId="{68347973-729C-43FA-8529-1E72A0016FC3}" type="pres">
      <dgm:prSet presAssocID="{8BDB5FB8-53E7-4F40-8032-7C6CCF8667A7}" presName="parTrans" presStyleLbl="bgSibTrans2D1" presStyleIdx="0" presStyleCnt="6"/>
      <dgm:spPr/>
      <dgm:t>
        <a:bodyPr/>
        <a:lstStyle/>
        <a:p>
          <a:endParaRPr lang="en-US"/>
        </a:p>
      </dgm:t>
    </dgm:pt>
    <dgm:pt modelId="{DBFCE381-9A91-443D-A41C-202D2F79FD13}" type="pres">
      <dgm:prSet presAssocID="{34F0BE71-6860-47F8-A6B1-372D83D635C2}" presName="node" presStyleLbl="node1" presStyleIdx="0" presStyleCnt="6" custScaleX="137943" custScaleY="116530">
        <dgm:presLayoutVars>
          <dgm:bulletEnabled val="1"/>
        </dgm:presLayoutVars>
      </dgm:prSet>
      <dgm:spPr/>
      <dgm:t>
        <a:bodyPr/>
        <a:lstStyle/>
        <a:p>
          <a:endParaRPr lang="en-US"/>
        </a:p>
      </dgm:t>
    </dgm:pt>
    <dgm:pt modelId="{12F26579-599C-481A-95AE-BF07F11CABAD}" type="pres">
      <dgm:prSet presAssocID="{BC9F9DE3-8A8E-4E8A-910E-08825FF4ADC9}" presName="parTrans" presStyleLbl="bgSibTrans2D1" presStyleIdx="1" presStyleCnt="6"/>
      <dgm:spPr/>
      <dgm:t>
        <a:bodyPr/>
        <a:lstStyle/>
        <a:p>
          <a:endParaRPr lang="en-US"/>
        </a:p>
      </dgm:t>
    </dgm:pt>
    <dgm:pt modelId="{F82E8F6A-2BC9-4567-B66E-F1B48B13B439}" type="pres">
      <dgm:prSet presAssocID="{E0392D21-7D50-47A5-A58C-7FFDCA8507F4}" presName="node" presStyleLbl="node1" presStyleIdx="1" presStyleCnt="6" custScaleX="127203" custScaleY="119272">
        <dgm:presLayoutVars>
          <dgm:bulletEnabled val="1"/>
        </dgm:presLayoutVars>
      </dgm:prSet>
      <dgm:spPr/>
      <dgm:t>
        <a:bodyPr/>
        <a:lstStyle/>
        <a:p>
          <a:endParaRPr lang="en-US"/>
        </a:p>
      </dgm:t>
    </dgm:pt>
    <dgm:pt modelId="{2076DF39-889D-4A1B-B3DB-92782EFC5560}" type="pres">
      <dgm:prSet presAssocID="{0914A888-8E4E-42C0-A932-343896C92A07}" presName="parTrans" presStyleLbl="bgSibTrans2D1" presStyleIdx="2" presStyleCnt="6"/>
      <dgm:spPr/>
      <dgm:t>
        <a:bodyPr/>
        <a:lstStyle/>
        <a:p>
          <a:endParaRPr lang="en-US"/>
        </a:p>
      </dgm:t>
    </dgm:pt>
    <dgm:pt modelId="{00C70992-CD4B-4A31-8150-B8B0D8596555}" type="pres">
      <dgm:prSet presAssocID="{B48904FF-8411-4A4C-A7EA-2212445E2082}" presName="node" presStyleLbl="node1" presStyleIdx="2" presStyleCnt="6" custScaleX="115470" custScaleY="121584" custRadScaleRad="109980" custRadScaleInc="6434">
        <dgm:presLayoutVars>
          <dgm:bulletEnabled val="1"/>
        </dgm:presLayoutVars>
      </dgm:prSet>
      <dgm:spPr/>
      <dgm:t>
        <a:bodyPr/>
        <a:lstStyle/>
        <a:p>
          <a:endParaRPr lang="en-US"/>
        </a:p>
      </dgm:t>
    </dgm:pt>
    <dgm:pt modelId="{45D8C2B0-D9E8-41F5-B184-437BA247C17C}" type="pres">
      <dgm:prSet presAssocID="{A10E5DB6-8314-4002-9F58-7FE34445C95A}" presName="parTrans" presStyleLbl="bgSibTrans2D1" presStyleIdx="3" presStyleCnt="6"/>
      <dgm:spPr/>
      <dgm:t>
        <a:bodyPr/>
        <a:lstStyle/>
        <a:p>
          <a:endParaRPr lang="en-US"/>
        </a:p>
      </dgm:t>
    </dgm:pt>
    <dgm:pt modelId="{6CAB8591-DB62-4B0D-B33E-0CF4A7389ABF}" type="pres">
      <dgm:prSet presAssocID="{33B38B63-1C26-438F-87B7-6626AC1065BA}" presName="node" presStyleLbl="node1" presStyleIdx="3" presStyleCnt="6" custScaleX="140949" custScaleY="108055" custRadScaleRad="113980" custRadScaleInc="10248">
        <dgm:presLayoutVars>
          <dgm:bulletEnabled val="1"/>
        </dgm:presLayoutVars>
      </dgm:prSet>
      <dgm:spPr/>
      <dgm:t>
        <a:bodyPr/>
        <a:lstStyle/>
        <a:p>
          <a:endParaRPr lang="en-US"/>
        </a:p>
      </dgm:t>
    </dgm:pt>
    <dgm:pt modelId="{D05C5F00-84EE-49F8-B8ED-214A42F21773}" type="pres">
      <dgm:prSet presAssocID="{FB9A2128-0AFA-4F37-9D73-A99F685AF9FF}" presName="parTrans" presStyleLbl="bgSibTrans2D1" presStyleIdx="4" presStyleCnt="6"/>
      <dgm:spPr/>
      <dgm:t>
        <a:bodyPr/>
        <a:lstStyle/>
        <a:p>
          <a:endParaRPr lang="en-US"/>
        </a:p>
      </dgm:t>
    </dgm:pt>
    <dgm:pt modelId="{DE7BA0F4-85C0-4095-8C8C-9394032746D7}" type="pres">
      <dgm:prSet presAssocID="{066B36A7-084B-4D6E-A0FA-89B1FEA4FCAA}" presName="node" presStyleLbl="node1" presStyleIdx="4" presStyleCnt="6" custScaleX="132828" custScaleY="129542">
        <dgm:presLayoutVars>
          <dgm:bulletEnabled val="1"/>
        </dgm:presLayoutVars>
      </dgm:prSet>
      <dgm:spPr/>
      <dgm:t>
        <a:bodyPr/>
        <a:lstStyle/>
        <a:p>
          <a:endParaRPr lang="en-US"/>
        </a:p>
      </dgm:t>
    </dgm:pt>
    <dgm:pt modelId="{6BB26B5A-A13D-4D40-8E30-321432A88C98}" type="pres">
      <dgm:prSet presAssocID="{E5074259-CAFA-4132-A791-8C72FBEC45E3}" presName="parTrans" presStyleLbl="bgSibTrans2D1" presStyleIdx="5" presStyleCnt="6"/>
      <dgm:spPr/>
      <dgm:t>
        <a:bodyPr/>
        <a:lstStyle/>
        <a:p>
          <a:endParaRPr lang="en-US"/>
        </a:p>
      </dgm:t>
    </dgm:pt>
    <dgm:pt modelId="{1573E8B2-0692-4AAC-A1BB-90F0E01119ED}" type="pres">
      <dgm:prSet presAssocID="{34D6F12D-4872-4595-A617-2E0845C435C8}" presName="node" presStyleLbl="node1" presStyleIdx="5" presStyleCnt="6" custScaleX="134533" custScaleY="126823">
        <dgm:presLayoutVars>
          <dgm:bulletEnabled val="1"/>
        </dgm:presLayoutVars>
      </dgm:prSet>
      <dgm:spPr/>
      <dgm:t>
        <a:bodyPr/>
        <a:lstStyle/>
        <a:p>
          <a:endParaRPr lang="en-US"/>
        </a:p>
      </dgm:t>
    </dgm:pt>
  </dgm:ptLst>
  <dgm:cxnLst>
    <dgm:cxn modelId="{7FB2D076-B7DB-4261-9BE6-D301B76D71CF}" srcId="{FB05E563-FE14-44A0-B4B1-F33A121422CC}" destId="{CDD5D09A-4777-4C37-9655-61ED78D89FFD}" srcOrd="0" destOrd="0" parTransId="{2C8FA475-179D-4CA4-926B-E90CB4199592}" sibTransId="{6BD3E5BB-E0B2-4177-9091-B5DB605A889F}"/>
    <dgm:cxn modelId="{D9DD8582-E99C-4495-B082-08D731A32961}" srcId="{CDD5D09A-4777-4C37-9655-61ED78D89FFD}" destId="{066B36A7-084B-4D6E-A0FA-89B1FEA4FCAA}" srcOrd="4" destOrd="0" parTransId="{FB9A2128-0AFA-4F37-9D73-A99F685AF9FF}" sibTransId="{C692FA30-249F-4DCF-B5BE-37AB78D11D3F}"/>
    <dgm:cxn modelId="{15F5091C-1EB3-4762-B12D-E3D6230F2934}" type="presOf" srcId="{FB05E563-FE14-44A0-B4B1-F33A121422CC}" destId="{29796D8F-E61D-4E84-BC1E-FA1B8E153F97}" srcOrd="0" destOrd="0" presId="urn:microsoft.com/office/officeart/2005/8/layout/radial4"/>
    <dgm:cxn modelId="{3D395280-F7B3-4DE8-9D56-DC78BD97C6FC}" type="presOf" srcId="{FB9A2128-0AFA-4F37-9D73-A99F685AF9FF}" destId="{D05C5F00-84EE-49F8-B8ED-214A42F21773}" srcOrd="0" destOrd="0" presId="urn:microsoft.com/office/officeart/2005/8/layout/radial4"/>
    <dgm:cxn modelId="{8FE6530A-DDED-4D2E-BA4E-ADC96BACBD1B}" type="presOf" srcId="{0914A888-8E4E-42C0-A932-343896C92A07}" destId="{2076DF39-889D-4A1B-B3DB-92782EFC5560}" srcOrd="0" destOrd="0" presId="urn:microsoft.com/office/officeart/2005/8/layout/radial4"/>
    <dgm:cxn modelId="{1815D84B-DE33-4ED9-9597-7B908CDBF790}" srcId="{CDD5D09A-4777-4C37-9655-61ED78D89FFD}" destId="{34F0BE71-6860-47F8-A6B1-372D83D635C2}" srcOrd="0" destOrd="0" parTransId="{8BDB5FB8-53E7-4F40-8032-7C6CCF8667A7}" sibTransId="{5DAC8F73-9BC5-4226-8913-6FE640AC3212}"/>
    <dgm:cxn modelId="{B2DAB492-3AB8-40F2-A62F-5C02085CD581}" srcId="{CDD5D09A-4777-4C37-9655-61ED78D89FFD}" destId="{B48904FF-8411-4A4C-A7EA-2212445E2082}" srcOrd="2" destOrd="0" parTransId="{0914A888-8E4E-42C0-A932-343896C92A07}" sibTransId="{86481207-9AEA-41E5-8AA0-14C8F97D03DD}"/>
    <dgm:cxn modelId="{E999A5AC-89BD-48CA-8AFB-A7D3060177F2}" srcId="{CDD5D09A-4777-4C37-9655-61ED78D89FFD}" destId="{33B38B63-1C26-438F-87B7-6626AC1065BA}" srcOrd="3" destOrd="0" parTransId="{A10E5DB6-8314-4002-9F58-7FE34445C95A}" sibTransId="{15851FEF-2C7F-4305-8EDD-73BF38294A1F}"/>
    <dgm:cxn modelId="{8C1EE586-3DA5-4712-811B-D51A028B3001}" srcId="{CDD5D09A-4777-4C37-9655-61ED78D89FFD}" destId="{34D6F12D-4872-4595-A617-2E0845C435C8}" srcOrd="5" destOrd="0" parTransId="{E5074259-CAFA-4132-A791-8C72FBEC45E3}" sibTransId="{529D9D23-495D-4277-901E-B9C6F20C22C7}"/>
    <dgm:cxn modelId="{69E0D854-C979-4523-8803-E14259772022}" type="presOf" srcId="{CDD5D09A-4777-4C37-9655-61ED78D89FFD}" destId="{5D177837-31D5-41EC-8ED8-0B97B5FF3982}" srcOrd="0" destOrd="0" presId="urn:microsoft.com/office/officeart/2005/8/layout/radial4"/>
    <dgm:cxn modelId="{79B3F440-70A6-4D0E-93CD-AAE54F203E75}" type="presOf" srcId="{BC9F9DE3-8A8E-4E8A-910E-08825FF4ADC9}" destId="{12F26579-599C-481A-95AE-BF07F11CABAD}" srcOrd="0" destOrd="0" presId="urn:microsoft.com/office/officeart/2005/8/layout/radial4"/>
    <dgm:cxn modelId="{318148D2-5552-4DF8-8153-16C60745D338}" type="presOf" srcId="{8BDB5FB8-53E7-4F40-8032-7C6CCF8667A7}" destId="{68347973-729C-43FA-8529-1E72A0016FC3}" srcOrd="0" destOrd="0" presId="urn:microsoft.com/office/officeart/2005/8/layout/radial4"/>
    <dgm:cxn modelId="{F5424606-07E4-4427-9128-929F6A418BA9}" type="presOf" srcId="{33B38B63-1C26-438F-87B7-6626AC1065BA}" destId="{6CAB8591-DB62-4B0D-B33E-0CF4A7389ABF}" srcOrd="0" destOrd="0" presId="urn:microsoft.com/office/officeart/2005/8/layout/radial4"/>
    <dgm:cxn modelId="{1467E2B0-0156-4E19-91E1-C7DB953913ED}" srcId="{CDD5D09A-4777-4C37-9655-61ED78D89FFD}" destId="{E0392D21-7D50-47A5-A58C-7FFDCA8507F4}" srcOrd="1" destOrd="0" parTransId="{BC9F9DE3-8A8E-4E8A-910E-08825FF4ADC9}" sibTransId="{E37DB66B-980A-4046-83A5-517F4913DFE4}"/>
    <dgm:cxn modelId="{3625EC86-9A1D-46E5-97BE-10E79A5004C4}" type="presOf" srcId="{34F0BE71-6860-47F8-A6B1-372D83D635C2}" destId="{DBFCE381-9A91-443D-A41C-202D2F79FD13}" srcOrd="0" destOrd="0" presId="urn:microsoft.com/office/officeart/2005/8/layout/radial4"/>
    <dgm:cxn modelId="{684D93A0-B994-43D2-91D9-517CCD701C4E}" type="presOf" srcId="{B48904FF-8411-4A4C-A7EA-2212445E2082}" destId="{00C70992-CD4B-4A31-8150-B8B0D8596555}" srcOrd="0" destOrd="0" presId="urn:microsoft.com/office/officeart/2005/8/layout/radial4"/>
    <dgm:cxn modelId="{2DAF8D66-DDD7-4870-8275-EE2BFBC6BD66}" type="presOf" srcId="{E5074259-CAFA-4132-A791-8C72FBEC45E3}" destId="{6BB26B5A-A13D-4D40-8E30-321432A88C98}" srcOrd="0" destOrd="0" presId="urn:microsoft.com/office/officeart/2005/8/layout/radial4"/>
    <dgm:cxn modelId="{D795E746-1C90-416A-9D78-4B50B8D56762}" type="presOf" srcId="{A10E5DB6-8314-4002-9F58-7FE34445C95A}" destId="{45D8C2B0-D9E8-41F5-B184-437BA247C17C}" srcOrd="0" destOrd="0" presId="urn:microsoft.com/office/officeart/2005/8/layout/radial4"/>
    <dgm:cxn modelId="{2EAC8C7A-FF97-4F5D-A185-1BC95FFDAB50}" type="presOf" srcId="{E0392D21-7D50-47A5-A58C-7FFDCA8507F4}" destId="{F82E8F6A-2BC9-4567-B66E-F1B48B13B439}" srcOrd="0" destOrd="0" presId="urn:microsoft.com/office/officeart/2005/8/layout/radial4"/>
    <dgm:cxn modelId="{286F75C1-1ED7-4448-88D4-46DA3FED8178}" type="presOf" srcId="{066B36A7-084B-4D6E-A0FA-89B1FEA4FCAA}" destId="{DE7BA0F4-85C0-4095-8C8C-9394032746D7}" srcOrd="0" destOrd="0" presId="urn:microsoft.com/office/officeart/2005/8/layout/radial4"/>
    <dgm:cxn modelId="{1166AC1C-F13A-44BC-AA68-9D32F6A9BAAA}" type="presOf" srcId="{34D6F12D-4872-4595-A617-2E0845C435C8}" destId="{1573E8B2-0692-4AAC-A1BB-90F0E01119ED}" srcOrd="0" destOrd="0" presId="urn:microsoft.com/office/officeart/2005/8/layout/radial4"/>
    <dgm:cxn modelId="{9EEBD86E-A785-43C2-877C-9661E00871FE}" type="presParOf" srcId="{29796D8F-E61D-4E84-BC1E-FA1B8E153F97}" destId="{5D177837-31D5-41EC-8ED8-0B97B5FF3982}" srcOrd="0" destOrd="0" presId="urn:microsoft.com/office/officeart/2005/8/layout/radial4"/>
    <dgm:cxn modelId="{20941452-ACCF-44B0-BD88-CE561BD7D090}" type="presParOf" srcId="{29796D8F-E61D-4E84-BC1E-FA1B8E153F97}" destId="{68347973-729C-43FA-8529-1E72A0016FC3}" srcOrd="1" destOrd="0" presId="urn:microsoft.com/office/officeart/2005/8/layout/radial4"/>
    <dgm:cxn modelId="{E0873C18-E3B5-4644-A901-B7C1A4A6C25F}" type="presParOf" srcId="{29796D8F-E61D-4E84-BC1E-FA1B8E153F97}" destId="{DBFCE381-9A91-443D-A41C-202D2F79FD13}" srcOrd="2" destOrd="0" presId="urn:microsoft.com/office/officeart/2005/8/layout/radial4"/>
    <dgm:cxn modelId="{B77167D9-BAC9-4D52-AB51-4C16DB019B4D}" type="presParOf" srcId="{29796D8F-E61D-4E84-BC1E-FA1B8E153F97}" destId="{12F26579-599C-481A-95AE-BF07F11CABAD}" srcOrd="3" destOrd="0" presId="urn:microsoft.com/office/officeart/2005/8/layout/radial4"/>
    <dgm:cxn modelId="{4D355724-E5FC-4866-A914-24E235054EB4}" type="presParOf" srcId="{29796D8F-E61D-4E84-BC1E-FA1B8E153F97}" destId="{F82E8F6A-2BC9-4567-B66E-F1B48B13B439}" srcOrd="4" destOrd="0" presId="urn:microsoft.com/office/officeart/2005/8/layout/radial4"/>
    <dgm:cxn modelId="{84237C9E-AE4E-4B0E-A715-29B53CE8D880}" type="presParOf" srcId="{29796D8F-E61D-4E84-BC1E-FA1B8E153F97}" destId="{2076DF39-889D-4A1B-B3DB-92782EFC5560}" srcOrd="5" destOrd="0" presId="urn:microsoft.com/office/officeart/2005/8/layout/radial4"/>
    <dgm:cxn modelId="{6B6C43E6-B9A4-410A-9CC6-D8A7F9AEA007}" type="presParOf" srcId="{29796D8F-E61D-4E84-BC1E-FA1B8E153F97}" destId="{00C70992-CD4B-4A31-8150-B8B0D8596555}" srcOrd="6" destOrd="0" presId="urn:microsoft.com/office/officeart/2005/8/layout/radial4"/>
    <dgm:cxn modelId="{9A531BF9-B3B9-4DA8-856C-7426C6A683F2}" type="presParOf" srcId="{29796D8F-E61D-4E84-BC1E-FA1B8E153F97}" destId="{45D8C2B0-D9E8-41F5-B184-437BA247C17C}" srcOrd="7" destOrd="0" presId="urn:microsoft.com/office/officeart/2005/8/layout/radial4"/>
    <dgm:cxn modelId="{A5977C90-891D-444A-B9C5-393FB5AC5FC4}" type="presParOf" srcId="{29796D8F-E61D-4E84-BC1E-FA1B8E153F97}" destId="{6CAB8591-DB62-4B0D-B33E-0CF4A7389ABF}" srcOrd="8" destOrd="0" presId="urn:microsoft.com/office/officeart/2005/8/layout/radial4"/>
    <dgm:cxn modelId="{FBB6EF12-5B56-48DF-8474-DB6B257CED37}" type="presParOf" srcId="{29796D8F-E61D-4E84-BC1E-FA1B8E153F97}" destId="{D05C5F00-84EE-49F8-B8ED-214A42F21773}" srcOrd="9" destOrd="0" presId="urn:microsoft.com/office/officeart/2005/8/layout/radial4"/>
    <dgm:cxn modelId="{6777670F-3596-47C0-9950-801DA06655E1}" type="presParOf" srcId="{29796D8F-E61D-4E84-BC1E-FA1B8E153F97}" destId="{DE7BA0F4-85C0-4095-8C8C-9394032746D7}" srcOrd="10" destOrd="0" presId="urn:microsoft.com/office/officeart/2005/8/layout/radial4"/>
    <dgm:cxn modelId="{69AC1560-479B-4EA5-9C03-80FCDA4F5E21}" type="presParOf" srcId="{29796D8F-E61D-4E84-BC1E-FA1B8E153F97}" destId="{6BB26B5A-A13D-4D40-8E30-321432A88C98}" srcOrd="11" destOrd="0" presId="urn:microsoft.com/office/officeart/2005/8/layout/radial4"/>
    <dgm:cxn modelId="{BEF95BA5-7646-4444-98B5-ECB26D3CB289}" type="presParOf" srcId="{29796D8F-E61D-4E84-BC1E-FA1B8E153F97}" destId="{1573E8B2-0692-4AAC-A1BB-90F0E01119ED}" srcOrd="1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28CEA3-408B-492F-9111-9D441D0CC0D1}" type="datetimeFigureOut">
              <a:rPr lang="en-US" smtClean="0"/>
              <a:t>8/31/2018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718A324-D01F-436C-813F-635D61CE98FB}" type="slidenum">
              <a:rPr lang="en-US" smtClean="0"/>
              <a:t>‹#›</a:t>
            </a:fld>
            <a:endParaRPr lang="en-US" dirty="0"/>
          </a:p>
        </p:txBody>
      </p:sp>
    </p:spTree>
    <p:extLst>
      <p:ext uri="{BB962C8B-B14F-4D97-AF65-F5344CB8AC3E}">
        <p14:creationId xmlns:p14="http://schemas.microsoft.com/office/powerpoint/2010/main" val="10433383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474663"/>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535517" y="3844449"/>
            <a:ext cx="5958840" cy="4754721"/>
          </a:xfrm>
          <a:prstGeom prst="rect">
            <a:avLst/>
          </a:prstGeom>
        </p:spPr>
        <p:txBody>
          <a:bodyPr vert="horz" lIns="93177" tIns="46589" rIns="93177" bIns="46589" rtlCol="0"/>
          <a:lstStyle/>
          <a:p>
            <a:pPr marL="0" marR="0" lvl="0" indent="0" algn="l" defTabSz="931774" rtl="0" eaLnBrk="1" fontAlgn="auto" latinLnBrk="0" hangingPunct="1">
              <a:lnSpc>
                <a:spcPct val="100000"/>
              </a:lnSpc>
              <a:spcBef>
                <a:spcPts val="611"/>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119707" marR="0" lvl="1" indent="-119707" algn="l" defTabSz="931774" rtl="0" eaLnBrk="1" fontAlgn="auto" latinLnBrk="0" hangingPunct="1">
              <a:lnSpc>
                <a:spcPct val="100000"/>
              </a:lnSpc>
              <a:spcBef>
                <a:spcPts val="611"/>
              </a:spcBef>
              <a:spcAft>
                <a:spcPts val="0"/>
              </a:spcAft>
              <a:buClrTx/>
              <a:buSzTx/>
              <a:buFont typeface="Wingdings" panose="05000000000000000000" pitchFamily="2" charset="2"/>
              <a:buChar char="§"/>
              <a:tabLst>
                <a:tab pos="119707" algn="l"/>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Second level</a:t>
            </a:r>
          </a:p>
          <a:p>
            <a:pPr marL="234562" marR="0" lvl="2" indent="-121325" algn="l" defTabSz="931774" rtl="0" eaLnBrk="1" fontAlgn="auto" latinLnBrk="0" hangingPunct="1">
              <a:lnSpc>
                <a:spcPct val="100000"/>
              </a:lnSpc>
              <a:spcBef>
                <a:spcPts val="611"/>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Third level</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77B103-16DD-4E5B-B7FE-8CB91BD629A9}" type="slidenum">
              <a:rPr lang="en-US" smtClean="0"/>
              <a:t>‹#›</a:t>
            </a:fld>
            <a:endParaRPr lang="en-US" dirty="0"/>
          </a:p>
        </p:txBody>
      </p:sp>
    </p:spTree>
    <p:extLst>
      <p:ext uri="{BB962C8B-B14F-4D97-AF65-F5344CB8AC3E}">
        <p14:creationId xmlns:p14="http://schemas.microsoft.com/office/powerpoint/2010/main" val="1928085563"/>
      </p:ext>
    </p:extLst>
  </p:cSld>
  <p:clrMap bg1="lt1" tx1="dk1" bg2="lt2" tx2="dk2" accent1="accent1" accent2="accent2" accent3="accent3" accent4="accent4" accent5="accent5" accent6="accent6" hlink="hlink" folHlink="folHlink"/>
  <p:hf hdr="0" ftr="0" dt="0"/>
  <p:notesStyle>
    <a:lvl1pPr marL="0" marR="0" indent="0" algn="l" defTabSz="914400" rtl="0" eaLnBrk="1" fontAlgn="auto" latinLnBrk="0" hangingPunct="1">
      <a:lnSpc>
        <a:spcPct val="100000"/>
      </a:lnSpc>
      <a:spcBef>
        <a:spcPts val="600"/>
      </a:spcBef>
      <a:spcAft>
        <a:spcPts val="0"/>
      </a:spcAft>
      <a:buClrTx/>
      <a:buSzTx/>
      <a:buFontTx/>
      <a:buNone/>
      <a:tabLst/>
      <a:defRPr sz="1200" kern="1200">
        <a:solidFill>
          <a:schemeClr val="tx1"/>
        </a:solidFill>
        <a:latin typeface="+mn-lt"/>
        <a:ea typeface="+mn-ea"/>
        <a:cs typeface="+mn-cs"/>
      </a:defRPr>
    </a:lvl1pPr>
    <a:lvl2pPr marL="117475" marR="0" indent="-11747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tab pos="117475" algn="l"/>
      </a:tabLst>
      <a:defRPr sz="1200" kern="1200">
        <a:solidFill>
          <a:schemeClr val="tx1"/>
        </a:solidFill>
        <a:latin typeface="+mn-lt"/>
        <a:ea typeface="+mn-ea"/>
        <a:cs typeface="+mn-cs"/>
      </a:defRPr>
    </a:lvl2pPr>
    <a:lvl3pPr marL="230188" marR="0" indent="-11906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ms.gov/outreach-and-education/training/cmsnationaltrainingprogram/index.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hiptacenter.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shiptacenter.org/"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medicare.gov/Pubs/pdf/02110-Medicare-Medigap.guide.pdf" TargetMode="External"/><Relationship Id="rId4" Type="http://schemas.openxmlformats.org/officeDocument/2006/relationships/hyperlink" Target="https://www.medicare.gov/Contacts/#resources/sid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hiptacenter.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cfr.go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medicare.gov/find-a-plan/questions/medigap-home.aspx"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medicare.gov/Pubs/pdf/02110-Medicare-Medigap.guide.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ssa.gov/OP_Home/ssact/title18/1882.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shiptacenter.org/"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ssa.gov/OP_Home/ssact/title18/1882.htm"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ssa.gov/OP_Home/ssact/title18/1882.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Downloads/2018-Medicare-Amounts-Job-Aid_508-FINAL.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3 explains Medicare Supplement Insurance (Medigap) policies. This training module was developed and approved by the Centers for Medicare &amp; Medicaid Services (CMS), the federal agency that administers Medicare, Medicaid, the Children’s Health Insurance Program (CHIP), and the Federally-facilitated Health Insurance Marketplace. </a:t>
            </a:r>
          </a:p>
          <a:p>
            <a:r>
              <a:rPr lang="en-US" dirty="0"/>
              <a:t>The information in this module was correct as of March 2018. To check for an updated version, visit </a:t>
            </a:r>
            <a:r>
              <a:rPr lang="en-US" dirty="0">
                <a:hlinkClick r:id="rId3"/>
              </a:rPr>
              <a:t>CMS.gov/outreach-and-education/training/cmsnationaltrainingprogram/index.html</a:t>
            </a:r>
            <a:r>
              <a:rPr lang="en-US" dirty="0"/>
              <a:t>. </a:t>
            </a:r>
          </a:p>
          <a:p>
            <a:r>
              <a:rPr lang="en-US" dirty="0"/>
              <a:t>The CMS National Training Program provides this as an informational resource for our partners. It’s not a legal document or intended for press purposes. The press can contact the CMS Press Office at </a:t>
            </a:r>
            <a:r>
              <a:rPr lang="en-US" dirty="0">
                <a:hlinkClick r:id="rId4"/>
              </a:rPr>
              <a:t>press@cms.hhs.gov</a:t>
            </a:r>
            <a:r>
              <a:rPr lang="en-US" dirty="0"/>
              <a:t>. Official Medicare Program legal guidance is contained in the relevant statutes, regulations, and rulings</a:t>
            </a:r>
            <a:r>
              <a:rPr lang="en-US" dirty="0" smtClean="0"/>
              <a:t>.</a:t>
            </a: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1</a:t>
            </a:fld>
            <a:endParaRPr lang="en-US" dirty="0"/>
          </a:p>
        </p:txBody>
      </p:sp>
    </p:spTree>
    <p:extLst>
      <p:ext uri="{BB962C8B-B14F-4D97-AF65-F5344CB8AC3E}">
        <p14:creationId xmlns:p14="http://schemas.microsoft.com/office/powerpoint/2010/main" val="943612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3"/>
          <p:cNvSpPr>
            <a:spLocks noGrp="1" noChangeArrowheads="1"/>
          </p:cNvSpPr>
          <p:nvPr>
            <p:ph type="body" idx="1"/>
          </p:nvPr>
        </p:nvSpPr>
        <p:spPr/>
        <p:txBody>
          <a:bodyPr/>
          <a:lstStyle/>
          <a:p>
            <a:r>
              <a:rPr lang="en-US" dirty="0" smtClean="0"/>
              <a:t>Check-Your-Knowledge—Question 1</a:t>
            </a:r>
          </a:p>
          <a:p>
            <a:r>
              <a:rPr lang="en-US" dirty="0"/>
              <a:t>If you join </a:t>
            </a:r>
            <a:r>
              <a:rPr lang="en-US" dirty="0" smtClean="0"/>
              <a:t>an MA </a:t>
            </a:r>
            <a:r>
              <a:rPr lang="en-US" dirty="0"/>
              <a:t>Plan, you can buy a </a:t>
            </a:r>
            <a:r>
              <a:rPr lang="en-US" dirty="0" smtClean="0"/>
              <a:t>Medigap </a:t>
            </a:r>
            <a:r>
              <a:rPr lang="en-US" dirty="0"/>
              <a:t>policy to pay for out-of-pocket costs.</a:t>
            </a:r>
          </a:p>
          <a:p>
            <a:pPr marL="228600" indent="-228600">
              <a:buFont typeface="+mj-lt"/>
              <a:buAutoNum type="alphaLcPeriod"/>
            </a:pPr>
            <a:r>
              <a:rPr lang="en-US" dirty="0"/>
              <a:t>True</a:t>
            </a:r>
          </a:p>
          <a:p>
            <a:pPr marL="228600" indent="-228600">
              <a:buFont typeface="+mj-lt"/>
              <a:buAutoNum type="alphaLcPeriod"/>
            </a:pPr>
            <a:r>
              <a:rPr lang="en-US" dirty="0"/>
              <a:t>False</a:t>
            </a:r>
          </a:p>
          <a:p>
            <a:r>
              <a:rPr lang="en-US" b="1" dirty="0" smtClean="0"/>
              <a:t>ANSWER: b.</a:t>
            </a:r>
            <a:r>
              <a:rPr lang="en-US" dirty="0" smtClean="0"/>
              <a:t> False</a:t>
            </a:r>
          </a:p>
          <a:p>
            <a:r>
              <a:rPr lang="en-US" dirty="0" smtClean="0">
                <a:latin typeface="Calibri" panose="020F0502020204030204" pitchFamily="34" charset="0"/>
                <a:ea typeface="Calibri" panose="020F0502020204030204" pitchFamily="34" charset="0"/>
                <a:cs typeface="Times New Roman" panose="02020603050405020304" pitchFamily="18" charset="0"/>
              </a:rPr>
              <a:t>MA </a:t>
            </a:r>
            <a:r>
              <a:rPr lang="en-US" dirty="0">
                <a:latin typeface="Calibri" panose="020F0502020204030204" pitchFamily="34" charset="0"/>
                <a:ea typeface="Calibri" panose="020F0502020204030204" pitchFamily="34" charset="0"/>
                <a:cs typeface="Times New Roman" panose="02020603050405020304" pitchFamily="18" charset="0"/>
              </a:rPr>
              <a:t>Plans don’t work with Medigap policies. If you join </a:t>
            </a:r>
            <a:r>
              <a:rPr lang="en-US" dirty="0" smtClean="0">
                <a:latin typeface="Calibri" panose="020F0502020204030204" pitchFamily="34" charset="0"/>
                <a:ea typeface="Calibri" panose="020F0502020204030204" pitchFamily="34" charset="0"/>
                <a:cs typeface="Times New Roman" panose="02020603050405020304" pitchFamily="18" charset="0"/>
              </a:rPr>
              <a:t>an MA </a:t>
            </a:r>
            <a:r>
              <a:rPr lang="en-US" dirty="0">
                <a:latin typeface="Calibri" panose="020F0502020204030204" pitchFamily="34" charset="0"/>
                <a:ea typeface="Calibri" panose="020F0502020204030204" pitchFamily="34" charset="0"/>
                <a:cs typeface="Times New Roman" panose="02020603050405020304" pitchFamily="18" charset="0"/>
              </a:rPr>
              <a:t>Plan, you can’t use a </a:t>
            </a:r>
            <a:r>
              <a:rPr lang="en-US" dirty="0" smtClean="0">
                <a:latin typeface="Calibri" panose="020F0502020204030204" pitchFamily="34" charset="0"/>
                <a:ea typeface="Calibri" panose="020F0502020204030204" pitchFamily="34" charset="0"/>
                <a:cs typeface="Times New Roman" panose="02020603050405020304" pitchFamily="18" charset="0"/>
              </a:rPr>
              <a:t>Medigap </a:t>
            </a:r>
            <a:r>
              <a:rPr lang="en-US" dirty="0">
                <a:latin typeface="Calibri" panose="020F0502020204030204" pitchFamily="34" charset="0"/>
                <a:ea typeface="Calibri" panose="020F0502020204030204" pitchFamily="34" charset="0"/>
                <a:cs typeface="Times New Roman" panose="02020603050405020304" pitchFamily="18" charset="0"/>
              </a:rPr>
              <a:t>policy to pay for out-of-pocket costs while </a:t>
            </a:r>
            <a:r>
              <a:rPr lang="en-US" dirty="0" smtClean="0">
                <a:latin typeface="Calibri" panose="020F0502020204030204" pitchFamily="34" charset="0"/>
                <a:ea typeface="Calibri" panose="020F0502020204030204" pitchFamily="34" charset="0"/>
                <a:cs typeface="Times New Roman" panose="02020603050405020304" pitchFamily="18" charset="0"/>
              </a:rPr>
              <a:t>you’re </a:t>
            </a:r>
            <a:r>
              <a:rPr lang="en-US" dirty="0">
                <a:latin typeface="Calibri" panose="020F0502020204030204" pitchFamily="34" charset="0"/>
                <a:ea typeface="Calibri" panose="020F0502020204030204" pitchFamily="34" charset="0"/>
                <a:cs typeface="Times New Roman" panose="02020603050405020304" pitchFamily="18" charset="0"/>
              </a:rPr>
              <a:t>enrolled in an MA Plan. It’s also illegal for a company to sell you a Medigap policy if you belong to an MA Plan.</a:t>
            </a:r>
          </a:p>
          <a:p>
            <a:endParaRPr lang="en-US" dirty="0" smtClean="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10</a:t>
            </a:fld>
            <a:endParaRPr lang="en-US" dirty="0"/>
          </a:p>
        </p:txBody>
      </p:sp>
    </p:spTree>
    <p:extLst>
      <p:ext uri="{BB962C8B-B14F-4D97-AF65-F5344CB8AC3E}">
        <p14:creationId xmlns:p14="http://schemas.microsoft.com/office/powerpoint/2010/main" val="1051078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3"/>
          <p:cNvSpPr>
            <a:spLocks noGrp="1" noChangeArrowheads="1"/>
          </p:cNvSpPr>
          <p:nvPr>
            <p:ph type="body" idx="1"/>
          </p:nvPr>
        </p:nvSpPr>
        <p:spPr/>
        <p:txBody>
          <a:bodyPr/>
          <a:lstStyle/>
          <a:p>
            <a:r>
              <a:rPr lang="en-US" dirty="0" smtClean="0"/>
              <a:t>Check-Your-Knowledge—Question 2</a:t>
            </a:r>
          </a:p>
          <a:p>
            <a:pPr lvl="0"/>
            <a:r>
              <a:rPr lang="en-US" dirty="0"/>
              <a:t>A Medigap policy will cover you and your </a:t>
            </a:r>
            <a:r>
              <a:rPr lang="en-US" dirty="0" smtClean="0"/>
              <a:t>spouse.</a:t>
            </a:r>
            <a:endParaRPr lang="en-US" dirty="0"/>
          </a:p>
          <a:p>
            <a:pPr marL="228600" indent="-228600">
              <a:buFont typeface="+mj-lt"/>
              <a:buAutoNum type="alphaLcPeriod"/>
            </a:pPr>
            <a:r>
              <a:rPr lang="en-US" dirty="0"/>
              <a:t>True</a:t>
            </a:r>
          </a:p>
          <a:p>
            <a:pPr marL="228600" indent="-228600">
              <a:buFont typeface="+mj-lt"/>
              <a:buAutoNum type="alphaLcPeriod"/>
            </a:pPr>
            <a:r>
              <a:rPr lang="en-US" dirty="0"/>
              <a:t>False</a:t>
            </a:r>
          </a:p>
          <a:p>
            <a:r>
              <a:rPr lang="en-US" b="1" dirty="0" smtClean="0"/>
              <a:t>ANSWER: b. </a:t>
            </a:r>
            <a:r>
              <a:rPr lang="en-US" dirty="0">
                <a:latin typeface="Calibri" panose="020F0502020204030204" pitchFamily="34" charset="0"/>
                <a:ea typeface="Calibri" panose="020F0502020204030204" pitchFamily="34" charset="0"/>
                <a:cs typeface="Times New Roman" panose="02020603050405020304" pitchFamily="18" charset="0"/>
              </a:rPr>
              <a:t>False.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dirty="0" smtClean="0">
                <a:latin typeface="Calibri" panose="020F0502020204030204" pitchFamily="34" charset="0"/>
                <a:ea typeface="Calibri" panose="020F0502020204030204" pitchFamily="34" charset="0"/>
                <a:cs typeface="Times New Roman" panose="02020603050405020304" pitchFamily="18" charset="0"/>
              </a:rPr>
              <a:t>A </a:t>
            </a:r>
            <a:r>
              <a:rPr lang="en-US" dirty="0">
                <a:latin typeface="Calibri" panose="020F0502020204030204" pitchFamily="34" charset="0"/>
                <a:ea typeface="Calibri" panose="020F0502020204030204" pitchFamily="34" charset="0"/>
                <a:cs typeface="Times New Roman" panose="02020603050405020304" pitchFamily="18" charset="0"/>
              </a:rPr>
              <a:t>Medigap policy will only cover one person. If you and your spouse both want Medigap coverage, you’ll need to </a:t>
            </a:r>
            <a:r>
              <a:rPr lang="en-US" dirty="0" smtClean="0">
                <a:latin typeface="Calibri" panose="020F0502020204030204" pitchFamily="34" charset="0"/>
                <a:ea typeface="Calibri" panose="020F0502020204030204" pitchFamily="34" charset="0"/>
                <a:cs typeface="Times New Roman" panose="02020603050405020304" pitchFamily="18" charset="0"/>
              </a:rPr>
              <a:t>buy </a:t>
            </a:r>
            <a:r>
              <a:rPr lang="en-US" dirty="0">
                <a:latin typeface="Calibri" panose="020F0502020204030204" pitchFamily="34" charset="0"/>
                <a:ea typeface="Calibri" panose="020F0502020204030204" pitchFamily="34" charset="0"/>
                <a:cs typeface="Times New Roman" panose="02020603050405020304" pitchFamily="18" charset="0"/>
              </a:rPr>
              <a:t>separate Medigap policies.</a:t>
            </a:r>
            <a:endParaRPr lang="en-US" dirty="0" smtClean="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11</a:t>
            </a:fld>
            <a:endParaRPr lang="en-US" dirty="0"/>
          </a:p>
        </p:txBody>
      </p:sp>
    </p:spTree>
    <p:extLst>
      <p:ext uri="{BB962C8B-B14F-4D97-AF65-F5344CB8AC3E}">
        <p14:creationId xmlns:p14="http://schemas.microsoft.com/office/powerpoint/2010/main" val="282125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Lesson 2 explains Medigap plan types, how they’re structured, and the basic benefits covered by each type of Medigap plan.</a:t>
            </a:r>
          </a:p>
        </p:txBody>
      </p:sp>
      <p:sp>
        <p:nvSpPr>
          <p:cNvPr id="7" name="Slide Image Placeholder 6"/>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12</a:t>
            </a:fld>
            <a:endParaRPr lang="en-US" dirty="0"/>
          </a:p>
        </p:txBody>
      </p:sp>
    </p:spTree>
    <p:extLst>
      <p:ext uri="{BB962C8B-B14F-4D97-AF65-F5344CB8AC3E}">
        <p14:creationId xmlns:p14="http://schemas.microsoft.com/office/powerpoint/2010/main" val="86797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body" idx="1"/>
          </p:nvPr>
        </p:nvSpPr>
        <p:spPr/>
        <p:txBody>
          <a:bodyPr/>
          <a:lstStyle/>
          <a:p>
            <a:r>
              <a:rPr lang="en-US" dirty="0" smtClean="0"/>
              <a:t>In most states, Medigap insurance companies can only sell you a standardized Medigap policy identified by letters </a:t>
            </a:r>
            <a:r>
              <a:rPr lang="pt-BR" dirty="0" smtClean="0"/>
              <a:t>A, B, C, D, F, G, K, L, M, and N</a:t>
            </a:r>
            <a:r>
              <a:rPr lang="en-US" dirty="0" smtClean="0"/>
              <a:t>. Plans D and G with an effective date on or after June 1, 2010, have different benefits than Plans D and G bought before June 1, 2010. Plans E, H, I, and J are no longer sold, but if you already have one, you can generally keep it. Plan F has a high-deductible option. </a:t>
            </a:r>
          </a:p>
          <a:p>
            <a:pPr marL="0" lvl="1" indent="0">
              <a:buNone/>
            </a:pPr>
            <a:r>
              <a:rPr lang="en-US" dirty="0" smtClean="0"/>
              <a:t>Each standardized Medigap plan must offer the same basic benefits, no matter which insurance company sells it. The benefits in any Medigap plan identified with the same letter are the same regardless of which insurance company you purchase your policy from. Cost is usually the only difference between Medigap policies with the same letter sold by different insurance companies. You’re encouraged to shop carefully for a Medigap policy.</a:t>
            </a:r>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Insurance companies selling Medigap policies are required to make Plan A available. If they offer any other Medigap plan, they must also offer either Medigap Plan C or Plan F. Not all types of Medigap policies may be available in your state. Call your State Health Insurance Assistance Program (SHIP) (1-877-839-2675), or visit </a:t>
            </a:r>
            <a:r>
              <a:rPr lang="en-US" sz="1200" u="sng" kern="1200" dirty="0" smtClean="0">
                <a:solidFill>
                  <a:schemeClr val="tx1"/>
                </a:solidFill>
                <a:effectLst/>
                <a:latin typeface="+mn-lt"/>
                <a:ea typeface="+mn-ea"/>
                <a:cs typeface="+mn-cs"/>
                <a:hlinkClick r:id="rId3"/>
              </a:rPr>
              <a:t>shiptacenter.org/</a:t>
            </a:r>
            <a:r>
              <a:rPr lang="en-US" sz="1200" u="none" kern="1200" baseline="0" dirty="0" smtClean="0">
                <a:solidFill>
                  <a:schemeClr val="tx1"/>
                </a:solidFill>
                <a:effectLst/>
                <a:latin typeface="+mn-lt"/>
                <a:ea typeface="+mn-ea"/>
                <a:cs typeface="+mn-cs"/>
              </a:rPr>
              <a:t> for more information and to locate the SHIP in your state. </a:t>
            </a:r>
            <a:endParaRPr lang="en-US" sz="1200" kern="1200" dirty="0" smtClean="0">
              <a:solidFill>
                <a:schemeClr val="tx1"/>
              </a:solidFill>
              <a:effectLst/>
              <a:latin typeface="+mn-lt"/>
              <a:ea typeface="+mn-ea"/>
              <a:cs typeface="+mn-cs"/>
            </a:endParaRPr>
          </a:p>
          <a:p>
            <a:r>
              <a:rPr lang="en-US" dirty="0" smtClean="0"/>
              <a:t>Some people may still have a Medigap policy they purchased before the plans were standardized. If they do, they can keep them. If they drop them, they may not be able to get them back.</a:t>
            </a:r>
          </a:p>
          <a:p>
            <a:r>
              <a:rPr lang="en-US" dirty="0" smtClean="0"/>
              <a:t>Medigap policies are standardized in a different way in Massachusetts, Minnesota, and Wisconsin. These are called waiver states.</a:t>
            </a:r>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13</a:t>
            </a:fld>
            <a:endParaRPr lang="en-US" dirty="0"/>
          </a:p>
        </p:txBody>
      </p:sp>
    </p:spTree>
    <p:extLst>
      <p:ext uri="{BB962C8B-B14F-4D97-AF65-F5344CB8AC3E}">
        <p14:creationId xmlns:p14="http://schemas.microsoft.com/office/powerpoint/2010/main" val="1037740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body" idx="1"/>
          </p:nvPr>
        </p:nvSpPr>
        <p:spPr>
          <a:xfrm>
            <a:off x="205740" y="3822859"/>
            <a:ext cx="6512560" cy="5277644"/>
          </a:xfrm>
        </p:spPr>
        <p:txBody>
          <a:bodyPr/>
          <a:lstStyle/>
          <a:p>
            <a:r>
              <a:rPr lang="en-US" dirty="0" smtClean="0"/>
              <a:t>All Medigap policies cover a basic set of benefits, including the following:</a:t>
            </a:r>
          </a:p>
          <a:p>
            <a:pPr marL="174708" indent="-174708">
              <a:buFont typeface="Wingdings" panose="05000000000000000000" pitchFamily="2" charset="2"/>
              <a:buChar char="§"/>
            </a:pPr>
            <a:r>
              <a:rPr lang="en-US" dirty="0" smtClean="0"/>
              <a:t>All plans pay 100% of Medicare Part A coinsurance and hospital costs up to an additional 365 days after Medicare benefits are used </a:t>
            </a:r>
            <a:r>
              <a:rPr lang="en-US" dirty="0"/>
              <a:t>up. </a:t>
            </a:r>
            <a:r>
              <a:rPr lang="en-US" dirty="0" smtClean="0"/>
              <a:t>Plan </a:t>
            </a:r>
            <a:r>
              <a:rPr lang="en-US" dirty="0"/>
              <a:t>F also offers a high-deductible plan in some states. </a:t>
            </a:r>
          </a:p>
          <a:p>
            <a:pPr marL="174708" indent="-174708">
              <a:buFont typeface="Wingdings" panose="05000000000000000000" pitchFamily="2" charset="2"/>
              <a:buChar char="§"/>
            </a:pPr>
            <a:r>
              <a:rPr lang="en-US" dirty="0"/>
              <a:t>Plans A, B, C, D, F, G, M, and N </a:t>
            </a:r>
            <a:r>
              <a:rPr lang="en-US" dirty="0" smtClean="0"/>
              <a:t>pay </a:t>
            </a:r>
            <a:r>
              <a:rPr lang="en-US" dirty="0"/>
              <a:t>100</a:t>
            </a:r>
            <a:r>
              <a:rPr lang="en-US" dirty="0" smtClean="0"/>
              <a:t>% of the Medicare Part B coinsurance or copayment. Plan N pays 100% of the Part B coinsurance, except for a copayment of up to $20 for some office visits, and up to a $50 copayment for emergency room visits that don’t result in an inpatient admission. Plan K pays 50% of Medicare Part B coinsurance or copayment, with Plan L paying 75%.</a:t>
            </a:r>
          </a:p>
          <a:p>
            <a:pPr marL="174708" indent="-174708">
              <a:buFont typeface="Wingdings" panose="05000000000000000000" pitchFamily="2" charset="2"/>
              <a:buChar char="§"/>
            </a:pPr>
            <a:r>
              <a:rPr lang="en-US" dirty="0"/>
              <a:t>Plans A, B, C, D, F, G, M, and N </a:t>
            </a:r>
            <a:r>
              <a:rPr lang="en-US" dirty="0" smtClean="0"/>
              <a:t>pay </a:t>
            </a:r>
            <a:r>
              <a:rPr lang="en-US" dirty="0"/>
              <a:t>100</a:t>
            </a:r>
            <a:r>
              <a:rPr lang="en-US" dirty="0" smtClean="0"/>
              <a:t>% of blood (first 3 pints). Plan K pays 50%; and Plan L pays 75%.</a:t>
            </a:r>
          </a:p>
          <a:p>
            <a:pPr marL="174708" indent="-174708">
              <a:buFont typeface="Wingdings" panose="05000000000000000000" pitchFamily="2" charset="2"/>
              <a:buChar char="§"/>
            </a:pPr>
            <a:r>
              <a:rPr lang="en-US" dirty="0"/>
              <a:t>Plans A, B, C, D, F, G, M, and N </a:t>
            </a:r>
            <a:r>
              <a:rPr lang="en-US" dirty="0" smtClean="0"/>
              <a:t>pay 100% of Part A hospice care coinsurance or copayment. Plan K pays 50% and Plan L pays 75%.</a:t>
            </a:r>
          </a:p>
          <a:p>
            <a:pPr marL="174708" indent="-174708">
              <a:buFont typeface="Wingdings" panose="05000000000000000000" pitchFamily="2" charset="2"/>
              <a:buChar char="§"/>
            </a:pPr>
            <a:r>
              <a:rPr lang="en-US" dirty="0" smtClean="0"/>
              <a:t>In addition, each Medigap plan covers different benefits:</a:t>
            </a:r>
          </a:p>
          <a:p>
            <a:pPr marL="342900" lvl="1" indent="-174625">
              <a:buFont typeface="Arial" panose="020B0604020202020204" pitchFamily="34" charset="0"/>
              <a:buChar char="•"/>
            </a:pPr>
            <a:r>
              <a:rPr lang="en-US" dirty="0"/>
              <a:t>Plans C, D, F, G, M, and N </a:t>
            </a:r>
            <a:r>
              <a:rPr lang="en-US" dirty="0" smtClean="0"/>
              <a:t>cover 100% of the skilled nursing facility care coinsurance; Plan K covers 50%; and Plan L covers 75%.</a:t>
            </a:r>
          </a:p>
          <a:p>
            <a:pPr marL="342900" lvl="1" indent="-174625">
              <a:buFont typeface="Arial" panose="020B0604020202020204" pitchFamily="34" charset="0"/>
              <a:buChar char="•"/>
            </a:pPr>
            <a:r>
              <a:rPr lang="en-US" dirty="0"/>
              <a:t>Plans B, C, D, F, G, and </a:t>
            </a:r>
            <a:r>
              <a:rPr lang="en-US" dirty="0" smtClean="0"/>
              <a:t>N cover 100% of the Medicare Part A deductible is covered; Plans K and M cover 50%; and Plan L covers 75%.</a:t>
            </a:r>
          </a:p>
          <a:p>
            <a:pPr marL="342900" lvl="1" indent="-174625">
              <a:buFont typeface="Arial" panose="020B0604020202020204" pitchFamily="34" charset="0"/>
              <a:buChar char="•"/>
            </a:pPr>
            <a:r>
              <a:rPr lang="en-US" dirty="0"/>
              <a:t>Medigap Plans C and </a:t>
            </a:r>
            <a:r>
              <a:rPr lang="en-US" dirty="0" smtClean="0"/>
              <a:t>F cover 100% of the Medicare Part B deductible.</a:t>
            </a:r>
          </a:p>
          <a:p>
            <a:pPr marL="342900" lvl="1" indent="-174625">
              <a:buFont typeface="Arial" panose="020B0604020202020204" pitchFamily="34" charset="0"/>
              <a:buChar char="•"/>
            </a:pPr>
            <a:r>
              <a:rPr lang="en-US" dirty="0"/>
              <a:t>Medigap Plans F and </a:t>
            </a:r>
            <a:r>
              <a:rPr lang="en-US" dirty="0" smtClean="0"/>
              <a:t>G cover 100% of the Medicare Part B excess charges.</a:t>
            </a:r>
          </a:p>
          <a:p>
            <a:pPr marL="342900" lvl="1" indent="-174625">
              <a:buFont typeface="Arial" panose="020B0604020202020204" pitchFamily="34" charset="0"/>
              <a:buChar char="•"/>
            </a:pPr>
            <a:r>
              <a:rPr lang="en-US" dirty="0"/>
              <a:t>Medigap Plans C, D, F, G, M, and </a:t>
            </a:r>
            <a:r>
              <a:rPr lang="en-US" dirty="0" smtClean="0"/>
              <a:t>N cover 80% of Foreign travel emergency costs up to the plans’ limits.</a:t>
            </a:r>
          </a:p>
          <a:p>
            <a:pPr marL="342900" lvl="1" indent="-174625">
              <a:buFont typeface="Arial" panose="020B0604020202020204" pitchFamily="34" charset="0"/>
              <a:buChar char="•"/>
            </a:pPr>
            <a:r>
              <a:rPr lang="en-US" dirty="0" smtClean="0"/>
              <a:t>In 2018, Plans K and L have out-of-pocket limits of $5,240 and $2,620, respectively.</a:t>
            </a:r>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14</a:t>
            </a:fld>
            <a:endParaRPr lang="en-US" dirty="0"/>
          </a:p>
        </p:txBody>
      </p:sp>
    </p:spTree>
    <p:extLst>
      <p:ext uri="{BB962C8B-B14F-4D97-AF65-F5344CB8AC3E}">
        <p14:creationId xmlns:p14="http://schemas.microsoft.com/office/powerpoint/2010/main" val="3686190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body" idx="1"/>
          </p:nvPr>
        </p:nvSpPr>
        <p:spPr/>
        <p:txBody>
          <a:bodyPr/>
          <a:lstStyle/>
          <a:p>
            <a:r>
              <a:rPr lang="en-US" dirty="0" smtClean="0"/>
              <a:t>There are also special types of Medigap policies</a:t>
            </a:r>
          </a:p>
          <a:p>
            <a:pPr marL="174708" indent="-174708">
              <a:buFont typeface="Wingdings" panose="05000000000000000000" pitchFamily="2" charset="2"/>
              <a:buChar char="§"/>
            </a:pPr>
            <a:r>
              <a:rPr lang="en-US" dirty="0" smtClean="0"/>
              <a:t>Massachusetts, Minnesota, and Wisconsin (waiver states)</a:t>
            </a:r>
          </a:p>
          <a:p>
            <a:pPr marL="174708" indent="-174708">
              <a:buFont typeface="Wingdings" panose="05000000000000000000" pitchFamily="2" charset="2"/>
              <a:buChar char="§"/>
            </a:pPr>
            <a:r>
              <a:rPr lang="en-US" dirty="0" smtClean="0"/>
              <a:t>Medicare SELECT</a:t>
            </a:r>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15</a:t>
            </a:fld>
            <a:endParaRPr lang="en-US" dirty="0"/>
          </a:p>
        </p:txBody>
      </p:sp>
    </p:spTree>
    <p:extLst>
      <p:ext uri="{BB962C8B-B14F-4D97-AF65-F5344CB8AC3E}">
        <p14:creationId xmlns:p14="http://schemas.microsoft.com/office/powerpoint/2010/main" val="3620663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3"/>
          <p:cNvSpPr>
            <a:spLocks noGrp="1" noChangeArrowheads="1"/>
          </p:cNvSpPr>
          <p:nvPr>
            <p:ph type="body" idx="1"/>
          </p:nvPr>
        </p:nvSpPr>
        <p:spPr/>
        <p:txBody>
          <a:bodyPr/>
          <a:lstStyle/>
          <a:p>
            <a:r>
              <a:rPr lang="en-US" dirty="0" smtClean="0"/>
              <a:t>Massachusetts, Minnesota, and Wisconsin are waiver states. This means they</a:t>
            </a:r>
          </a:p>
          <a:p>
            <a:pPr marL="174708" indent="-174708">
              <a:buFont typeface="Wingdings" panose="05000000000000000000" pitchFamily="2" charset="2"/>
              <a:buChar char="§"/>
            </a:pPr>
            <a:r>
              <a:rPr lang="en-US" dirty="0" smtClean="0"/>
              <a:t>Provide different kinds of Medigap policies NOT labeled with letters</a:t>
            </a:r>
          </a:p>
          <a:p>
            <a:pPr marL="174708" indent="-174708">
              <a:buFont typeface="Wingdings" panose="05000000000000000000" pitchFamily="2" charset="2"/>
              <a:buChar char="§"/>
            </a:pPr>
            <a:r>
              <a:rPr lang="en-US" dirty="0" smtClean="0"/>
              <a:t>Provide comparable benefits to standardized policies</a:t>
            </a:r>
          </a:p>
          <a:p>
            <a:pPr marL="174708" indent="-174708">
              <a:buFont typeface="Wingdings" panose="05000000000000000000" pitchFamily="2" charset="2"/>
              <a:buChar char="§"/>
            </a:pPr>
            <a:r>
              <a:rPr lang="en-US" dirty="0" smtClean="0"/>
              <a:t>Have a different system that includes basic (“core”) and optional (“rider”) benefits </a:t>
            </a:r>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Call your SHIP</a:t>
            </a:r>
            <a:r>
              <a:rPr lang="en-US" baseline="0" dirty="0" smtClean="0"/>
              <a:t> </a:t>
            </a:r>
            <a:r>
              <a:rPr lang="en-US" dirty="0" smtClean="0"/>
              <a:t>(1-877-839-2675) or visit </a:t>
            </a:r>
            <a:r>
              <a:rPr lang="en-US" sz="1200" u="sng" kern="1200" dirty="0" smtClean="0">
                <a:solidFill>
                  <a:schemeClr val="tx1"/>
                </a:solidFill>
                <a:effectLst/>
                <a:latin typeface="+mn-lt"/>
                <a:ea typeface="+mn-ea"/>
                <a:cs typeface="+mn-cs"/>
                <a:hlinkClick r:id="rId3"/>
              </a:rPr>
              <a:t>shiptacenter.org/</a:t>
            </a:r>
            <a:r>
              <a:rPr lang="en-US" sz="1200" u="none" kern="1200" baseline="0" dirty="0" smtClean="0">
                <a:solidFill>
                  <a:schemeClr val="tx1"/>
                </a:solidFill>
                <a:effectLst/>
                <a:latin typeface="+mn-lt"/>
                <a:ea typeface="+mn-ea"/>
                <a:cs typeface="+mn-cs"/>
              </a:rPr>
              <a:t> for more information, and/or to locate the SHIP in your state. Contact your State Department of Insurance at </a:t>
            </a:r>
            <a:r>
              <a:rPr lang="en-US" sz="1200" u="sng" kern="1200" dirty="0" smtClean="0">
                <a:solidFill>
                  <a:schemeClr val="tx1"/>
                </a:solidFill>
                <a:effectLst/>
                <a:latin typeface="+mn-lt"/>
                <a:ea typeface="+mn-ea"/>
                <a:cs typeface="+mn-cs"/>
                <a:hlinkClick r:id="rId4"/>
              </a:rPr>
              <a:t>Medicare.gov/Contacts/#resources/sids</a:t>
            </a:r>
            <a:r>
              <a:rPr lang="en-US" sz="1200"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Information on the coverage provided in these states is available in the “Choosing a Medigap Policy: A Guide to Health Insurance for People With Medicare,” CMS Product No. 02110, </a:t>
            </a:r>
            <a:r>
              <a:rPr lang="en-US" sz="1200" u="sng" kern="1200" dirty="0" smtClean="0">
                <a:solidFill>
                  <a:schemeClr val="tx1"/>
                </a:solidFill>
                <a:effectLst/>
                <a:latin typeface="+mn-lt"/>
                <a:ea typeface="+mn-ea"/>
                <a:cs typeface="+mn-cs"/>
                <a:hlinkClick r:id="rId5"/>
              </a:rPr>
              <a:t>Medicare.gov/Pubs/pdf/02110-Medicare-Medigap.guide.pdf</a:t>
            </a:r>
            <a:r>
              <a:rPr lang="en-US" dirty="0" smtClean="0"/>
              <a:t>. </a:t>
            </a:r>
          </a:p>
          <a:p>
            <a:endParaRPr lang="en-US" dirty="0" smtClean="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16</a:t>
            </a:fld>
            <a:endParaRPr lang="en-US" dirty="0"/>
          </a:p>
        </p:txBody>
      </p:sp>
    </p:spTree>
    <p:extLst>
      <p:ext uri="{BB962C8B-B14F-4D97-AF65-F5344CB8AC3E}">
        <p14:creationId xmlns:p14="http://schemas.microsoft.com/office/powerpoint/2010/main" val="3824413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3"/>
          <p:cNvSpPr>
            <a:spLocks noGrp="1" noChangeArrowheads="1"/>
          </p:cNvSpPr>
          <p:nvPr>
            <p:ph type="body" idx="1"/>
          </p:nvPr>
        </p:nvSpPr>
        <p:spPr>
          <a:xfrm>
            <a:off x="535517" y="3844449"/>
            <a:ext cx="5958840" cy="5109051"/>
          </a:xfrm>
        </p:spPr>
        <p:txBody>
          <a:bodyPr/>
          <a:lstStyle/>
          <a:p>
            <a:r>
              <a:rPr lang="en-US" dirty="0" smtClean="0"/>
              <a:t>Medicare SELECT is a type of Medigap policy sold in some states that requires you to use hospitals and, in some cases, doctors within its network to be eligible for full insurance benefits (except in an emergency). Medicare SELECT can be any of the standardized Medigap policies. </a:t>
            </a:r>
          </a:p>
          <a:p>
            <a:r>
              <a:rPr lang="en-US" dirty="0" smtClean="0"/>
              <a:t>These policies generally cost less than other Medigap policies. However, if you don’t use a Medicare SELECT network hospital or doctor for non-emergency services, you’ll have to pay some or all of what Medicare doesn’t pay. Medicare will pay its share of approved charges no matter which hospital or doctor you choose.</a:t>
            </a:r>
          </a:p>
          <a:p>
            <a:r>
              <a:rPr lang="en-US" dirty="0" smtClean="0"/>
              <a:t>If you currently have a Medicare SELECT policy, you also have the right to switch, at any time, to any regular Medigap policy being sold by the same company. The Medigap policy you switch to must have equal or less value than the Medicare SELECT policy you currently have. </a:t>
            </a:r>
          </a:p>
          <a:p>
            <a:r>
              <a:rPr lang="en-US" dirty="0" smtClean="0"/>
              <a:t>If you have a Medicare SELECT policy and you move out of the policy’s area, you</a:t>
            </a:r>
          </a:p>
          <a:p>
            <a:pPr marL="174708" indent="-174708">
              <a:buFont typeface="Wingdings" panose="05000000000000000000" pitchFamily="2" charset="2"/>
              <a:buChar char="§"/>
            </a:pPr>
            <a:r>
              <a:rPr lang="en-US" dirty="0" smtClean="0"/>
              <a:t>Can buy a standardized Medigap policy from your current Medigap insurance company that offers the same or fewer benefits than your current Medicare SELECT policy. If you’ve had your Medicare SELECT policy for more than 6 months, you won’t have to answer any medical questions. </a:t>
            </a:r>
          </a:p>
          <a:p>
            <a:pPr marL="174708" indent="-174708">
              <a:buFont typeface="Wingdings" panose="05000000000000000000" pitchFamily="2" charset="2"/>
              <a:buChar char="§"/>
            </a:pPr>
            <a:r>
              <a:rPr lang="en-US" dirty="0" smtClean="0"/>
              <a:t>Have a guaranteed issue right to buy any Medigap Plan A, B, C, F, K, or L that’s available for sale in most states by any insurance company. </a:t>
            </a:r>
          </a:p>
          <a:p>
            <a:pPr>
              <a:defRPr/>
            </a:pPr>
            <a:r>
              <a:rPr lang="en-US" dirty="0" smtClean="0"/>
              <a:t>Medicare SELECT policies aren’t available in all states.</a:t>
            </a:r>
            <a:r>
              <a:rPr lang="en-US" dirty="0"/>
              <a:t> </a:t>
            </a:r>
            <a:r>
              <a:rPr lang="en-US" dirty="0" smtClean="0"/>
              <a:t>To see what’s available in your state, call </a:t>
            </a:r>
            <a:r>
              <a:rPr lang="en-US" dirty="0"/>
              <a:t>your State Insurance </a:t>
            </a:r>
            <a:r>
              <a:rPr lang="en-US" dirty="0" smtClean="0"/>
              <a:t>Department. You can also call your SHIP</a:t>
            </a:r>
            <a:r>
              <a:rPr lang="en-US" baseline="0" dirty="0" smtClean="0"/>
              <a:t> </a:t>
            </a:r>
            <a:r>
              <a:rPr lang="en-US" dirty="0" smtClean="0"/>
              <a:t>(1-877-839-2675), or visit </a:t>
            </a:r>
            <a:r>
              <a:rPr lang="en-US" sz="1200" u="sng" kern="1200" dirty="0" smtClean="0">
                <a:solidFill>
                  <a:schemeClr val="tx1"/>
                </a:solidFill>
                <a:effectLst/>
                <a:latin typeface="+mn-lt"/>
                <a:ea typeface="+mn-ea"/>
                <a:cs typeface="+mn-cs"/>
                <a:hlinkClick r:id="rId3"/>
              </a:rPr>
              <a:t>shiptacenter.org/</a:t>
            </a:r>
            <a:r>
              <a:rPr lang="en-US" sz="1200" u="none" kern="1200" baseline="0" dirty="0" smtClean="0">
                <a:solidFill>
                  <a:schemeClr val="tx1"/>
                </a:solidFill>
                <a:effectLst/>
                <a:latin typeface="+mn-lt"/>
                <a:ea typeface="+mn-ea"/>
                <a:cs typeface="+mn-cs"/>
              </a:rPr>
              <a:t> for more information, and to locate the SHIP in your state. </a:t>
            </a:r>
            <a:endParaRPr lang="en-US" sz="1200" kern="1200" dirty="0" smtClean="0">
              <a:solidFill>
                <a:schemeClr val="tx1"/>
              </a:solidFill>
              <a:effectLst/>
              <a:latin typeface="+mn-lt"/>
              <a:ea typeface="+mn-ea"/>
              <a:cs typeface="+mn-cs"/>
            </a:endParaRPr>
          </a:p>
          <a:p>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17</a:t>
            </a:fld>
            <a:endParaRPr lang="en-US" dirty="0"/>
          </a:p>
        </p:txBody>
      </p:sp>
    </p:spTree>
    <p:extLst>
      <p:ext uri="{BB962C8B-B14F-4D97-AF65-F5344CB8AC3E}">
        <p14:creationId xmlns:p14="http://schemas.microsoft.com/office/powerpoint/2010/main" val="2059498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3"/>
          <p:cNvSpPr>
            <a:spLocks noGrp="1" noChangeArrowheads="1"/>
          </p:cNvSpPr>
          <p:nvPr>
            <p:ph type="body" idx="1"/>
          </p:nvPr>
        </p:nvSpPr>
        <p:spPr/>
        <p:txBody>
          <a:bodyPr/>
          <a:lstStyle/>
          <a:p>
            <a:r>
              <a:rPr lang="en-US" dirty="0" smtClean="0"/>
              <a:t>Check-Your-Knowledge—Question 3</a:t>
            </a:r>
          </a:p>
          <a:p>
            <a:pPr lvl="0"/>
            <a:r>
              <a:rPr lang="en-US" dirty="0"/>
              <a:t>Each standardized Medigap plan (A-M) must offer the same basic benefits, no matter which insurance company sells it.</a:t>
            </a:r>
          </a:p>
          <a:p>
            <a:pPr marL="228600" lvl="1" indent="-228600">
              <a:buFont typeface="+mj-lt"/>
              <a:buAutoNum type="alphaLcPeriod"/>
            </a:pPr>
            <a:r>
              <a:rPr lang="en-US" dirty="0"/>
              <a:t>True</a:t>
            </a:r>
          </a:p>
          <a:p>
            <a:pPr marL="228600" lvl="1" indent="-228600">
              <a:buFont typeface="+mj-lt"/>
              <a:buAutoNum type="alphaLcPeriod"/>
              <a:tabLst>
                <a:tab pos="114300" algn="l"/>
              </a:tabLst>
            </a:pPr>
            <a:r>
              <a:rPr lang="en-US" dirty="0"/>
              <a:t>False</a:t>
            </a:r>
          </a:p>
          <a:p>
            <a:r>
              <a:rPr lang="en-US" b="1" dirty="0" smtClean="0"/>
              <a:t>ANSWER: a. </a:t>
            </a:r>
            <a:r>
              <a:rPr lang="en-US" dirty="0" smtClean="0"/>
              <a:t>True</a:t>
            </a:r>
            <a:r>
              <a:rPr lang="en-US" baseline="0" dirty="0" smtClean="0"/>
              <a:t>. </a:t>
            </a:r>
          </a:p>
          <a:p>
            <a:r>
              <a:rPr lang="en-US" dirty="0" smtClean="0"/>
              <a:t>All standardized Medigap plans offer the same basic</a:t>
            </a:r>
            <a:r>
              <a:rPr lang="en-US" baseline="0" dirty="0" smtClean="0"/>
              <a:t> benefit. </a:t>
            </a:r>
            <a:r>
              <a:rPr lang="en-US" dirty="0" smtClean="0"/>
              <a:t>Then, the </a:t>
            </a:r>
            <a:r>
              <a:rPr lang="en-US" dirty="0"/>
              <a:t>benefits in any Medigap plan identified with the same letter are the same regardless of which insurance company you purchase your policy from. Cost is usually the only difference between Medigap policies with the same letter sold by different insurance companies.</a:t>
            </a:r>
          </a:p>
          <a:p>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18</a:t>
            </a:fld>
            <a:endParaRPr lang="en-US" dirty="0"/>
          </a:p>
        </p:txBody>
      </p:sp>
    </p:spTree>
    <p:extLst>
      <p:ext uri="{BB962C8B-B14F-4D97-AF65-F5344CB8AC3E}">
        <p14:creationId xmlns:p14="http://schemas.microsoft.com/office/powerpoint/2010/main" val="4002670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Check-Your-Knowledge—Question </a:t>
            </a:r>
            <a:r>
              <a:rPr lang="en-US" smtClean="0"/>
              <a:t>4</a:t>
            </a:r>
            <a:endParaRPr lang="en-US" dirty="0"/>
          </a:p>
          <a:p>
            <a:pPr lvl="0"/>
            <a:r>
              <a:rPr lang="en-US" dirty="0" smtClean="0"/>
              <a:t>What </a:t>
            </a:r>
            <a:r>
              <a:rPr lang="en-US" dirty="0"/>
              <a:t>are the 3 waiver states?</a:t>
            </a:r>
          </a:p>
          <a:p>
            <a:pPr marL="228600" lvl="1" indent="-228600">
              <a:buFont typeface="+mj-lt"/>
              <a:buAutoNum type="alphaLcPeriod"/>
            </a:pPr>
            <a:r>
              <a:rPr lang="en-US" dirty="0"/>
              <a:t>Massachusetts, Minnesota, and Wisconsin</a:t>
            </a:r>
          </a:p>
          <a:p>
            <a:pPr marL="228600" lvl="1" indent="-228600">
              <a:buFont typeface="+mj-lt"/>
              <a:buAutoNum type="alphaLcPeriod"/>
            </a:pPr>
            <a:r>
              <a:rPr lang="en-US" dirty="0"/>
              <a:t>Maryland, Maine, </a:t>
            </a:r>
            <a:r>
              <a:rPr lang="en-US" dirty="0" smtClean="0"/>
              <a:t>and Wyoming</a:t>
            </a:r>
            <a:endParaRPr lang="en-US" dirty="0"/>
          </a:p>
          <a:p>
            <a:pPr marL="228600" lvl="1" indent="-228600">
              <a:buFont typeface="+mj-lt"/>
              <a:buAutoNum type="alphaLcPeriod"/>
            </a:pPr>
            <a:r>
              <a:rPr lang="en-US" dirty="0"/>
              <a:t>Michigan, Montana, </a:t>
            </a:r>
            <a:r>
              <a:rPr lang="en-US" dirty="0" smtClean="0"/>
              <a:t>and Washington</a:t>
            </a:r>
            <a:endParaRPr lang="en-US" dirty="0"/>
          </a:p>
          <a:p>
            <a:r>
              <a:rPr lang="en-US" b="1" dirty="0"/>
              <a:t>Answer: a</a:t>
            </a:r>
            <a:r>
              <a:rPr lang="en-US" dirty="0"/>
              <a:t>. Massachusetts, Minnesota, and Wisconsin are waiver states. This means they</a:t>
            </a:r>
          </a:p>
          <a:p>
            <a:pPr marL="171450" indent="-171450">
              <a:buFont typeface="Wingdings" panose="05000000000000000000" pitchFamily="2" charset="2"/>
              <a:buChar char="§"/>
            </a:pPr>
            <a:r>
              <a:rPr lang="en-US" dirty="0"/>
              <a:t>Provide different kinds of Medigap policies NOT labeled with letters</a:t>
            </a:r>
          </a:p>
          <a:p>
            <a:pPr marL="171450" indent="-171450">
              <a:buFont typeface="Wingdings" panose="05000000000000000000" pitchFamily="2" charset="2"/>
              <a:buChar char="§"/>
            </a:pPr>
            <a:r>
              <a:rPr lang="en-US" dirty="0"/>
              <a:t>Provide comparable benefits to standardized policies</a:t>
            </a:r>
          </a:p>
          <a:p>
            <a:pPr marL="171450" indent="-171450">
              <a:buFont typeface="Wingdings" panose="05000000000000000000" pitchFamily="2" charset="2"/>
              <a:buChar char="§"/>
            </a:pPr>
            <a:r>
              <a:rPr lang="en-US" dirty="0"/>
              <a:t>Have a different system that includes basic (“core”) and optional (“rider”) benefits </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19</a:t>
            </a:fld>
            <a:endParaRPr lang="en-US" dirty="0"/>
          </a:p>
        </p:txBody>
      </p:sp>
    </p:spTree>
    <p:extLst>
      <p:ext uri="{BB962C8B-B14F-4D97-AF65-F5344CB8AC3E}">
        <p14:creationId xmlns:p14="http://schemas.microsoft.com/office/powerpoint/2010/main" val="2015875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lessons in this training module discuss how </a:t>
            </a:r>
            <a:r>
              <a:rPr lang="en-US" dirty="0" smtClean="0"/>
              <a:t>Medicare Supplement Insurance policies (often called Medigap)</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work with Medicare, what Medigap policies cover, how they are structured, and when to buy a Medigap policy.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materials are designed for information givers/trainers who are familiar with the Medicare Program and would like to have prepared information for their presentations. </a:t>
            </a:r>
          </a:p>
          <a:p>
            <a:r>
              <a:rPr lang="en-US" dirty="0" smtClean="0"/>
              <a:t>This module is designed for presentation to trainers and other information givers. It can be easily adapted for presentations to people with Medicare. </a:t>
            </a:r>
          </a:p>
          <a:p>
            <a:r>
              <a:rPr lang="en-US" dirty="0" smtClean="0"/>
              <a:t>The module consists of 50 PowerPoint slides with corresponding speaker’s notes, activities, 7 Check-Your-Knowledge questions, and 2 review scenarios. It can be presented in about 45 minutes. Allow approximately 15 more minutes for discussion, questions, and answers. Additional time may be needed for add-on activities. </a:t>
            </a:r>
          </a:p>
          <a:p>
            <a:r>
              <a:rPr lang="en-US" b="1" dirty="0"/>
              <a:t>NOTE:</a:t>
            </a:r>
            <a:r>
              <a:rPr lang="en-US" dirty="0"/>
              <a:t> From this point on, we will refer to “Medicare Supplement Insurance (Medigap) Policies” as “Medigap.”</a:t>
            </a:r>
            <a:endParaRPr lang="en-US" b="1" dirty="0"/>
          </a:p>
          <a:p>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2</a:t>
            </a:fld>
            <a:endParaRPr lang="en-US" dirty="0"/>
          </a:p>
        </p:txBody>
      </p:sp>
    </p:spTree>
    <p:extLst>
      <p:ext uri="{BB962C8B-B14F-4D97-AF65-F5344CB8AC3E}">
        <p14:creationId xmlns:p14="http://schemas.microsoft.com/office/powerpoint/2010/main" val="2553646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3"/>
          <p:cNvSpPr>
            <a:spLocks noGrp="1" noChangeArrowheads="1"/>
          </p:cNvSpPr>
          <p:nvPr>
            <p:ph type="body" idx="1"/>
          </p:nvPr>
        </p:nvSpPr>
        <p:spPr/>
        <p:txBody>
          <a:bodyPr/>
          <a:lstStyle/>
          <a:p>
            <a:r>
              <a:rPr lang="en-US" dirty="0" smtClean="0"/>
              <a:t>Lesson 3 will cover</a:t>
            </a:r>
          </a:p>
          <a:p>
            <a:pPr marL="174708" indent="-174708">
              <a:buFont typeface="Wingdings" panose="05000000000000000000" pitchFamily="2" charset="2"/>
              <a:buChar char="§"/>
            </a:pPr>
            <a:r>
              <a:rPr lang="en-US" dirty="0" smtClean="0"/>
              <a:t>Medigap costs</a:t>
            </a:r>
          </a:p>
          <a:p>
            <a:pPr marL="174708" indent="-174708">
              <a:buFont typeface="Wingdings" panose="05000000000000000000" pitchFamily="2" charset="2"/>
              <a:buChar char="§"/>
            </a:pPr>
            <a:r>
              <a:rPr lang="en-US" dirty="0" smtClean="0"/>
              <a:t>The best time to buy a Medigap policy</a:t>
            </a:r>
          </a:p>
          <a:p>
            <a:pPr marL="174708" indent="-174708">
              <a:buFont typeface="Wingdings" panose="05000000000000000000" pitchFamily="2" charset="2"/>
              <a:buChar char="§"/>
            </a:pPr>
            <a:r>
              <a:rPr lang="en-US" dirty="0" smtClean="0"/>
              <a:t>Switching </a:t>
            </a:r>
            <a:r>
              <a:rPr lang="en-US" dirty="0"/>
              <a:t>M</a:t>
            </a:r>
            <a:r>
              <a:rPr lang="en-US" dirty="0" smtClean="0"/>
              <a:t>edigap policies</a:t>
            </a:r>
          </a:p>
          <a:p>
            <a:pPr marL="174708" indent="-174708">
              <a:buFont typeface="Wingdings" panose="05000000000000000000" pitchFamily="2" charset="2"/>
              <a:buChar char="§"/>
            </a:pPr>
            <a:r>
              <a:rPr lang="en-US" dirty="0" smtClean="0"/>
              <a:t>Steps to buy a Medigap policy</a:t>
            </a:r>
          </a:p>
          <a:p>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20</a:t>
            </a:fld>
            <a:endParaRPr lang="en-US" dirty="0"/>
          </a:p>
        </p:txBody>
      </p:sp>
    </p:spTree>
    <p:extLst>
      <p:ext uri="{BB962C8B-B14F-4D97-AF65-F5344CB8AC3E}">
        <p14:creationId xmlns:p14="http://schemas.microsoft.com/office/powerpoint/2010/main" val="1812652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3"/>
          <p:cNvSpPr>
            <a:spLocks noGrp="1" noChangeArrowheads="1"/>
          </p:cNvSpPr>
          <p:nvPr>
            <p:ph type="body" idx="1"/>
          </p:nvPr>
        </p:nvSpPr>
        <p:spPr/>
        <p:txBody>
          <a:bodyPr/>
          <a:lstStyle/>
          <a:p>
            <a:r>
              <a:rPr lang="en-US" dirty="0"/>
              <a:t>There can be big differences in the premiums that different insurance companies charge for exactly the same coverage. Costs can depend on your age. In some states, people under 65 </a:t>
            </a:r>
            <a:r>
              <a:rPr lang="en-US" dirty="0" smtClean="0"/>
              <a:t>can’t </a:t>
            </a:r>
            <a:r>
              <a:rPr lang="en-US" dirty="0"/>
              <a:t>buy a Medigap policy, and some states allow companies to sell Medigap policies that could cost more </a:t>
            </a:r>
            <a:r>
              <a:rPr lang="en-US" dirty="0" smtClean="0"/>
              <a:t>based on whether you’re </a:t>
            </a:r>
            <a:r>
              <a:rPr lang="en-US" dirty="0"/>
              <a:t>older when you buy it (age-rated) or when you get older (attained-age rated), where you live (for example, urban, rural, or ZIP Code), the company selling the policy, and the plan you buy (for instance, if it’s a high-deductible Plan F or had more benefits). The cost of your Medigap policy may also depend on whether the insurance company does any of the </a:t>
            </a:r>
            <a:r>
              <a:rPr lang="en-US" dirty="0" smtClean="0"/>
              <a:t>following:</a:t>
            </a:r>
            <a:endParaRPr lang="en-US" dirty="0"/>
          </a:p>
          <a:p>
            <a:pPr marL="178017" indent="-178017">
              <a:buFont typeface="Wingdings" panose="05000000000000000000" pitchFamily="2" charset="2"/>
              <a:buChar char="§"/>
            </a:pPr>
            <a:r>
              <a:rPr lang="en-US" dirty="0"/>
              <a:t>Offers discounts </a:t>
            </a:r>
            <a:r>
              <a:rPr lang="en-US" dirty="0" smtClean="0"/>
              <a:t>(like </a:t>
            </a:r>
            <a:r>
              <a:rPr lang="en-US" dirty="0"/>
              <a:t>discounts for women, non-smokers, or people who are married; discounts for paying yearly; discounts for paying your premiums using electronic funds transfer; or discounts for multiple policies). </a:t>
            </a:r>
          </a:p>
          <a:p>
            <a:pPr marL="178017" indent="-178017">
              <a:buFont typeface="Wingdings" panose="05000000000000000000" pitchFamily="2" charset="2"/>
              <a:buChar char="§"/>
            </a:pPr>
            <a:r>
              <a:rPr lang="en-US" dirty="0"/>
              <a:t>Uses medical underwriting (reviews your medical history to decide whether to accept your application, and add a waiting period for a pre-existing condition, if your state law allows it); or applies a different premium when you don’t have a guaranteed issue </a:t>
            </a:r>
            <a:r>
              <a:rPr lang="en-US" dirty="0" smtClean="0"/>
              <a:t>right (see </a:t>
            </a:r>
            <a:r>
              <a:rPr lang="en-US" dirty="0"/>
              <a:t>slides 33-35)</a:t>
            </a:r>
            <a:r>
              <a:rPr lang="en-US" dirty="0" smtClean="0"/>
              <a:t>, </a:t>
            </a:r>
            <a:r>
              <a:rPr lang="en-US" dirty="0"/>
              <a:t>or aren’t in your Medigap Open Enrollment Period (OEP). If you buy it during your Medigap OEP, you get the best cost.</a:t>
            </a:r>
          </a:p>
          <a:p>
            <a:pPr marL="178017" indent="-178017">
              <a:buFont typeface="Wingdings" panose="05000000000000000000" pitchFamily="2" charset="2"/>
              <a:buChar char="§"/>
            </a:pPr>
            <a:r>
              <a:rPr lang="en-US" dirty="0"/>
              <a:t>Sells Medicare SELECT policies that may require you to use certain providers. If you buy this type of Medigap policy, your premium may be less. </a:t>
            </a:r>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21</a:t>
            </a:fld>
            <a:endParaRPr lang="en-US" dirty="0"/>
          </a:p>
        </p:txBody>
      </p:sp>
    </p:spTree>
    <p:extLst>
      <p:ext uri="{BB962C8B-B14F-4D97-AF65-F5344CB8AC3E}">
        <p14:creationId xmlns:p14="http://schemas.microsoft.com/office/powerpoint/2010/main" val="3549418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Insurance companies have 3 ways to price policies based on your age. Not all states allow all 3 types:</a:t>
            </a:r>
          </a:p>
          <a:p>
            <a:pPr marL="232943" lvl="1" indent="-232943">
              <a:buFont typeface="+mj-lt"/>
              <a:buAutoNum type="arabicPeriod"/>
            </a:pPr>
            <a:r>
              <a:rPr lang="en-US" b="1" dirty="0" smtClean="0"/>
              <a:t>No-age-rated (also called community-rated) policies</a:t>
            </a:r>
            <a:r>
              <a:rPr lang="en-US" dirty="0" smtClean="0"/>
              <a:t>—These policies charge everyone the same rate no matter how old they are. In general, no-age-rated Medigap policies are the least expensive over your lifetime. If people with Medicare under 65 have the right to buy a policy, premiums can be rated differently, and they may be charged more. Premiums may go up because of inflation and other factors, but not because of your age. </a:t>
            </a:r>
          </a:p>
          <a:p>
            <a:pPr marL="232943" lvl="1" indent="-232943">
              <a:buFont typeface="+mj-lt"/>
              <a:buAutoNum type="arabicPeriod"/>
            </a:pPr>
            <a:r>
              <a:rPr lang="en-US" b="1" dirty="0" smtClean="0"/>
              <a:t>Issue-age-rated policies</a:t>
            </a:r>
            <a:r>
              <a:rPr lang="en-US" dirty="0" smtClean="0"/>
              <a:t>—The premium for these policies is based on your age when you first buy the policy. Premiums are lower for people who buy at a younger age. Premiums may go up because of inflation and other factors, but not because of your age. </a:t>
            </a:r>
          </a:p>
          <a:p>
            <a:pPr marL="232943" lvl="1" indent="-232943">
              <a:buFont typeface="+mj-lt"/>
              <a:buAutoNum type="arabicPeriod"/>
            </a:pPr>
            <a:r>
              <a:rPr lang="en-US" b="1" dirty="0" smtClean="0"/>
              <a:t>Attained-age-rated policies</a:t>
            </a:r>
            <a:r>
              <a:rPr lang="en-US" dirty="0" smtClean="0"/>
              <a:t>—The premiums for these policies are based on your age each year. These policies are generally cheaper at 65, but their premiums go up automatically as you get older. In general, attained-age-rated policies cost less when you’re 65 than issue-age-rated or no-age-rated policies. However, when you reach 70 to 75, attained-age-rated policies usually become the most expensive. Premiums may also go up because of inflation and other factors. </a:t>
            </a:r>
          </a:p>
          <a:p>
            <a:pPr marL="0" lvl="1" indent="0">
              <a:buNone/>
            </a:pPr>
            <a:r>
              <a:rPr lang="en-US" dirty="0" smtClean="0"/>
              <a:t>When you compare premiums, be sure you’re comparing the same Medigap Plan </a:t>
            </a:r>
            <a:r>
              <a:rPr lang="en-US" dirty="0"/>
              <a:t>A–N</a:t>
            </a:r>
            <a:r>
              <a:rPr lang="en-US" dirty="0" smtClean="0"/>
              <a:t>. </a:t>
            </a:r>
          </a:p>
          <a:p>
            <a:endParaRPr lang="en-US" dirty="0" smtClean="0"/>
          </a:p>
        </p:txBody>
      </p:sp>
      <p:sp>
        <p:nvSpPr>
          <p:cNvPr id="7" name="Slide Image Placeholder 6"/>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22</a:t>
            </a:fld>
            <a:endParaRPr lang="en-US" dirty="0"/>
          </a:p>
        </p:txBody>
      </p:sp>
    </p:spTree>
    <p:extLst>
      <p:ext uri="{BB962C8B-B14F-4D97-AF65-F5344CB8AC3E}">
        <p14:creationId xmlns:p14="http://schemas.microsoft.com/office/powerpoint/2010/main" val="2641883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3" name="Rectangle 3"/>
          <p:cNvSpPr>
            <a:spLocks noGrp="1" noChangeArrowheads="1"/>
          </p:cNvSpPr>
          <p:nvPr>
            <p:ph type="body" idx="1"/>
          </p:nvPr>
        </p:nvSpPr>
        <p:spPr>
          <a:xfrm>
            <a:off x="535516" y="3844449"/>
            <a:ext cx="5991013" cy="4754721"/>
          </a:xfrm>
        </p:spPr>
        <p:txBody>
          <a:bodyPr/>
          <a:lstStyle/>
          <a:p>
            <a:r>
              <a:rPr lang="en-US" dirty="0" smtClean="0"/>
              <a:t>It’s very important to understand your Medigap OEP. The best time to buy a Medigap policy is during your Medigap OEP. This period lasts for 6 months. It begins on the first day of the month in which you’re both 65 or older </a:t>
            </a:r>
            <a:r>
              <a:rPr lang="en-US" b="1" dirty="0" smtClean="0"/>
              <a:t>and </a:t>
            </a:r>
            <a:r>
              <a:rPr lang="en-US" dirty="0" smtClean="0"/>
              <a:t>enrolled in Medicare Part B. If you apply during your Medigap OEP, you can buy any Medigap policy the company sells, even if you have health problems, for the same price as people with good health. If you don’t buy a plan within your 6-month OEP, insurance companies can deny coverage based on your health condition.</a:t>
            </a:r>
          </a:p>
          <a:p>
            <a:r>
              <a:rPr lang="en-US" dirty="0" smtClean="0"/>
              <a:t>It’s also important to understand that your Medigap rights may depend on when you choose to enroll in Medicare Part B. If you’re 65 or older, your Medigap OEP begins when you enroll in Part B, and it can’t be changed or repeated. In most cases, it makes sense to enroll in Part B and buy a Medigap policy when you’re first eligible for Medicare. This is because you might otherwise have to pay a Part B late enrollment penalty, and you might miss your Medigap OEP. However, there are exceptions if you have employer coverage. </a:t>
            </a:r>
          </a:p>
          <a:p>
            <a:r>
              <a:rPr lang="en-US" dirty="0" smtClean="0"/>
              <a:t>While the insurance company can’t make you wait for your coverage to start, it may be able to make you wait for coverage related to a pre-existing condition (see slide 25). Remember, for Medicare-covered services, Original Medicare will still cover the condition, even if the Medigap policy won’t cover your out‑of‑pocket expenses. You may buy a Medigap policy any time an insurance company will sell you one. </a:t>
            </a:r>
          </a:p>
          <a:p>
            <a:r>
              <a:rPr lang="en-US" dirty="0" smtClean="0"/>
              <a:t>Some states have additional Medigap rights, including those for people with Medicare under 65. </a:t>
            </a:r>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23</a:t>
            </a:fld>
            <a:endParaRPr lang="en-US" dirty="0"/>
          </a:p>
        </p:txBody>
      </p:sp>
    </p:spTree>
    <p:extLst>
      <p:ext uri="{BB962C8B-B14F-4D97-AF65-F5344CB8AC3E}">
        <p14:creationId xmlns:p14="http://schemas.microsoft.com/office/powerpoint/2010/main" val="1730124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3"/>
          <p:cNvSpPr>
            <a:spLocks noGrp="1" noChangeArrowheads="1"/>
          </p:cNvSpPr>
          <p:nvPr>
            <p:ph type="body" idx="1"/>
          </p:nvPr>
        </p:nvSpPr>
        <p:spPr/>
        <p:txBody>
          <a:bodyPr/>
          <a:lstStyle/>
          <a:p>
            <a:r>
              <a:rPr lang="en-US" dirty="0" smtClean="0"/>
              <a:t>If you have group health coverage through an employer or union because either you or your spouse is currently actively working, you may want to wait to enroll in Medicare Part B. This is because </a:t>
            </a:r>
          </a:p>
          <a:p>
            <a:pPr marL="171450" indent="-171450">
              <a:buFont typeface="Arial" panose="020B0604020202020204" pitchFamily="34" charset="0"/>
              <a:buChar char="•"/>
            </a:pPr>
            <a:r>
              <a:rPr lang="en-US" dirty="0" smtClean="0"/>
              <a:t>Benefits based on current employment often provide coverage similar to Part B </a:t>
            </a:r>
          </a:p>
          <a:p>
            <a:pPr marL="171450" indent="-171450">
              <a:buFont typeface="Arial" panose="020B0604020202020204" pitchFamily="34" charset="0"/>
              <a:buChar char="•"/>
            </a:pPr>
            <a:r>
              <a:rPr lang="en-US" dirty="0" smtClean="0"/>
              <a:t>You would be paying for Part B before you need it </a:t>
            </a:r>
          </a:p>
          <a:p>
            <a:pPr marL="171450" indent="-171450">
              <a:buFont typeface="Arial" panose="020B0604020202020204" pitchFamily="34" charset="0"/>
              <a:buChar char="•"/>
            </a:pPr>
            <a:r>
              <a:rPr lang="en-US" dirty="0" smtClean="0"/>
              <a:t>Your Medigap OEP might expire before a Medigap policy would be useful </a:t>
            </a:r>
          </a:p>
          <a:p>
            <a:r>
              <a:rPr lang="en-US" dirty="0" smtClean="0"/>
              <a:t>When the employer coverage ends, you’ll get a chance to enroll in Part B without a late enrollment penalty, which means your Medigap OEP will start when you’re ready to take advantage of it. If you enroll in Part B while you still have current employer coverage, your Medigap OEP will start, and unless you buy a Medigap policy before you need it, you’ll miss your OEP entirely. If you or your spouse is still working and you have coverage through an employer, contact your employer or union benefits administrator to find out how your insurance works with Medicare. </a:t>
            </a:r>
          </a:p>
          <a:p>
            <a:r>
              <a:rPr lang="en-US" dirty="0" smtClean="0"/>
              <a:t>If you aren’t going to enroll in Part B due to current employment/employer group health coverage, it’s important that you notify Social Security that you want to delay Part B. You can call Social </a:t>
            </a:r>
            <a:r>
              <a:rPr lang="en-US" dirty="0"/>
              <a:t>Security at 1-800-772-1213. TTY users can call 1-800-325-0778.</a:t>
            </a:r>
            <a:endParaRPr lang="en-US" dirty="0" smtClean="0"/>
          </a:p>
          <a:p>
            <a:r>
              <a:rPr lang="en-US" b="1" dirty="0" smtClean="0"/>
              <a:t>NOTE</a:t>
            </a:r>
            <a:r>
              <a:rPr lang="en-US" dirty="0" smtClean="0"/>
              <a:t>: Remember, if you took Part B while you had employer coverage, you don’t get another Medigap OEP when your employer coverage ends. You must have both Medicare Part A </a:t>
            </a:r>
            <a:r>
              <a:rPr lang="en-US" b="1" dirty="0" smtClean="0"/>
              <a:t>and</a:t>
            </a:r>
            <a:r>
              <a:rPr lang="en-US" dirty="0" smtClean="0"/>
              <a:t> Medicare Part B to buy a Medigap policy.</a:t>
            </a:r>
          </a:p>
          <a:p>
            <a:r>
              <a:rPr lang="en-US" dirty="0" smtClean="0"/>
              <a:t>See slide 26 for Medigap enrollment information for people with End-Stage Renal Disease.</a:t>
            </a:r>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24</a:t>
            </a:fld>
            <a:endParaRPr lang="en-US" dirty="0"/>
          </a:p>
        </p:txBody>
      </p:sp>
    </p:spTree>
    <p:extLst>
      <p:ext uri="{BB962C8B-B14F-4D97-AF65-F5344CB8AC3E}">
        <p14:creationId xmlns:p14="http://schemas.microsoft.com/office/powerpoint/2010/main" val="3995423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3" name="Rectangle 3"/>
          <p:cNvSpPr>
            <a:spLocks noGrp="1" noChangeArrowheads="1"/>
          </p:cNvSpPr>
          <p:nvPr>
            <p:ph type="body" idx="1"/>
          </p:nvPr>
        </p:nvSpPr>
        <p:spPr/>
        <p:txBody>
          <a:bodyPr/>
          <a:lstStyle/>
          <a:p>
            <a:r>
              <a:rPr lang="en-US" dirty="0" smtClean="0"/>
              <a:t>The insurance company may be able to make you wait for coverage related to a pre-existing condition (i.e., a health problem you have before the date a new insurance policy starts) for up to 6 months. This is called a “pre-existing condition waiting period.” After 6 months, the Medigap policy will cover the pre-existing condition. </a:t>
            </a:r>
          </a:p>
          <a:p>
            <a:r>
              <a:rPr lang="en-US" dirty="0" smtClean="0"/>
              <a:t>Coverage for a pre-existing condition can only be excluded in a Medigap policy if the condition was treated or diagnosed within 6 months before the date the coverage starts under the Medigap policy. This is called the “look-back period.” Original Medicare will still cover the condition, even if the Medigap policy won’t cover your out-of-pocket costs. You’re responsible for the Medicare coinsurance or copayment. </a:t>
            </a:r>
          </a:p>
          <a:p>
            <a:r>
              <a:rPr lang="en-US" dirty="0" smtClean="0"/>
              <a:t>If you buy a Medigap policy during your Medigap OEP, and you’re replacing certain kinds of health coverage that count as “creditable coverage” (generally any other health coverage you recently had before applying for a Medigap policy), it’s possible to avoid or shorten this waiting period. If you had at least 6 months of continuous prior creditable coverage (with no break in coverage for more than 63 days), the Medigap insurance company can’t make you wait before it covers your pre-existing conditions. You can learn more about creditable coverage by reviewing the Code of Federal Regulations, 45 CFR 146.113 </a:t>
            </a:r>
            <a:r>
              <a:rPr lang="en-US" dirty="0"/>
              <a:t>at </a:t>
            </a:r>
            <a:r>
              <a:rPr lang="en-US" u="sng" dirty="0">
                <a:hlinkClick r:id="rId3"/>
              </a:rPr>
              <a:t>ecfr.gov</a:t>
            </a:r>
            <a:r>
              <a:rPr lang="en-US" u="sng" dirty="0" smtClean="0">
                <a:hlinkClick r:id="rId3"/>
              </a:rPr>
              <a:t>/</a:t>
            </a:r>
            <a:r>
              <a:rPr lang="en-US" dirty="0" smtClean="0"/>
              <a:t>. </a:t>
            </a:r>
          </a:p>
          <a:p>
            <a:r>
              <a:rPr lang="en-US" dirty="0" smtClean="0"/>
              <a:t>If you buy a Medigap policy when you have a guaranteed issue right, the insurance company can’t use a pre-existing condition waiting period. Guaranteed issue rights are discussed further in Lesson 4.</a:t>
            </a:r>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25</a:t>
            </a:fld>
            <a:endParaRPr lang="en-US" dirty="0"/>
          </a:p>
        </p:txBody>
      </p:sp>
    </p:spTree>
    <p:extLst>
      <p:ext uri="{BB962C8B-B14F-4D97-AF65-F5344CB8AC3E}">
        <p14:creationId xmlns:p14="http://schemas.microsoft.com/office/powerpoint/2010/main" val="1598203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3"/>
          <p:cNvSpPr>
            <a:spLocks noGrp="1" noChangeArrowheads="1"/>
          </p:cNvSpPr>
          <p:nvPr>
            <p:ph type="body" idx="1"/>
          </p:nvPr>
        </p:nvSpPr>
        <p:spPr>
          <a:xfrm>
            <a:off x="677333" y="3844449"/>
            <a:ext cx="5610578" cy="4985518"/>
          </a:xfrm>
        </p:spPr>
        <p:txBody>
          <a:bodyPr/>
          <a:lstStyle/>
          <a:p>
            <a:r>
              <a:rPr lang="en-US" dirty="0" smtClean="0"/>
              <a:t>If you’re under 65 and have Medicare because of a disability or End-Stage Renal Disease (ESRD) (permanent kidney failure requiring dialysis or a kidney transplant), you might not be able to buy the Medigap policy you want, or any Medigap policy, until you turn 65. Federal law doesn’t require insurance companies to sell Medigap policies to people under 65 and eligible</a:t>
            </a:r>
            <a:r>
              <a:rPr lang="en-US" baseline="0" dirty="0" smtClean="0"/>
              <a:t> for Medicare coverage due solely to ESRD</a:t>
            </a:r>
            <a:r>
              <a:rPr lang="en-US" dirty="0" smtClean="0"/>
              <a:t>. </a:t>
            </a:r>
          </a:p>
          <a:p>
            <a:r>
              <a:rPr lang="en-US" dirty="0" smtClean="0"/>
              <a:t>Some insurance companies may voluntarily sell Medigap policies to people under 65, although they’ll probably cost you more than Medigap policies sold to people over 65, and they can use medical underwriting. Check with your State Insurance Department about state-specific</a:t>
            </a:r>
            <a:r>
              <a:rPr lang="en-US" baseline="0" dirty="0" smtClean="0"/>
              <a:t> requirements and </a:t>
            </a:r>
            <a:r>
              <a:rPr lang="en-US" dirty="0" smtClean="0"/>
              <a:t>what rights you might have under state law. </a:t>
            </a:r>
          </a:p>
          <a:p>
            <a:r>
              <a:rPr lang="en-US" dirty="0" smtClean="0"/>
              <a:t>Remember, if you’re already enrolled in Medicare Part B, you’ll get a Medigap Open Enrollment (OEP) Period when you turn 65. You’ll probably have a wider choice of Medigap policies and be able to get a lower premium at that time. During your Medigap OEP, insurance companies can’t refuse to sell you any Medigap policy due to a disability or other health problem, or charge you a higher premium (based on health status) than they charge other people who are 65. </a:t>
            </a:r>
          </a:p>
          <a:p>
            <a:r>
              <a:rPr lang="en-US" dirty="0" smtClean="0"/>
              <a:t>Because Medicare (Part A and/or Part B) is creditable coverage, if you had Medicare for more than 6 months before you turned 65, you may not have a pre-existing condition waiting period. </a:t>
            </a:r>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26</a:t>
            </a:fld>
            <a:endParaRPr lang="en-US" dirty="0"/>
          </a:p>
        </p:txBody>
      </p:sp>
    </p:spTree>
    <p:extLst>
      <p:ext uri="{BB962C8B-B14F-4D97-AF65-F5344CB8AC3E}">
        <p14:creationId xmlns:p14="http://schemas.microsoft.com/office/powerpoint/2010/main" val="994713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3"/>
          <p:cNvSpPr>
            <a:spLocks noGrp="1" noChangeArrowheads="1"/>
          </p:cNvSpPr>
          <p:nvPr>
            <p:ph type="body" idx="1"/>
          </p:nvPr>
        </p:nvSpPr>
        <p:spPr/>
        <p:txBody>
          <a:bodyPr/>
          <a:lstStyle/>
          <a:p>
            <a:r>
              <a:rPr lang="en-US" b="1" dirty="0" smtClean="0"/>
              <a:t>STEP 1: Decide which benefits you want, and then decide which Medigap policy meets</a:t>
            </a:r>
            <a:r>
              <a:rPr lang="x-none" b="1" dirty="0" smtClean="0"/>
              <a:t> </a:t>
            </a:r>
            <a:r>
              <a:rPr lang="en-US" b="1" dirty="0" smtClean="0"/>
              <a:t>your needs</a:t>
            </a:r>
            <a:r>
              <a:rPr lang="en-US" dirty="0" smtClean="0"/>
              <a:t>. Think about your current and future health care needs when deciding which benefits you want, because you might not be able to switch Medigap policies later. </a:t>
            </a:r>
          </a:p>
          <a:p>
            <a:r>
              <a:rPr lang="en-US" b="1" dirty="0" smtClean="0"/>
              <a:t>STEP 2: Find out which insurance companies sell Medigap policies in your state. </a:t>
            </a:r>
            <a:r>
              <a:rPr lang="en-US" dirty="0" smtClean="0"/>
              <a:t>Call your State Health Insurance Assistance Program. Ask if they have a Medigap rate comparison shopping guide for your state. This guide usually lists companies that sell Medigap policies in your state and their costs. Or, call your State Insurance Department or visit </a:t>
            </a:r>
            <a:r>
              <a:rPr lang="en-US" dirty="0" smtClean="0">
                <a:hlinkClick r:id="rId3"/>
              </a:rPr>
              <a:t>Medicare.gov/find-a-plan/questions/medigap-home.aspx</a:t>
            </a:r>
            <a:r>
              <a:rPr lang="en-US" dirty="0" smtClean="0"/>
              <a:t>. If you don’t have a computer, your local library or senior center may be able to help you look at this information. You can also call 1‑800‑MEDICARE (1-800-633-4227). </a:t>
            </a:r>
            <a:r>
              <a:rPr lang="en-US" dirty="0"/>
              <a:t>TTY: 1‑877‑486‑2048</a:t>
            </a:r>
            <a:r>
              <a:rPr lang="en-US" dirty="0" smtClean="0"/>
              <a:t>. A customer service representative will help you. </a:t>
            </a:r>
          </a:p>
          <a:p>
            <a:r>
              <a:rPr lang="en-US" b="1" dirty="0" smtClean="0"/>
              <a:t>STEP 3: Call the insurance companies that sell the Medigap policies you’re interested in and compare costs. </a:t>
            </a:r>
            <a:r>
              <a:rPr lang="en-US" dirty="0" smtClean="0"/>
              <a:t>Use the checklist in “Choosing a Medigap Policy: A Guide to Health Insurance for People With Medicare,” CMS Product No. 02110 (see link below), to help compare.</a:t>
            </a:r>
          </a:p>
          <a:p>
            <a:r>
              <a:rPr lang="en-US" b="1" dirty="0" smtClean="0"/>
              <a:t>STEP 4: Apply for and buy the Medigap policy</a:t>
            </a:r>
            <a:r>
              <a:rPr lang="en-US" dirty="0" smtClean="0"/>
              <a:t>. Once you decide on the insurance company and the Medigap policy you want, you should apply. The insurance company must give you a clearly worded summary of your Medigap policy. </a:t>
            </a:r>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These steps are described in greater detail in the “Choosing a Medigap Policy: A Guide to Health Insurance for People With Medicare,” CMS Product No. 02110 at </a:t>
            </a:r>
            <a:r>
              <a:rPr lang="en-US" sz="1200" u="sng" kern="1200" dirty="0" smtClean="0">
                <a:solidFill>
                  <a:schemeClr val="tx1"/>
                </a:solidFill>
                <a:effectLst/>
                <a:latin typeface="+mn-lt"/>
                <a:ea typeface="+mn-ea"/>
                <a:cs typeface="+mn-cs"/>
                <a:hlinkClick r:id="rId4"/>
              </a:rPr>
              <a:t>Medicare.gov/Pubs/pdf/02110-Medicare-Medigap.guide.pdf</a:t>
            </a:r>
            <a:r>
              <a:rPr lang="en-US" dirty="0" smtClean="0"/>
              <a:t>. </a:t>
            </a:r>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27</a:t>
            </a:fld>
            <a:endParaRPr lang="en-US" dirty="0"/>
          </a:p>
        </p:txBody>
      </p:sp>
    </p:spTree>
    <p:extLst>
      <p:ext uri="{BB962C8B-B14F-4D97-AF65-F5344CB8AC3E}">
        <p14:creationId xmlns:p14="http://schemas.microsoft.com/office/powerpoint/2010/main" val="165669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3"/>
          <p:cNvSpPr>
            <a:spLocks noGrp="1" noChangeArrowheads="1"/>
          </p:cNvSpPr>
          <p:nvPr>
            <p:ph type="body" idx="1"/>
          </p:nvPr>
        </p:nvSpPr>
        <p:spPr/>
        <p:txBody>
          <a:bodyPr/>
          <a:lstStyle/>
          <a:p>
            <a:r>
              <a:rPr lang="en-US" dirty="0" smtClean="0"/>
              <a:t>You may want to switch Medigap policies if you’re paying for benefits you don’t need, you need more benefits now, you want to change your insurance company, or you find a cheaper policy. If you bought your Medigap policy before you were 65 (because you have a disability), you get a Medigap OEP when you turn 65 if you’re enrolled in Part B. </a:t>
            </a:r>
          </a:p>
          <a:p>
            <a:r>
              <a:rPr lang="en-US" dirty="0" smtClean="0"/>
              <a:t>If you had your old policy for less than 6 months, the insurance company may be able to make you wait and delay coverage of a pre-existing condition for up to 6 months. If your old policy had the same benefits, and you had it for 6 months or more, the new insurance company can’t exclude your pre-existing condition. If you had your policy less than 6 months, the number of months you had your current Medigap policy must be subtracted from the time you must wait before your new policy covers your pre-existing condition. </a:t>
            </a:r>
          </a:p>
          <a:p>
            <a:r>
              <a:rPr lang="en-US" dirty="0" smtClean="0"/>
              <a:t>If the new Medigap policy has a benefit that isn’t in your current policy, that benefit coverage may still be delayed up to 6 months, regardless of how long you’ve had your current Medigap policy.</a:t>
            </a:r>
          </a:p>
          <a:p>
            <a:r>
              <a:rPr lang="en-US" dirty="0" smtClean="0"/>
              <a:t>If you’ve had your current Medigap policy longer than 6 months and want to replace it with a new one with the same benefits, and the insurance company agrees to issue the new policy, they can’t write pre-existing conditions, waiting periods, elimination periods, or probationary periods into the replacement policy. </a:t>
            </a:r>
          </a:p>
          <a:p>
            <a:endParaRPr lang="en-US" dirty="0" smtClean="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28</a:t>
            </a:fld>
            <a:endParaRPr lang="en-US" dirty="0"/>
          </a:p>
        </p:txBody>
      </p:sp>
    </p:spTree>
    <p:extLst>
      <p:ext uri="{BB962C8B-B14F-4D97-AF65-F5344CB8AC3E}">
        <p14:creationId xmlns:p14="http://schemas.microsoft.com/office/powerpoint/2010/main" val="2642118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3"/>
          <p:cNvSpPr>
            <a:spLocks noGrp="1" noChangeArrowheads="1"/>
          </p:cNvSpPr>
          <p:nvPr>
            <p:ph type="body" idx="1"/>
          </p:nvPr>
        </p:nvSpPr>
        <p:spPr/>
        <p:txBody>
          <a:bodyPr/>
          <a:lstStyle/>
          <a:p>
            <a:r>
              <a:rPr lang="en-US" dirty="0" smtClean="0"/>
              <a:t>In most cases you won’t have a right under federal law to switch Medigap policies unless one of the following is true:</a:t>
            </a:r>
          </a:p>
          <a:p>
            <a:pPr marL="174708" indent="-174708">
              <a:buFont typeface="Wingdings" panose="05000000000000000000" pitchFamily="2" charset="2"/>
              <a:buChar char="§"/>
            </a:pPr>
            <a:r>
              <a:rPr lang="en-US" dirty="0" smtClean="0"/>
              <a:t>You are within your Medigap OEP.</a:t>
            </a:r>
          </a:p>
          <a:p>
            <a:pPr marL="174708" indent="-174708">
              <a:buFont typeface="Wingdings" panose="05000000000000000000" pitchFamily="2" charset="2"/>
              <a:buChar char="§"/>
            </a:pPr>
            <a:r>
              <a:rPr lang="en-US" dirty="0" smtClean="0"/>
              <a:t>You have a guaranteed issue right. This is a right you have in certain situations when insurance companies are required by law to sell or offer you a Medigap policy. In these situations, an insurance company can’t deny you a policy, or place conditions on a policy, such as exclusions for pre-existing conditions, and can’t charge you more for a policy because of past or present health problems.</a:t>
            </a:r>
          </a:p>
          <a:p>
            <a:r>
              <a:rPr lang="en-US" dirty="0" smtClean="0"/>
              <a:t>If </a:t>
            </a:r>
            <a:r>
              <a:rPr lang="en-US" dirty="0"/>
              <a:t>your state has more generous requirements, or the </a:t>
            </a:r>
            <a:r>
              <a:rPr lang="en-US" dirty="0" smtClean="0"/>
              <a:t>insurance company </a:t>
            </a:r>
            <a:r>
              <a:rPr lang="en-US" dirty="0"/>
              <a:t>is willing to sell you a Medigap policy, make sure you </a:t>
            </a:r>
            <a:r>
              <a:rPr lang="en-US" dirty="0" smtClean="0"/>
              <a:t>compare benefits </a:t>
            </a:r>
            <a:r>
              <a:rPr lang="en-US" dirty="0"/>
              <a:t>and premiums before </a:t>
            </a:r>
            <a:r>
              <a:rPr lang="en-US" dirty="0" smtClean="0"/>
              <a:t>switching. If you switch, you don’t have to cancel your first Medigap policy until you’ve decided to keep the second policy. You have a 30-day “free-look” period to decide if you want to keep the new policy. It starts when you get your new policy. You have to pay both premiums for one month.</a:t>
            </a:r>
          </a:p>
          <a:p>
            <a:r>
              <a:rPr lang="en-US" dirty="0" smtClean="0"/>
              <a:t>You can switch anytime an insurance company is willing to sell you a Medigap policy.</a:t>
            </a:r>
          </a:p>
          <a:p>
            <a:r>
              <a:rPr lang="en-US" b="1" dirty="0" smtClean="0"/>
              <a:t>NOTE</a:t>
            </a:r>
            <a:r>
              <a:rPr lang="en-US" dirty="0" smtClean="0"/>
              <a:t>: If you move out of your Medicare SELECT policy’s area, you can buy a standardized policy with the same or fewer benefits than your current plan, or buy Plan A, B, C, F, K, or L that’s sold by any insurance company in your state or the state to which you’re moving.</a:t>
            </a:r>
          </a:p>
          <a:p>
            <a:r>
              <a:rPr lang="en-US" dirty="0" smtClean="0"/>
              <a:t> </a:t>
            </a:r>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29</a:t>
            </a:fld>
            <a:endParaRPr lang="en-US" dirty="0"/>
          </a:p>
        </p:txBody>
      </p:sp>
    </p:spTree>
    <p:extLst>
      <p:ext uri="{BB962C8B-B14F-4D97-AF65-F5344CB8AC3E}">
        <p14:creationId xmlns:p14="http://schemas.microsoft.com/office/powerpoint/2010/main" val="269800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2"/>
          <p:cNvSpPr>
            <a:spLocks noGrp="1"/>
          </p:cNvSpPr>
          <p:nvPr>
            <p:ph type="body" idx="1"/>
          </p:nvPr>
        </p:nvSpPr>
        <p:spPr/>
        <p:txBody>
          <a:bodyPr/>
          <a:lstStyle/>
          <a:p>
            <a:r>
              <a:rPr lang="en-US" dirty="0" smtClean="0"/>
              <a:t>This session should help you</a:t>
            </a:r>
          </a:p>
          <a:p>
            <a:pPr marL="174708" indent="-174708">
              <a:buFont typeface="Wingdings" panose="05000000000000000000" pitchFamily="2" charset="2"/>
              <a:buChar char="§"/>
            </a:pPr>
            <a:r>
              <a:rPr lang="en-US" dirty="0" smtClean="0"/>
              <a:t>Explain what Medigap policies are</a:t>
            </a:r>
          </a:p>
          <a:p>
            <a:pPr marL="174708" indent="-174708">
              <a:buFont typeface="Wingdings" panose="05000000000000000000" pitchFamily="2" charset="2"/>
              <a:buChar char="§"/>
            </a:pPr>
            <a:r>
              <a:rPr lang="en-US" dirty="0" smtClean="0"/>
              <a:t>Recognize key Medigap terms</a:t>
            </a:r>
          </a:p>
          <a:p>
            <a:pPr marL="174708" indent="-174708">
              <a:buFont typeface="Wingdings" panose="05000000000000000000" pitchFamily="2" charset="2"/>
              <a:buChar char="§"/>
            </a:pPr>
            <a:r>
              <a:rPr lang="en-US" dirty="0" smtClean="0"/>
              <a:t>Provide steps to buying a Medigap policy</a:t>
            </a:r>
          </a:p>
          <a:p>
            <a:pPr marL="174708" indent="-174708">
              <a:buFont typeface="Wingdings" panose="05000000000000000000" pitchFamily="2" charset="2"/>
              <a:buChar char="§"/>
            </a:pPr>
            <a:r>
              <a:rPr lang="en-US" dirty="0" smtClean="0"/>
              <a:t>Define the best time to buy a Medigap policy</a:t>
            </a:r>
          </a:p>
          <a:p>
            <a:pPr marL="174708" indent="-174708">
              <a:buFont typeface="Wingdings" panose="05000000000000000000" pitchFamily="2" charset="2"/>
              <a:buChar char="§"/>
            </a:pPr>
            <a:r>
              <a:rPr lang="en-US" dirty="0" smtClean="0"/>
              <a:t>Explain guaranteed issue rights</a:t>
            </a:r>
          </a:p>
          <a:p>
            <a:pPr marL="174708" indent="-174708">
              <a:buFont typeface="Wingdings" panose="05000000000000000000" pitchFamily="2" charset="2"/>
              <a:buChar char="§"/>
            </a:pPr>
            <a:r>
              <a:rPr lang="en-US" dirty="0" smtClean="0"/>
              <a:t>Learn where to get information on Medigap rights and protections</a:t>
            </a:r>
          </a:p>
        </p:txBody>
      </p:sp>
      <p:sp>
        <p:nvSpPr>
          <p:cNvPr id="7" name="Slide Image Placeholder 6"/>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3</a:t>
            </a:fld>
            <a:endParaRPr lang="en-US" dirty="0"/>
          </a:p>
        </p:txBody>
      </p:sp>
    </p:spTree>
    <p:extLst>
      <p:ext uri="{BB962C8B-B14F-4D97-AF65-F5344CB8AC3E}">
        <p14:creationId xmlns:p14="http://schemas.microsoft.com/office/powerpoint/2010/main" val="911345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3"/>
          <p:cNvSpPr>
            <a:spLocks noGrp="1" noChangeArrowheads="1"/>
          </p:cNvSpPr>
          <p:nvPr>
            <p:ph type="body" idx="1"/>
          </p:nvPr>
        </p:nvSpPr>
        <p:spPr/>
        <p:txBody>
          <a:bodyPr/>
          <a:lstStyle/>
          <a:p>
            <a:r>
              <a:rPr lang="en-US" dirty="0" smtClean="0"/>
              <a:t>Check-Your-Knowledge—Question 5</a:t>
            </a:r>
          </a:p>
          <a:p>
            <a:r>
              <a:rPr lang="en-US" dirty="0"/>
              <a:t>Coverage for a pre-existing condition can only be excluded in a Medigap policy if the condition was treated or diagnosed within 6 months before the date the coverage starts under the Medigap policy.</a:t>
            </a:r>
          </a:p>
          <a:p>
            <a:pPr marL="228600" indent="-228600">
              <a:buFont typeface="+mj-lt"/>
              <a:buAutoNum type="alphaLcPeriod"/>
            </a:pPr>
            <a:r>
              <a:rPr lang="en-US" dirty="0" smtClean="0"/>
              <a:t>True</a:t>
            </a:r>
            <a:endParaRPr lang="en-US" dirty="0"/>
          </a:p>
          <a:p>
            <a:pPr marL="228600" indent="-228600">
              <a:buFont typeface="+mj-lt"/>
              <a:buAutoNum type="alphaLcPeriod"/>
            </a:pPr>
            <a:r>
              <a:rPr lang="en-US" dirty="0" smtClean="0"/>
              <a:t>False</a:t>
            </a:r>
            <a:endParaRPr lang="en-US" dirty="0"/>
          </a:p>
          <a:p>
            <a:r>
              <a:rPr lang="en-US" b="1" dirty="0" smtClean="0"/>
              <a:t>ANSWER: a. </a:t>
            </a:r>
            <a:r>
              <a:rPr lang="en-US" dirty="0" smtClean="0"/>
              <a:t>True. For the Federal Rules-  In Washington state it is 3 months, so you could say “False” for Washington state</a:t>
            </a:r>
          </a:p>
          <a:p>
            <a:r>
              <a:rPr lang="en-US" dirty="0"/>
              <a:t>This is called the “look-back period.” Original Medicare will still cover the condition, even if the Medigap policy won’t cover your out-of-pocket costs. You’re responsible for the Medicare coinsurance or copayment.</a:t>
            </a:r>
          </a:p>
          <a:p>
            <a:r>
              <a:rPr lang="en-US" dirty="0" smtClean="0"/>
              <a:t>REMEMBER-  Even if the Medigap won’t pay due to a pre-existing condition, Medicare will pay for any medically necessary care, regardless.  The beneficiary will still have Medicare as primary coverage.  </a:t>
            </a:r>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30</a:t>
            </a:fld>
            <a:endParaRPr lang="en-US" dirty="0"/>
          </a:p>
        </p:txBody>
      </p:sp>
    </p:spTree>
    <p:extLst>
      <p:ext uri="{BB962C8B-B14F-4D97-AF65-F5344CB8AC3E}">
        <p14:creationId xmlns:p14="http://schemas.microsoft.com/office/powerpoint/2010/main" val="2683500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3"/>
          <p:cNvSpPr>
            <a:spLocks noGrp="1" noChangeArrowheads="1"/>
          </p:cNvSpPr>
          <p:nvPr>
            <p:ph type="body" idx="1"/>
          </p:nvPr>
        </p:nvSpPr>
        <p:spPr/>
        <p:txBody>
          <a:bodyPr/>
          <a:lstStyle/>
          <a:p>
            <a:r>
              <a:rPr lang="en-US" dirty="0" smtClean="0"/>
              <a:t>Check-Your-Knowledge—Question </a:t>
            </a:r>
            <a:r>
              <a:rPr lang="en-US" dirty="0"/>
              <a:t>6</a:t>
            </a:r>
            <a:endParaRPr lang="en-US" dirty="0" smtClean="0"/>
          </a:p>
          <a:p>
            <a:pPr lvl="0"/>
            <a:r>
              <a:rPr lang="en-US" dirty="0"/>
              <a:t>If you’re 65 or older, your Medigap </a:t>
            </a:r>
            <a:r>
              <a:rPr lang="en-US" dirty="0" smtClean="0"/>
              <a:t>______ </a:t>
            </a:r>
            <a:r>
              <a:rPr lang="en-US" dirty="0"/>
              <a:t>begins when you enroll in Part B and it can’t be changed or repeated.</a:t>
            </a:r>
          </a:p>
          <a:p>
            <a:pPr marL="228600" lvl="1" indent="-228600">
              <a:buFont typeface="+mj-lt"/>
              <a:buAutoNum type="alphaLcPeriod"/>
            </a:pPr>
            <a:r>
              <a:rPr lang="en-US" dirty="0"/>
              <a:t>Initial Enrollment Period (IEP)</a:t>
            </a:r>
          </a:p>
          <a:p>
            <a:pPr marL="228600" lvl="1" indent="-228600">
              <a:buFont typeface="+mj-lt"/>
              <a:buAutoNum type="alphaLcPeriod"/>
            </a:pPr>
            <a:r>
              <a:rPr lang="en-US" dirty="0"/>
              <a:t>General Enrollment Period (GEP)</a:t>
            </a:r>
          </a:p>
          <a:p>
            <a:pPr marL="228600" lvl="1" indent="-228600">
              <a:buFont typeface="+mj-lt"/>
              <a:buAutoNum type="alphaLcPeriod"/>
            </a:pPr>
            <a:r>
              <a:rPr lang="en-US" dirty="0"/>
              <a:t>Open Enrollment Period (OEP)</a:t>
            </a:r>
          </a:p>
          <a:p>
            <a:r>
              <a:rPr lang="en-US" b="1" dirty="0" smtClean="0"/>
              <a:t>ANSWER: c. </a:t>
            </a:r>
            <a:r>
              <a:rPr lang="en-US" dirty="0">
                <a:latin typeface="Calibri" panose="020F0502020204030204" pitchFamily="34" charset="0"/>
                <a:ea typeface="Calibri" panose="020F0502020204030204" pitchFamily="34" charset="0"/>
                <a:cs typeface="Times New Roman" panose="02020603050405020304" pitchFamily="18" charset="0"/>
              </a:rPr>
              <a:t>Open Enrollment Period.</a:t>
            </a:r>
            <a:endParaRPr lang="en-US" dirty="0"/>
          </a:p>
        </p:txBody>
      </p:sp>
      <p:sp>
        <p:nvSpPr>
          <p:cNvPr id="5" name="Slide Image Placeholder 4"/>
          <p:cNvSpPr>
            <a:spLocks noGrp="1" noRot="1" noChangeAspect="1"/>
          </p:cNvSpPr>
          <p:nvPr>
            <p:ph type="sldImg"/>
          </p:nvPr>
        </p:nvSpPr>
        <p:spPr>
          <a:xfrm>
            <a:off x="1423988" y="474663"/>
            <a:ext cx="4181475" cy="3136900"/>
          </a:xfrm>
        </p:spPr>
      </p:sp>
      <p:sp>
        <p:nvSpPr>
          <p:cNvPr id="2" name="Slide Number Placeholder 1"/>
          <p:cNvSpPr>
            <a:spLocks noGrp="1"/>
          </p:cNvSpPr>
          <p:nvPr>
            <p:ph type="sldNum" sz="quarter" idx="10"/>
          </p:nvPr>
        </p:nvSpPr>
        <p:spPr/>
        <p:txBody>
          <a:bodyPr/>
          <a:lstStyle/>
          <a:p>
            <a:fld id="{0B77B103-16DD-4E5B-B7FE-8CB91BD629A9}" type="slidenum">
              <a:rPr lang="en-US" smtClean="0"/>
              <a:t>31</a:t>
            </a:fld>
            <a:endParaRPr lang="en-US" dirty="0"/>
          </a:p>
        </p:txBody>
      </p:sp>
    </p:spTree>
    <p:extLst>
      <p:ext uri="{BB962C8B-B14F-4D97-AF65-F5344CB8AC3E}">
        <p14:creationId xmlns:p14="http://schemas.microsoft.com/office/powerpoint/2010/main" val="604313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Lesson 4 explains guaranteed issue rights to buy a Medigap policy, which policies are guaranteed renewable, and when you may be able to suspend a Medigap policy.</a:t>
            </a:r>
          </a:p>
        </p:txBody>
      </p:sp>
      <p:sp>
        <p:nvSpPr>
          <p:cNvPr id="7" name="Slide Image Placeholder 6"/>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32</a:t>
            </a:fld>
            <a:endParaRPr lang="en-US" dirty="0"/>
          </a:p>
        </p:txBody>
      </p:sp>
    </p:spTree>
    <p:extLst>
      <p:ext uri="{BB962C8B-B14F-4D97-AF65-F5344CB8AC3E}">
        <p14:creationId xmlns:p14="http://schemas.microsoft.com/office/powerpoint/2010/main" val="4018303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Guaranteed issue rights are federal protections you have in certain situations when insurance companies are required by law to sell or offer you a Medigap policy. In these situations, an insurance company can’t deny you a Medigap policy, or place conditions on a Medigap policy, such as exclusions for pre-existing conditions. It also can’t charge you more for a Medigap policy because of a past or present health problem. </a:t>
            </a:r>
          </a:p>
          <a:p>
            <a:r>
              <a:rPr lang="en-US" dirty="0" smtClean="0"/>
              <a:t>In many cases, you have a guaranteed issue right when you have other health coverage that changes in some way, such as when you lose or drop the other health care coverage. In other cases you have a “trial right” to try an MA Plan and still buy a Medigap policy if you change your mind. Some states have additional protections. </a:t>
            </a:r>
          </a:p>
          <a:p>
            <a:r>
              <a:rPr lang="en-US" dirty="0" smtClean="0"/>
              <a:t>More detail about Guaranteed Issue Rights is contained at </a:t>
            </a:r>
            <a:r>
              <a:rPr lang="en-US" u="sng" dirty="0" smtClean="0">
                <a:hlinkClick r:id="rId3"/>
              </a:rPr>
              <a:t>ssa.gov/OP_Home/ssact/title18/1882.htm</a:t>
            </a:r>
            <a:r>
              <a:rPr lang="en-US" dirty="0" smtClean="0"/>
              <a:t> (1882(s)(3)(A) of the Social Security Act).</a:t>
            </a:r>
          </a:p>
          <a:p>
            <a:r>
              <a:rPr lang="en-US" b="1" dirty="0" smtClean="0"/>
              <a:t>NOTE</a:t>
            </a:r>
            <a:r>
              <a:rPr lang="en-US" dirty="0" smtClean="0"/>
              <a:t>: See Appendix for all situations.</a:t>
            </a:r>
          </a:p>
          <a:p>
            <a:endParaRPr lang="en-US" dirty="0" smtClean="0"/>
          </a:p>
          <a:p>
            <a:endParaRPr lang="en-US" dirty="0" smtClean="0"/>
          </a:p>
          <a:p>
            <a:endParaRPr lang="en-US" dirty="0" smtClean="0"/>
          </a:p>
        </p:txBody>
      </p:sp>
      <p:sp>
        <p:nvSpPr>
          <p:cNvPr id="6" name="Slide Image Placeholder 5"/>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33</a:t>
            </a:fld>
            <a:endParaRPr lang="en-US" dirty="0"/>
          </a:p>
        </p:txBody>
      </p:sp>
    </p:spTree>
    <p:extLst>
      <p:ext uri="{BB962C8B-B14F-4D97-AF65-F5344CB8AC3E}">
        <p14:creationId xmlns:p14="http://schemas.microsoft.com/office/powerpoint/2010/main" val="1576587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5"/>
          <p:cNvSpPr>
            <a:spLocks noGrp="1" noChangeArrowheads="1"/>
          </p:cNvSpPr>
          <p:nvPr>
            <p:ph type="body" idx="1"/>
          </p:nvPr>
        </p:nvSpPr>
        <p:spPr>
          <a:xfrm>
            <a:off x="722489" y="3844449"/>
            <a:ext cx="5610578" cy="4754721"/>
          </a:xfrm>
        </p:spPr>
        <p:txBody>
          <a:bodyPr/>
          <a:lstStyle/>
          <a:p>
            <a:r>
              <a:rPr lang="en-US" dirty="0" smtClean="0"/>
              <a:t>These are examples of situations where you have a guaranteed issue right that includes a Trial Right. If you joined an MA Plan or Programs of All-inclusive Care for the Elderly when you were first eligible for Medicare Part A at 65, and within the first year of joining you decide you want to switch to Original Medicare, you would have the right to buy any Medigap policy that's sold in your state by any insurance company.</a:t>
            </a:r>
          </a:p>
          <a:p>
            <a:r>
              <a:rPr lang="en-US" dirty="0" smtClean="0"/>
              <a:t>Other guaranteed issue rights include if you’re in an MA Plan and your plan is leaving Medicare, stops giving care in your area, or if you move out of the plan’s service area. </a:t>
            </a:r>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34</a:t>
            </a:fld>
            <a:endParaRPr lang="en-US" dirty="0"/>
          </a:p>
        </p:txBody>
      </p:sp>
    </p:spTree>
    <p:extLst>
      <p:ext uri="{BB962C8B-B14F-4D97-AF65-F5344CB8AC3E}">
        <p14:creationId xmlns:p14="http://schemas.microsoft.com/office/powerpoint/2010/main" val="2073967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5"/>
          <p:cNvSpPr>
            <a:spLocks noGrp="1" noChangeArrowheads="1"/>
          </p:cNvSpPr>
          <p:nvPr>
            <p:ph type="body" idx="1"/>
          </p:nvPr>
        </p:nvSpPr>
        <p:spPr/>
        <p:txBody>
          <a:bodyPr/>
          <a:lstStyle/>
          <a:p>
            <a:r>
              <a:rPr lang="en-US" dirty="0" smtClean="0"/>
              <a:t>You have the right to buy a Medigap policy if you have Original Medicare and an employer group health plan (including retiree or Consolidated Omnibus Budget Reconciliation Act [</a:t>
            </a:r>
            <a:r>
              <a:rPr lang="en-US" b="0" dirty="0" smtClean="0"/>
              <a:t>COBRA]</a:t>
            </a:r>
            <a:r>
              <a:rPr lang="en-US" b="0" baseline="0" dirty="0" smtClean="0">
                <a:solidFill>
                  <a:srgbClr val="FF0000"/>
                </a:solidFill>
              </a:rPr>
              <a:t> </a:t>
            </a:r>
            <a:r>
              <a:rPr lang="en-US" dirty="0" smtClean="0"/>
              <a:t>coverage) or union coverage that pays after Medicare pays and that plan coverage ends.</a:t>
            </a:r>
          </a:p>
          <a:p>
            <a:r>
              <a:rPr lang="en-US" dirty="0" smtClean="0"/>
              <a:t>You also have the right to buy a Medigap policy if you have a Medicare SELECT policy</a:t>
            </a:r>
            <a:r>
              <a:rPr lang="en-US" baseline="0" dirty="0" smtClean="0"/>
              <a:t> </a:t>
            </a:r>
            <a:r>
              <a:rPr lang="en-US" dirty="0" smtClean="0"/>
              <a:t>and you move out of the policy’s service area. </a:t>
            </a:r>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35</a:t>
            </a:fld>
            <a:endParaRPr lang="en-US" dirty="0"/>
          </a:p>
        </p:txBody>
      </p:sp>
    </p:spTree>
    <p:extLst>
      <p:ext uri="{BB962C8B-B14F-4D97-AF65-F5344CB8AC3E}">
        <p14:creationId xmlns:p14="http://schemas.microsoft.com/office/powerpoint/2010/main" val="1455100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Medigap policies issued after 1992 are guaranteed renewable. The insurance company that issued your plan can’t drop your Medigap coverage unless you stop paying your premium, you weren’t truthful about something on the Medigap policy application, or if the insurance company goes bankrupt or insolvent. </a:t>
            </a:r>
          </a:p>
        </p:txBody>
      </p:sp>
      <p:sp>
        <p:nvSpPr>
          <p:cNvPr id="6" name="Slide Image Placeholder 5"/>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36</a:t>
            </a:fld>
            <a:endParaRPr lang="en-US" dirty="0"/>
          </a:p>
        </p:txBody>
      </p:sp>
    </p:spTree>
    <p:extLst>
      <p:ext uri="{BB962C8B-B14F-4D97-AF65-F5344CB8AC3E}">
        <p14:creationId xmlns:p14="http://schemas.microsoft.com/office/powerpoint/2010/main" val="299915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If you have both Medicare and Medicaid, most of your health care costs are covered. Medicaid is a joint federal and state program.</a:t>
            </a:r>
            <a:r>
              <a:rPr lang="en-US" baseline="0" dirty="0" smtClean="0"/>
              <a:t> C</a:t>
            </a:r>
            <a:r>
              <a:rPr lang="en-US" dirty="0" smtClean="0"/>
              <a:t>overage varies from state to state. People with Medicaid may get coverage for things that aren’t covered by Medicare, like some nursing home care and home health care.</a:t>
            </a:r>
          </a:p>
          <a:p>
            <a:r>
              <a:rPr lang="en-US" dirty="0" smtClean="0"/>
              <a:t>If you already have Medicaid, an insurance company can’t legally sell you a Medigap policy unless one of the following is true:</a:t>
            </a:r>
          </a:p>
          <a:p>
            <a:pPr marL="174708" indent="-174708">
              <a:buFont typeface="Wingdings" panose="05000000000000000000" pitchFamily="2" charset="2"/>
              <a:buChar char="§"/>
            </a:pPr>
            <a:r>
              <a:rPr lang="en-US" dirty="0" smtClean="0"/>
              <a:t>Medicaid pays your Medigap premium</a:t>
            </a:r>
          </a:p>
          <a:p>
            <a:pPr marL="174708" indent="-174708">
              <a:buFont typeface="Wingdings" panose="05000000000000000000" pitchFamily="2" charset="2"/>
              <a:buChar char="§"/>
            </a:pPr>
            <a:r>
              <a:rPr lang="en-US" dirty="0" smtClean="0"/>
              <a:t>Medicaid only pays all or part of your Medicare Part B premium</a:t>
            </a:r>
          </a:p>
          <a:p>
            <a:r>
              <a:rPr lang="en-US" dirty="0" smtClean="0"/>
              <a:t>Remember, the insurance company may use medical underwriting, which could affect acceptance, cost, and the date of coverage.</a:t>
            </a:r>
          </a:p>
          <a:p>
            <a:r>
              <a:rPr lang="en-US" dirty="0" smtClean="0"/>
              <a:t>There are a few things you should know if you have a Medigap policy and then become eligible for Medicaid:</a:t>
            </a:r>
          </a:p>
          <a:p>
            <a:pPr marL="174708" indent="-174708">
              <a:buFont typeface="Wingdings" panose="05000000000000000000" pitchFamily="2" charset="2"/>
              <a:buChar char="§"/>
            </a:pPr>
            <a:r>
              <a:rPr lang="en-US" dirty="0" smtClean="0"/>
              <a:t>You can put your Medigap policy on hold (suspend it) within 90 days of getting Medicaid. </a:t>
            </a:r>
          </a:p>
          <a:p>
            <a:pPr marL="174708" indent="-174708">
              <a:buFont typeface="Wingdings" panose="05000000000000000000" pitchFamily="2" charset="2"/>
              <a:buChar char="§"/>
            </a:pPr>
            <a:r>
              <a:rPr lang="en-US" dirty="0" smtClean="0"/>
              <a:t>You can suspend your Medigap policy for up to 2 years. However, you may choose to keep your Medigap policy active so you can see doctors who don’t accept Medicaid, or if you no longer meet Medicaid spend-down requirements.</a:t>
            </a:r>
          </a:p>
          <a:p>
            <a:pPr marL="174708" indent="-174708">
              <a:buFont typeface="Wingdings" panose="05000000000000000000" pitchFamily="2" charset="2"/>
              <a:buChar char="§"/>
            </a:pPr>
            <a:r>
              <a:rPr lang="en-US" dirty="0" smtClean="0"/>
              <a:t>At the end of the suspension, you can restart the Medigap policy without new medical underwriting or waiting periods for pre-existing conditions.</a:t>
            </a:r>
          </a:p>
          <a:p>
            <a:r>
              <a:rPr lang="en-US" b="1" dirty="0" smtClean="0"/>
              <a:t>NOTE</a:t>
            </a:r>
            <a:r>
              <a:rPr lang="en-US" dirty="0" smtClean="0"/>
              <a:t>:  If you suspend a Medigap policy you bought before January 2006 and it included prescription drug coverage, you can get the same Medigap policy back, but without the prescription drug coverage.</a:t>
            </a:r>
            <a:endParaRPr lang="en-US" dirty="0"/>
          </a:p>
        </p:txBody>
      </p:sp>
      <p:sp>
        <p:nvSpPr>
          <p:cNvPr id="6" name="Slide Image Placeholder 5"/>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37</a:t>
            </a:fld>
            <a:endParaRPr lang="en-US" dirty="0"/>
          </a:p>
        </p:txBody>
      </p:sp>
    </p:spTree>
    <p:extLst>
      <p:ext uri="{BB962C8B-B14F-4D97-AF65-F5344CB8AC3E}">
        <p14:creationId xmlns:p14="http://schemas.microsoft.com/office/powerpoint/2010/main" val="1036038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5"/>
          <p:cNvSpPr>
            <a:spLocks noGrp="1" noChangeArrowheads="1"/>
          </p:cNvSpPr>
          <p:nvPr>
            <p:ph type="body" idx="1"/>
          </p:nvPr>
        </p:nvSpPr>
        <p:spPr/>
        <p:txBody>
          <a:bodyPr/>
          <a:lstStyle/>
          <a:p>
            <a:r>
              <a:rPr lang="en-US" dirty="0" smtClean="0"/>
              <a:t>There are advantages to suspending your Medigap policy rather than dropping it. If you put your Medigap policy on hold (suspend it), you won’t have to pay your Medigap premiums while it’s suspended. Keep in mind that your Medigap policy won’t pay benefits while it’s suspended. </a:t>
            </a:r>
          </a:p>
          <a:p>
            <a:r>
              <a:rPr lang="en-US" dirty="0" smtClean="0"/>
              <a:t>You may suspend your Medigap policy if you get Medicaid. However, you may not want to do this if you want to see doctors who don’t accept Medicaid.</a:t>
            </a:r>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Call your State Health Insurance Assistance Program (SHIP),</a:t>
            </a:r>
            <a:r>
              <a:rPr lang="en-US" baseline="0" dirty="0" smtClean="0"/>
              <a:t> </a:t>
            </a:r>
            <a:r>
              <a:rPr lang="en-US" dirty="0" smtClean="0"/>
              <a:t>(1-877-839-2675) or visit </a:t>
            </a:r>
            <a:r>
              <a:rPr lang="en-US" sz="1200" u="sng" kern="1200" dirty="0" smtClean="0">
                <a:solidFill>
                  <a:schemeClr val="tx1"/>
                </a:solidFill>
                <a:effectLst/>
                <a:latin typeface="+mn-lt"/>
                <a:ea typeface="+mn-ea"/>
                <a:cs typeface="+mn-cs"/>
                <a:hlinkClick r:id="rId3"/>
              </a:rPr>
              <a:t>shiptacenter.org/</a:t>
            </a:r>
            <a:r>
              <a:rPr lang="en-US" sz="1200" u="none" kern="1200" baseline="0" dirty="0" smtClean="0">
                <a:solidFill>
                  <a:schemeClr val="tx1"/>
                </a:solidFill>
                <a:effectLst/>
                <a:latin typeface="+mn-lt"/>
                <a:ea typeface="+mn-ea"/>
                <a:cs typeface="+mn-cs"/>
              </a:rPr>
              <a:t> to help you with this decision. </a:t>
            </a:r>
            <a:endParaRPr lang="en-US" sz="1200" kern="1200" dirty="0" smtClean="0">
              <a:solidFill>
                <a:schemeClr val="tx1"/>
              </a:solidFill>
              <a:effectLst/>
              <a:latin typeface="+mn-lt"/>
              <a:ea typeface="+mn-ea"/>
              <a:cs typeface="+mn-cs"/>
            </a:endParaRPr>
          </a:p>
          <a:p>
            <a:r>
              <a:rPr lang="en-US" dirty="0" smtClean="0"/>
              <a:t>For questions about suspending a Medigap policy, call your Medigap insurance company.</a:t>
            </a:r>
          </a:p>
          <a:p>
            <a:pPr marL="0" lvl="1" indent="0">
              <a:buNone/>
            </a:pPr>
            <a:r>
              <a:rPr lang="en-US" dirty="0" smtClean="0"/>
              <a:t>More detail about the right for people with Medicaid to suspend a Medigap policy is contained at </a:t>
            </a:r>
            <a:r>
              <a:rPr lang="en-US" u="sng" dirty="0">
                <a:hlinkClick r:id="rId4"/>
              </a:rPr>
              <a:t>ssa.gov/OP_Home/ssact/title18/1882.htm</a:t>
            </a:r>
            <a:r>
              <a:rPr lang="en-US" dirty="0"/>
              <a:t> </a:t>
            </a:r>
            <a:r>
              <a:rPr lang="en-US" dirty="0" smtClean="0"/>
              <a:t>(1882(q) (5)(A) of the Social Security Act).</a:t>
            </a:r>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38</a:t>
            </a:fld>
            <a:endParaRPr lang="en-US" dirty="0"/>
          </a:p>
        </p:txBody>
      </p:sp>
    </p:spTree>
    <p:extLst>
      <p:ext uri="{BB962C8B-B14F-4D97-AF65-F5344CB8AC3E}">
        <p14:creationId xmlns:p14="http://schemas.microsoft.com/office/powerpoint/2010/main" val="1594547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If you’re under 65, have Medicare, and have a Medigap policy, you have a right to suspend your Medigap policy benefits and premiums without penalty while you’re enrolled in your or your spouse’s employer group health plan (EGHP). You can enjoy the benefits of your employer’s insurance without giving up your ability to get your Medigap policy back when you lose your employer coverage. There’s no limit to the amount of time that your policy can be suspended. </a:t>
            </a:r>
          </a:p>
          <a:p>
            <a:r>
              <a:rPr lang="en-US" dirty="0" smtClean="0"/>
              <a:t>States may choose to offer this right to people over 65 as well. Check with your State Insurance Department.</a:t>
            </a:r>
          </a:p>
          <a:p>
            <a:r>
              <a:rPr lang="en-US" dirty="0" smtClean="0"/>
              <a:t>If for any reason you lose your EGHP coverage, you can get your Medigap policy back. The following is true if you notify your Medigap insurance company that you want your Medigap policy back within 90 days of losing your EGHP coverage:</a:t>
            </a:r>
          </a:p>
          <a:p>
            <a:pPr marL="174708" indent="-174708">
              <a:buFont typeface="Wingdings" panose="05000000000000000000" pitchFamily="2" charset="2"/>
              <a:buChar char="§"/>
            </a:pPr>
            <a:r>
              <a:rPr lang="en-US" dirty="0" smtClean="0"/>
              <a:t>Your Medigap benefits and premiums will start again on the day your EGHP coverage stops. </a:t>
            </a:r>
          </a:p>
          <a:p>
            <a:pPr marL="174708" indent="-174708">
              <a:buFont typeface="Wingdings" panose="05000000000000000000" pitchFamily="2" charset="2"/>
              <a:buChar char="§"/>
            </a:pPr>
            <a:r>
              <a:rPr lang="en-US" dirty="0" smtClean="0"/>
              <a:t>The Medigap policy must have the same benefits and premiums it would’ve had if you’d never suspended your coverage. </a:t>
            </a:r>
          </a:p>
          <a:p>
            <a:pPr marL="174708" indent="-174708">
              <a:buFont typeface="Wingdings" panose="05000000000000000000" pitchFamily="2" charset="2"/>
              <a:buChar char="§"/>
            </a:pPr>
            <a:r>
              <a:rPr lang="en-US" dirty="0" smtClean="0"/>
              <a:t>Your Medigap insurance company can’t refuse to cover care for any pre-existing conditions you have. </a:t>
            </a:r>
          </a:p>
          <a:p>
            <a:pPr marL="0" lvl="1" indent="0">
              <a:buNone/>
            </a:pPr>
            <a:r>
              <a:rPr lang="en-US" dirty="0" smtClean="0"/>
              <a:t>More detail about the right to suspend a Medigap policy for people under 65 is contained in </a:t>
            </a:r>
            <a:r>
              <a:rPr lang="en-US" u="sng" dirty="0">
                <a:hlinkClick r:id="rId3"/>
              </a:rPr>
              <a:t>ssa.gov/OP_Home/ssact/title18/1882.htm</a:t>
            </a:r>
            <a:r>
              <a:rPr lang="en-US" dirty="0"/>
              <a:t> </a:t>
            </a:r>
            <a:r>
              <a:rPr lang="en-US" dirty="0" smtClean="0"/>
              <a:t>(1882(q)(6) of the Social Security Act).</a:t>
            </a:r>
            <a:endParaRPr lang="en-US" dirty="0"/>
          </a:p>
        </p:txBody>
      </p:sp>
      <p:sp>
        <p:nvSpPr>
          <p:cNvPr id="6" name="Slide Image Placeholder 5"/>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39</a:t>
            </a:fld>
            <a:endParaRPr lang="en-US" dirty="0"/>
          </a:p>
        </p:txBody>
      </p:sp>
    </p:spTree>
    <p:extLst>
      <p:ext uri="{BB962C8B-B14F-4D97-AF65-F5344CB8AC3E}">
        <p14:creationId xmlns:p14="http://schemas.microsoft.com/office/powerpoint/2010/main" val="245851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Lesson</a:t>
            </a:r>
            <a:r>
              <a:rPr lang="en-US" baseline="0" dirty="0" smtClean="0"/>
              <a:t> 1 provides </a:t>
            </a:r>
            <a:r>
              <a:rPr lang="en-US" dirty="0" smtClean="0"/>
              <a:t>basic information about the Medicare Program and Medigap policies. It discusses how Medigap works with Medicare and what these policies cover.</a:t>
            </a:r>
          </a:p>
          <a:p>
            <a:endParaRPr lang="en-US" dirty="0"/>
          </a:p>
        </p:txBody>
      </p:sp>
      <p:sp>
        <p:nvSpPr>
          <p:cNvPr id="7" name="Slide Image Placeholder 6"/>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4</a:t>
            </a:fld>
            <a:endParaRPr lang="en-US" dirty="0"/>
          </a:p>
        </p:txBody>
      </p:sp>
    </p:spTree>
    <p:extLst>
      <p:ext uri="{BB962C8B-B14F-4D97-AF65-F5344CB8AC3E}">
        <p14:creationId xmlns:p14="http://schemas.microsoft.com/office/powerpoint/2010/main" val="755973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3"/>
          <p:cNvSpPr>
            <a:spLocks noGrp="1" noChangeArrowheads="1"/>
          </p:cNvSpPr>
          <p:nvPr>
            <p:ph type="body" idx="1"/>
          </p:nvPr>
        </p:nvSpPr>
        <p:spPr/>
        <p:txBody>
          <a:bodyPr/>
          <a:lstStyle/>
          <a:p>
            <a:r>
              <a:rPr lang="en-US" dirty="0" smtClean="0"/>
              <a:t>Check-Your-Knowledge—Question 7</a:t>
            </a:r>
          </a:p>
          <a:p>
            <a:pPr lvl="0"/>
            <a:r>
              <a:rPr lang="en-US" dirty="0"/>
              <a:t>Medigap policies issued after ____ are guaranteed renewable. </a:t>
            </a:r>
          </a:p>
          <a:p>
            <a:pPr marL="228600" lvl="1" indent="-228600">
              <a:buFont typeface="+mj-lt"/>
              <a:buAutoNum type="alphaLcPeriod"/>
            </a:pPr>
            <a:r>
              <a:rPr lang="en-US" dirty="0"/>
              <a:t>2002</a:t>
            </a:r>
          </a:p>
          <a:p>
            <a:pPr marL="228600" lvl="1" indent="-228600">
              <a:buFont typeface="+mj-lt"/>
              <a:buAutoNum type="alphaLcPeriod"/>
            </a:pPr>
            <a:r>
              <a:rPr lang="en-US" dirty="0"/>
              <a:t>1982</a:t>
            </a:r>
          </a:p>
          <a:p>
            <a:pPr marL="228600" lvl="1" indent="-228600">
              <a:buFont typeface="+mj-lt"/>
              <a:buAutoNum type="alphaLcPeriod"/>
            </a:pPr>
            <a:r>
              <a:rPr lang="en-US" dirty="0"/>
              <a:t>1992</a:t>
            </a:r>
          </a:p>
          <a:p>
            <a:r>
              <a:rPr lang="en-US" b="1" dirty="0" smtClean="0"/>
              <a:t>ANSWER: c. </a:t>
            </a:r>
            <a:r>
              <a:rPr lang="en-US" dirty="0"/>
              <a:t>Medigap policies issued after 1992 are guaranteed renewable</a:t>
            </a:r>
            <a:r>
              <a:rPr lang="en-US" dirty="0" smtClean="0"/>
              <a:t>.</a:t>
            </a:r>
          </a:p>
          <a:p>
            <a:r>
              <a:rPr lang="en-US" dirty="0"/>
              <a:t>The insurance company that issued your plan can’t drop your Medigap coverage unless you stop paying your premium, you weren’t truthful about something on the Medigap policy application, or if the insurance company goes bankrupt or insolvent.</a:t>
            </a:r>
            <a:endParaRPr lang="en-US" dirty="0" smtClean="0"/>
          </a:p>
        </p:txBody>
      </p:sp>
      <p:sp>
        <p:nvSpPr>
          <p:cNvPr id="5" name="Slide Image Placeholder 4"/>
          <p:cNvSpPr>
            <a:spLocks noGrp="1" noRot="1" noChangeAspect="1"/>
          </p:cNvSpPr>
          <p:nvPr>
            <p:ph type="sldImg"/>
          </p:nvPr>
        </p:nvSpPr>
        <p:spPr>
          <a:xfrm>
            <a:off x="1379538" y="485775"/>
            <a:ext cx="4181475" cy="3136900"/>
          </a:xfrm>
        </p:spPr>
      </p:sp>
      <p:sp>
        <p:nvSpPr>
          <p:cNvPr id="2" name="Slide Number Placeholder 1"/>
          <p:cNvSpPr>
            <a:spLocks noGrp="1"/>
          </p:cNvSpPr>
          <p:nvPr>
            <p:ph type="sldNum" sz="quarter" idx="10"/>
          </p:nvPr>
        </p:nvSpPr>
        <p:spPr/>
        <p:txBody>
          <a:bodyPr/>
          <a:lstStyle/>
          <a:p>
            <a:fld id="{0B77B103-16DD-4E5B-B7FE-8CB91BD629A9}" type="slidenum">
              <a:rPr lang="en-US" smtClean="0"/>
              <a:t>40</a:t>
            </a:fld>
            <a:endParaRPr lang="en-US" dirty="0"/>
          </a:p>
        </p:txBody>
      </p:sp>
    </p:spTree>
    <p:extLst>
      <p:ext uri="{BB962C8B-B14F-4D97-AF65-F5344CB8AC3E}">
        <p14:creationId xmlns:p14="http://schemas.microsoft.com/office/powerpoint/2010/main" val="165186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3"/>
          <p:cNvSpPr>
            <a:spLocks noGrp="1" noChangeArrowheads="1"/>
          </p:cNvSpPr>
          <p:nvPr>
            <p:ph type="body" idx="1"/>
          </p:nvPr>
        </p:nvSpPr>
        <p:spPr/>
        <p:txBody>
          <a:bodyPr/>
          <a:lstStyle/>
          <a:p>
            <a:r>
              <a:rPr lang="en-US" dirty="0" smtClean="0"/>
              <a:t>Review Scenario 1</a:t>
            </a:r>
          </a:p>
          <a:p>
            <a:r>
              <a:rPr lang="en-US" dirty="0" smtClean="0"/>
              <a:t>Ted is 64 and has had Medicare for 4 years due to a disability. He was able to purchase a Medigap policy because he lives in a state that requires insurance companies to offer a Medigap policy to people with Medicare who are under 65. What might change when Ted turns 65 next year?</a:t>
            </a:r>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41</a:t>
            </a:fld>
            <a:endParaRPr lang="en-US" dirty="0"/>
          </a:p>
        </p:txBody>
      </p:sp>
    </p:spTree>
    <p:extLst>
      <p:ext uri="{BB962C8B-B14F-4D97-AF65-F5344CB8AC3E}">
        <p14:creationId xmlns:p14="http://schemas.microsoft.com/office/powerpoint/2010/main" val="1003396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3"/>
          <p:cNvSpPr>
            <a:spLocks noGrp="1" noChangeArrowheads="1"/>
          </p:cNvSpPr>
          <p:nvPr>
            <p:ph type="body" idx="1"/>
          </p:nvPr>
        </p:nvSpPr>
        <p:spPr/>
        <p:txBody>
          <a:bodyPr/>
          <a:lstStyle/>
          <a:p>
            <a:r>
              <a:rPr lang="en-US" dirty="0" smtClean="0"/>
              <a:t>Review Scenario 1 Considerations</a:t>
            </a:r>
          </a:p>
          <a:p>
            <a:r>
              <a:rPr lang="en-US" dirty="0" smtClean="0"/>
              <a:t>What might change when Ted turns 65 next year?</a:t>
            </a:r>
          </a:p>
          <a:p>
            <a:pPr marL="174708" indent="-174708">
              <a:buFont typeface="Wingdings" panose="05000000000000000000" pitchFamily="2" charset="2"/>
              <a:buChar char="§"/>
            </a:pPr>
            <a:r>
              <a:rPr lang="en-US" dirty="0" smtClean="0"/>
              <a:t>Ted will get a Medigap OEP when he turns 65. </a:t>
            </a:r>
          </a:p>
          <a:p>
            <a:pPr marL="174708" indent="-174708">
              <a:buFont typeface="Wingdings" panose="05000000000000000000" pitchFamily="2" charset="2"/>
              <a:buChar char="§"/>
            </a:pPr>
            <a:r>
              <a:rPr lang="en-US" dirty="0" smtClean="0"/>
              <a:t>He’ll probably have a wider choice of Medigap policies,</a:t>
            </a:r>
            <a:r>
              <a:rPr lang="en-US" baseline="0" dirty="0" smtClean="0"/>
              <a:t> </a:t>
            </a:r>
            <a:r>
              <a:rPr lang="en-US" dirty="0" smtClean="0"/>
              <a:t>and he’ll probably be able to get a lower Medigap premium.</a:t>
            </a:r>
          </a:p>
          <a:p>
            <a:pPr marL="174708" indent="-174708">
              <a:buFont typeface="Wingdings" panose="05000000000000000000" pitchFamily="2" charset="2"/>
              <a:buChar char="§"/>
            </a:pPr>
            <a:r>
              <a:rPr lang="en-US" dirty="0" smtClean="0"/>
              <a:t>Since Ted is signing up during the Medigap OEP, insurance companies can’t refuse to sell him any Medigap policy due to his disability or charge him a higher premium than they charge other people of the same age.</a:t>
            </a:r>
          </a:p>
          <a:p>
            <a:r>
              <a:rPr lang="en-US" dirty="0" smtClean="0"/>
              <a:t>You can avoid waiting periods for pre-existing conditions if you’ve had continuous qualifying coverage, or haven’t gone without health care coverage more than 63 days prior to the effective date of the Medigap policy. Because Medicare (Part A and/or Part B) is qualified coverage, and Ted had Medicare for more than 6 months before he turned 65, he won’t have a pre-existing condition waiting period.</a:t>
            </a:r>
          </a:p>
          <a:p>
            <a:r>
              <a:rPr lang="en-US" dirty="0" smtClean="0"/>
              <a:t>Suppose Ted only had Medicare for 3 months before he turned 65, no other health insurance for more than 63 days prior to getting Medicare, and got his Medigap policy in his Medigap OEP. In this instance, Ted might have a 3-month pre-existing condition waiting period. During this time the Medigap insurance company can refuse to cover Ted’s out-of-pocket costs for his pre-existing health problems. Medicare will still cover the Medicare-covered services associated with Ted’s condition,</a:t>
            </a:r>
            <a:r>
              <a:rPr lang="en-US" baseline="0" dirty="0" smtClean="0"/>
              <a:t> </a:t>
            </a:r>
            <a:r>
              <a:rPr lang="en-US" dirty="0" smtClean="0"/>
              <a:t>and Ted will be responsible for the coinsurance and copayments. After the 6-month pre-existing condition waiting period ends, the Medigap policy will cover the condition that was excluded. </a:t>
            </a:r>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42</a:t>
            </a:fld>
            <a:endParaRPr lang="en-US" dirty="0"/>
          </a:p>
        </p:txBody>
      </p:sp>
    </p:spTree>
    <p:extLst>
      <p:ext uri="{BB962C8B-B14F-4D97-AF65-F5344CB8AC3E}">
        <p14:creationId xmlns:p14="http://schemas.microsoft.com/office/powerpoint/2010/main" val="2270688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3"/>
          <p:cNvSpPr>
            <a:spLocks noGrp="1" noChangeArrowheads="1"/>
          </p:cNvSpPr>
          <p:nvPr>
            <p:ph type="body" idx="1"/>
          </p:nvPr>
        </p:nvSpPr>
        <p:spPr/>
        <p:txBody>
          <a:bodyPr/>
          <a:lstStyle/>
          <a:p>
            <a:r>
              <a:rPr lang="en-US" dirty="0" smtClean="0"/>
              <a:t>Review Scenario 2</a:t>
            </a:r>
          </a:p>
          <a:p>
            <a:r>
              <a:rPr lang="en-US" dirty="0" smtClean="0"/>
              <a:t>Sophie is a healthy 67-year-old woman. She retired last month and ended her employer-sponsored health coverage. She enrolled in Original Medicare. She’s interested in buying a Medigap policy to help her with her out-of-pocket costs. What does Sophie need to consider?</a:t>
            </a:r>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43</a:t>
            </a:fld>
            <a:endParaRPr lang="en-US" dirty="0"/>
          </a:p>
        </p:txBody>
      </p:sp>
    </p:spTree>
    <p:extLst>
      <p:ext uri="{BB962C8B-B14F-4D97-AF65-F5344CB8AC3E}">
        <p14:creationId xmlns:p14="http://schemas.microsoft.com/office/powerpoint/2010/main" val="3402524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3"/>
          <p:cNvSpPr>
            <a:spLocks noGrp="1" noChangeArrowheads="1"/>
          </p:cNvSpPr>
          <p:nvPr>
            <p:ph type="body" idx="1"/>
          </p:nvPr>
        </p:nvSpPr>
        <p:spPr/>
        <p:txBody>
          <a:bodyPr/>
          <a:lstStyle/>
          <a:p>
            <a:r>
              <a:rPr lang="en-US" dirty="0" smtClean="0"/>
              <a:t>Review Scenario 2 Considerations</a:t>
            </a:r>
          </a:p>
          <a:p>
            <a:r>
              <a:rPr lang="en-US" dirty="0" smtClean="0"/>
              <a:t>The best time for Sophie to buy a Medigap policy is during her Medigap OEP. This period lasts 6 months, and begins on the first day of the month in which she was both 65 or older and enrolled in Medicare Part B. During this period, Sophie has guaranteed issue rights. Insurance companies must sell her a Medigap policy, cover all of her pre-existing conditions, and can’t charge her more for a Medigap policy based upon her past or present health problems.</a:t>
            </a:r>
          </a:p>
          <a:p>
            <a:r>
              <a:rPr lang="en-US" dirty="0" smtClean="0"/>
              <a:t>What would happen if Sophie waited a year to buy a Medigap policy?</a:t>
            </a:r>
          </a:p>
          <a:p>
            <a:r>
              <a:rPr lang="en-US" dirty="0" smtClean="0"/>
              <a:t>After the Medigap OEP, Medigap insurance companies are generally allowed to use medical underwriting to decide whether to accept an application and how much to charge. There’s no guarantee that an insurance company will sell Sophie a Medigap policy if she doesn’t enroll within the time allowed under federal or state laws. </a:t>
            </a:r>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44</a:t>
            </a:fld>
            <a:endParaRPr lang="en-US" dirty="0"/>
          </a:p>
        </p:txBody>
      </p:sp>
    </p:spTree>
    <p:extLst>
      <p:ext uri="{BB962C8B-B14F-4D97-AF65-F5344CB8AC3E}">
        <p14:creationId xmlns:p14="http://schemas.microsoft.com/office/powerpoint/2010/main" val="32503350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3"/>
          <p:cNvSpPr>
            <a:spLocks noGrp="1" noChangeArrowheads="1"/>
          </p:cNvSpPr>
          <p:nvPr>
            <p:ph type="body" idx="1"/>
          </p:nvPr>
        </p:nvSpPr>
        <p:spPr/>
        <p:txBody>
          <a:bodyPr/>
          <a:lstStyle/>
          <a:p>
            <a:r>
              <a:rPr lang="en-US" dirty="0" smtClean="0"/>
              <a:t>There are some key points you should know about Medigap.</a:t>
            </a:r>
          </a:p>
          <a:p>
            <a:pPr marL="174708" indent="-174708">
              <a:buFont typeface="Wingdings" panose="05000000000000000000" pitchFamily="2" charset="2"/>
              <a:buChar char="§"/>
            </a:pPr>
            <a:r>
              <a:rPr lang="en-US" dirty="0" smtClean="0"/>
              <a:t>To buy a Medigap policy, you generally must have Medicare Part A and Part B. </a:t>
            </a:r>
          </a:p>
          <a:p>
            <a:pPr marL="174708" indent="-174708">
              <a:buFont typeface="Wingdings" panose="05000000000000000000" pitchFamily="2" charset="2"/>
              <a:buChar char="§"/>
            </a:pPr>
            <a:r>
              <a:rPr lang="en-US" dirty="0" smtClean="0"/>
              <a:t>If you buy a Medigap policy, you must continue to pay your Medicare Part B premium. You pay the insurance company a monthly premium for your Medigap policy.</a:t>
            </a:r>
          </a:p>
          <a:p>
            <a:pPr marL="174708" indent="-174708">
              <a:buFont typeface="Wingdings" panose="05000000000000000000" pitchFamily="2" charset="2"/>
              <a:buChar char="§"/>
            </a:pPr>
            <a:r>
              <a:rPr lang="en-US" dirty="0" smtClean="0"/>
              <a:t>Medigap policies only cover individuals. Your spouse wouldn’t be covered by your policy. If your spouse wants Medigap coverage, he or she would have to purchase his or her own individual policy.</a:t>
            </a:r>
          </a:p>
          <a:p>
            <a:pPr marL="174708" indent="-174708">
              <a:buFont typeface="Wingdings" panose="05000000000000000000" pitchFamily="2" charset="2"/>
              <a:buChar char="§"/>
            </a:pPr>
            <a:r>
              <a:rPr lang="en-US" dirty="0" smtClean="0"/>
              <a:t>Medigap insurance companies in most states can only sell you a standardized Medigap policy identified by letters </a:t>
            </a:r>
            <a:r>
              <a:rPr lang="pt-BR" dirty="0" smtClean="0"/>
              <a:t>A, B, C, D, F, G, K, L, M, and N</a:t>
            </a:r>
            <a:r>
              <a:rPr lang="en-US" dirty="0" smtClean="0"/>
              <a:t>. Each standardized Medigap policy must offer the same basic benefits, no matter which insurance company sells it.</a:t>
            </a:r>
          </a:p>
          <a:p>
            <a:pPr marL="174708" indent="-174708">
              <a:buFont typeface="Wingdings" panose="05000000000000000000" pitchFamily="2" charset="2"/>
              <a:buChar char="§"/>
            </a:pPr>
            <a:r>
              <a:rPr lang="en-US" dirty="0" smtClean="0"/>
              <a:t>The costs for a Medigap policy can vary by the plan you choose, and by the company from which it’s purchased.</a:t>
            </a:r>
          </a:p>
          <a:p>
            <a:pPr marL="174708" indent="-174708">
              <a:buFont typeface="Wingdings" panose="05000000000000000000" pitchFamily="2" charset="2"/>
              <a:buChar char="§"/>
            </a:pPr>
            <a:r>
              <a:rPr lang="en-US" dirty="0" smtClean="0"/>
              <a:t>In</a:t>
            </a:r>
            <a:r>
              <a:rPr lang="en-US" baseline="0" dirty="0" smtClean="0"/>
              <a:t> general, </a:t>
            </a:r>
            <a:r>
              <a:rPr lang="en-US" dirty="0" smtClean="0"/>
              <a:t>Medigap policies cover costs associated with services covered by Original Medicare. </a:t>
            </a:r>
          </a:p>
          <a:p>
            <a:pPr marL="174708" indent="-174708">
              <a:buFont typeface="Wingdings" panose="05000000000000000000" pitchFamily="2" charset="2"/>
              <a:buChar char="§"/>
            </a:pPr>
            <a:r>
              <a:rPr lang="en-US" dirty="0" smtClean="0"/>
              <a:t>Medigap policies don’t work with MA Plans.</a:t>
            </a:r>
            <a:endParaRPr lang="en-US" dirty="0"/>
          </a:p>
        </p:txBody>
      </p:sp>
      <p:sp>
        <p:nvSpPr>
          <p:cNvPr id="5" name="Slide Image Placeholder 4"/>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45</a:t>
            </a:fld>
            <a:endParaRPr lang="en-US" dirty="0"/>
          </a:p>
        </p:txBody>
      </p:sp>
    </p:spTree>
    <p:extLst>
      <p:ext uri="{BB962C8B-B14F-4D97-AF65-F5344CB8AC3E}">
        <p14:creationId xmlns:p14="http://schemas.microsoft.com/office/powerpoint/2010/main" val="39613765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46</a:t>
            </a:fld>
            <a:endParaRPr lang="en-US" dirty="0"/>
          </a:p>
        </p:txBody>
      </p:sp>
    </p:spTree>
    <p:extLst>
      <p:ext uri="{BB962C8B-B14F-4D97-AF65-F5344CB8AC3E}">
        <p14:creationId xmlns:p14="http://schemas.microsoft.com/office/powerpoint/2010/main" val="3050680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42875" y="0"/>
            <a:ext cx="6715125" cy="1362075"/>
          </a:xfrm>
          <a:prstGeom prst="rect">
            <a:avLst/>
          </a:prstGeom>
        </p:spPr>
        <p:txBody>
          <a:bodyPr lIns="94994" tIns="47498" rIns="94994" bIns="47498">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a:p>
          <a:p>
            <a:r>
              <a:rPr lang="en-US" sz="1400" b="1" dirty="0" smtClean="0"/>
              <a:t>Appendix</a:t>
            </a:r>
          </a:p>
          <a:p>
            <a:pPr algn="l"/>
            <a:endParaRPr lang="en-US" sz="1400" b="1" baseline="30000" dirty="0" smtClean="0"/>
          </a:p>
          <a:p>
            <a:pPr algn="l"/>
            <a:r>
              <a:rPr lang="en-US" sz="1400" dirty="0">
                <a:latin typeface="Calibri" panose="020F0502020204030204" pitchFamily="34" charset="0"/>
                <a:ea typeface="Times New Roman" panose="02020603050405020304" pitchFamily="18" charset="0"/>
                <a:cs typeface="Arial" panose="020B0604020202020204" pitchFamily="34" charset="0"/>
              </a:rPr>
              <a:t>This chart describes the situations under federal law that give you a right to buy</a:t>
            </a:r>
            <a:br>
              <a:rPr lang="en-US" sz="1400" dirty="0">
                <a:latin typeface="Calibri" panose="020F0502020204030204" pitchFamily="34" charset="0"/>
                <a:ea typeface="Times New Roman" panose="02020603050405020304" pitchFamily="18" charset="0"/>
                <a:cs typeface="Arial" panose="020B0604020202020204" pitchFamily="34" charset="0"/>
              </a:rPr>
            </a:br>
            <a:r>
              <a:rPr lang="en-US" sz="1400" dirty="0">
                <a:latin typeface="Calibri" panose="020F0502020204030204" pitchFamily="34" charset="0"/>
                <a:ea typeface="Times New Roman" panose="02020603050405020304" pitchFamily="18" charset="0"/>
                <a:cs typeface="Arial" panose="020B0604020202020204" pitchFamily="34" charset="0"/>
              </a:rPr>
              <a:t>a policy, the kind of policy you can buy, and when you can or must apply for it.</a:t>
            </a:r>
            <a:br>
              <a:rPr lang="en-US" sz="1400" dirty="0">
                <a:latin typeface="Calibri" panose="020F0502020204030204" pitchFamily="34" charset="0"/>
                <a:ea typeface="Times New Roman" panose="02020603050405020304" pitchFamily="18" charset="0"/>
                <a:cs typeface="Arial" panose="020B0604020202020204" pitchFamily="34" charset="0"/>
              </a:rPr>
            </a:br>
            <a:r>
              <a:rPr lang="en-US" sz="1400" dirty="0">
                <a:latin typeface="Calibri" panose="020F0502020204030204" pitchFamily="34" charset="0"/>
                <a:ea typeface="Times New Roman" panose="02020603050405020304" pitchFamily="18" charset="0"/>
                <a:cs typeface="Arial" panose="020B0604020202020204" pitchFamily="34" charset="0"/>
              </a:rPr>
              <a:t>States may provide additional Medigap guaranteed issued rights.</a:t>
            </a:r>
            <a:endParaRPr lang="en-US" sz="1400" dirty="0"/>
          </a:p>
          <a:p>
            <a:pPr algn="l"/>
            <a:endParaRPr lang="en-US" sz="1400" b="1" baseline="30000" dirty="0"/>
          </a:p>
        </p:txBody>
      </p:sp>
      <p:pic>
        <p:nvPicPr>
          <p:cNvPr id="5" name="Picture 4" descr="This chart describes the situations, under federal law, that give you a right to buy&#10;a policy, the kind of policy you can buy, and when you can or must apply for it.&#10;States may provide additional Medigap guaranteed issued rights.&#10;" title="Appendix--Page 1"/>
          <p:cNvPicPr>
            <a:picLocks noChangeAspect="1"/>
          </p:cNvPicPr>
          <p:nvPr/>
        </p:nvPicPr>
        <p:blipFill rotWithShape="1">
          <a:blip r:embed="rId3"/>
          <a:srcRect l="16403" t="14963" r="58594" b="5482"/>
          <a:stretch/>
        </p:blipFill>
        <p:spPr>
          <a:xfrm>
            <a:off x="266528" y="1618555"/>
            <a:ext cx="6557900" cy="6858000"/>
          </a:xfrm>
          <a:prstGeom prst="rect">
            <a:avLst/>
          </a:prstGeom>
        </p:spPr>
      </p:pic>
      <p:sp>
        <p:nvSpPr>
          <p:cNvPr id="2" name="Slide Number Placeholder 1"/>
          <p:cNvSpPr>
            <a:spLocks noGrp="1"/>
          </p:cNvSpPr>
          <p:nvPr>
            <p:ph type="sldNum" sz="quarter" idx="10"/>
          </p:nvPr>
        </p:nvSpPr>
        <p:spPr/>
        <p:txBody>
          <a:bodyPr/>
          <a:lstStyle/>
          <a:p>
            <a:fld id="{0B77B103-16DD-4E5B-B7FE-8CB91BD629A9}" type="slidenum">
              <a:rPr lang="en-US" smtClean="0"/>
              <a:t>47</a:t>
            </a:fld>
            <a:endParaRPr lang="en-US" dirty="0"/>
          </a:p>
        </p:txBody>
      </p:sp>
    </p:spTree>
    <p:extLst>
      <p:ext uri="{BB962C8B-B14F-4D97-AF65-F5344CB8AC3E}">
        <p14:creationId xmlns:p14="http://schemas.microsoft.com/office/powerpoint/2010/main" val="6053820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52400" y="0"/>
            <a:ext cx="6675120" cy="1356360"/>
          </a:xfrm>
          <a:prstGeom prst="rect">
            <a:avLst/>
          </a:prstGeom>
        </p:spPr>
        <p:txBody>
          <a:bodyPr lIns="94994" tIns="47498" rIns="94994" bIns="47498">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400" b="1" dirty="0"/>
          </a:p>
          <a:p>
            <a:r>
              <a:rPr lang="en-US" sz="1400" b="1" dirty="0" smtClean="0"/>
              <a:t>Appendix (continued)</a:t>
            </a:r>
          </a:p>
          <a:p>
            <a:endParaRPr lang="en-US" sz="1400" b="1" dirty="0" smtClean="0"/>
          </a:p>
          <a:p>
            <a:pPr algn="l"/>
            <a:r>
              <a:rPr lang="en-US" sz="1400" dirty="0">
                <a:latin typeface="Calibri" panose="020F0502020204030204" pitchFamily="34" charset="0"/>
                <a:ea typeface="Times New Roman" panose="02020603050405020304" pitchFamily="18" charset="0"/>
                <a:cs typeface="Arial" panose="020B0604020202020204" pitchFamily="34" charset="0"/>
              </a:rPr>
              <a:t>This chart describes the situations under federal law that give you a right to buy a policy, the kind of policy you can buy, and when you can or must apply for it. States may provide additional Medigap guaranteed issued rights.</a:t>
            </a:r>
            <a:endParaRPr lang="en-US" sz="1400" dirty="0"/>
          </a:p>
          <a:p>
            <a:pPr algn="l"/>
            <a:endParaRPr lang="en-US" sz="1400" b="1" baseline="30000" dirty="0"/>
          </a:p>
        </p:txBody>
      </p:sp>
      <p:pic>
        <p:nvPicPr>
          <p:cNvPr id="5" name="Picture 4" descr="This chart describes the situations, under federal law, that give you a right to buy&#10;a policy, the kind of policy you can buy, and when you can or must apply for it.&#10;States may provide additional Medigap guaranteed issued rights.&#10;" title="Appendix--Page 2"/>
          <p:cNvPicPr>
            <a:picLocks noChangeAspect="1"/>
          </p:cNvPicPr>
          <p:nvPr/>
        </p:nvPicPr>
        <p:blipFill rotWithShape="1">
          <a:blip r:embed="rId3"/>
          <a:srcRect l="16427" t="11482" r="58667" b="9630"/>
          <a:stretch/>
        </p:blipFill>
        <p:spPr>
          <a:xfrm>
            <a:off x="165537" y="1479551"/>
            <a:ext cx="6675377" cy="6949440"/>
          </a:xfrm>
          <a:prstGeom prst="rect">
            <a:avLst/>
          </a:prstGeom>
        </p:spPr>
      </p:pic>
      <p:sp>
        <p:nvSpPr>
          <p:cNvPr id="2" name="Slide Number Placeholder 1"/>
          <p:cNvSpPr>
            <a:spLocks noGrp="1"/>
          </p:cNvSpPr>
          <p:nvPr>
            <p:ph type="sldNum" sz="quarter" idx="10"/>
          </p:nvPr>
        </p:nvSpPr>
        <p:spPr/>
        <p:txBody>
          <a:bodyPr/>
          <a:lstStyle/>
          <a:p>
            <a:fld id="{0B77B103-16DD-4E5B-B7FE-8CB91BD629A9}" type="slidenum">
              <a:rPr lang="en-US" smtClean="0"/>
              <a:t>48</a:t>
            </a:fld>
            <a:endParaRPr lang="en-US" dirty="0"/>
          </a:p>
        </p:txBody>
      </p:sp>
    </p:spTree>
    <p:extLst>
      <p:ext uri="{BB962C8B-B14F-4D97-AF65-F5344CB8AC3E}">
        <p14:creationId xmlns:p14="http://schemas.microsoft.com/office/powerpoint/2010/main" val="42461820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49</a:t>
            </a:fld>
            <a:endParaRPr lang="en-US" dirty="0"/>
          </a:p>
        </p:txBody>
      </p:sp>
    </p:spTree>
    <p:extLst>
      <p:ext uri="{BB962C8B-B14F-4D97-AF65-F5344CB8AC3E}">
        <p14:creationId xmlns:p14="http://schemas.microsoft.com/office/powerpoint/2010/main" val="417341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Bef>
                <a:spcPts val="611"/>
              </a:spcBef>
              <a:defRPr/>
            </a:pPr>
            <a:r>
              <a:rPr lang="en-US" dirty="0"/>
              <a:t>There are 2 main ways to get your Medicare coverage, Original Medicare, or Medicare Advantage (MA) Plans. You </a:t>
            </a:r>
            <a:r>
              <a:rPr lang="en-US" dirty="0" smtClean="0"/>
              <a:t>decide which way works best for you.</a:t>
            </a:r>
            <a:endParaRPr lang="en-US" dirty="0"/>
          </a:p>
          <a:p>
            <a:pPr marL="234828" indent="-234828">
              <a:spcBef>
                <a:spcPts val="611"/>
              </a:spcBef>
              <a:buFont typeface="Wingdings" panose="05000000000000000000" pitchFamily="2" charset="2"/>
              <a:buChar char="§"/>
              <a:defRPr/>
            </a:pPr>
            <a:r>
              <a:rPr lang="en-US" dirty="0"/>
              <a:t>Original Medicare includes Part A (Hospital Insurance) and Part B (Medical Insurance). You can choose to buy a Medigap </a:t>
            </a:r>
            <a:r>
              <a:rPr lang="en-US" dirty="0" smtClean="0"/>
              <a:t>policy to </a:t>
            </a:r>
            <a:r>
              <a:rPr lang="en-US" dirty="0"/>
              <a:t>help cover some costs not covered by Original Medicare. You can also choose to buy Medicare prescription drug coverage (Part D) from a Medicare Prescription Drug Plan (PDP). </a:t>
            </a:r>
          </a:p>
          <a:p>
            <a:pPr marL="234828" indent="-234828">
              <a:spcBef>
                <a:spcPts val="611"/>
              </a:spcBef>
              <a:buFont typeface="Wingdings" panose="05000000000000000000" pitchFamily="2" charset="2"/>
              <a:buChar char="§"/>
            </a:pPr>
            <a:r>
              <a:rPr lang="en-US" dirty="0"/>
              <a:t>MA Plans (Part C), like a Health Maintenance Organization (HMO) or a Preferred Provider Organization (PPO), cover Part A and Part B services and supplies. They also may include Medicare prescription drug coverage (MA-PD). Medigap policies don’t work with these plans. If you join a Medicare Advantage Plan, you can’t use a </a:t>
            </a:r>
            <a:r>
              <a:rPr lang="en-US" dirty="0" smtClean="0"/>
              <a:t>Medigap policy </a:t>
            </a:r>
            <a:r>
              <a:rPr lang="en-US" dirty="0"/>
              <a:t>to pay for out-of-pocket costs while you’re enrolled in an MA Plan.</a:t>
            </a:r>
          </a:p>
          <a:p>
            <a:endParaRPr lang="en-US" dirty="0"/>
          </a:p>
        </p:txBody>
      </p:sp>
      <p:sp>
        <p:nvSpPr>
          <p:cNvPr id="7" name="Slide Image Placeholder 6"/>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5</a:t>
            </a:fld>
            <a:endParaRPr lang="en-US" dirty="0"/>
          </a:p>
        </p:txBody>
      </p:sp>
    </p:spTree>
    <p:extLst>
      <p:ext uri="{BB962C8B-B14F-4D97-AF65-F5344CB8AC3E}">
        <p14:creationId xmlns:p14="http://schemas.microsoft.com/office/powerpoint/2010/main" val="19465915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4388"/>
            <a:ext cx="4184650" cy="3138487"/>
          </a:xfrm>
        </p:spPr>
      </p:sp>
      <p:sp>
        <p:nvSpPr>
          <p:cNvPr id="3" name="Notes Placeholder 2"/>
          <p:cNvSpPr>
            <a:spLocks noGrp="1"/>
          </p:cNvSpPr>
          <p:nvPr>
            <p:ph type="body" idx="1"/>
          </p:nvPr>
        </p:nvSpPr>
        <p:spPr>
          <a:xfrm>
            <a:off x="1090507" y="4134817"/>
            <a:ext cx="5164191" cy="4551074"/>
          </a:xfrm>
        </p:spPr>
        <p:txBody>
          <a:bodyPr/>
          <a:lstStyle/>
          <a:p>
            <a:pPr>
              <a:spcBef>
                <a:spcPts val="630"/>
              </a:spcBef>
            </a:pPr>
            <a:r>
              <a:rPr lang="en-US" dirty="0"/>
              <a:t>This training is provided by the CMS National Training Program (NTP).</a:t>
            </a:r>
          </a:p>
          <a:p>
            <a:pPr>
              <a:spcBef>
                <a:spcPts val="630"/>
              </a:spcBef>
              <a:defRPr/>
            </a:pPr>
            <a:r>
              <a:rPr lang="en-US" dirty="0"/>
              <a:t>To view all available NTP materials, or to subscribe to our email list, visit </a:t>
            </a:r>
            <a:r>
              <a:rPr lang="en-US" u="sng" dirty="0">
                <a:hlinkClick r:id="rId3"/>
              </a:rPr>
              <a:t>CMS.gov/outreach-and-education/training/CMSNationalTrainingProgram</a:t>
            </a:r>
            <a:r>
              <a:rPr lang="en-US" dirty="0"/>
              <a:t>. </a:t>
            </a:r>
          </a:p>
          <a:p>
            <a:pPr>
              <a:spcBef>
                <a:spcPts val="630"/>
              </a:spcBef>
              <a:defRPr/>
            </a:pPr>
            <a:r>
              <a:rPr lang="en-US" dirty="0"/>
              <a:t>Contact us at </a:t>
            </a:r>
            <a:r>
              <a:rPr lang="en-US" dirty="0">
                <a:hlinkClick r:id="rId4"/>
              </a:rPr>
              <a:t>training@cms.hhs.gov</a:t>
            </a:r>
            <a:r>
              <a:rPr lang="en-US" dirty="0"/>
              <a:t>. </a:t>
            </a:r>
          </a:p>
          <a:p>
            <a:pPr>
              <a:spcBef>
                <a:spcPts val="630"/>
              </a:spcBef>
              <a:defRPr/>
            </a:pPr>
            <a:r>
              <a:rPr lang="en-US" dirty="0"/>
              <a:t>Follow us @CMSGov #CMSNTP</a:t>
            </a:r>
            <a:r>
              <a:rPr lang="en-US" dirty="0" smtClean="0"/>
              <a:t>.</a:t>
            </a:r>
            <a:endParaRPr lang="en-US" dirty="0"/>
          </a:p>
        </p:txBody>
      </p:sp>
      <p:sp>
        <p:nvSpPr>
          <p:cNvPr id="4" name="Slide Number Placeholder 3"/>
          <p:cNvSpPr>
            <a:spLocks noGrp="1"/>
          </p:cNvSpPr>
          <p:nvPr>
            <p:ph type="sldNum" sz="quarter" idx="10"/>
          </p:nvPr>
        </p:nvSpPr>
        <p:spPr/>
        <p:txBody>
          <a:bodyPr/>
          <a:lstStyle/>
          <a:p>
            <a:fld id="{0B77B103-16DD-4E5B-B7FE-8CB91BD629A9}" type="slidenum">
              <a:rPr lang="en-US" smtClean="0"/>
              <a:t>50</a:t>
            </a:fld>
            <a:endParaRPr lang="en-US" dirty="0"/>
          </a:p>
        </p:txBody>
      </p:sp>
    </p:spTree>
    <p:extLst>
      <p:ext uri="{BB962C8B-B14F-4D97-AF65-F5344CB8AC3E}">
        <p14:creationId xmlns:p14="http://schemas.microsoft.com/office/powerpoint/2010/main" val="3086566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 </a:t>
            </a:r>
            <a:r>
              <a:rPr lang="en-US" dirty="0" smtClean="0"/>
              <a:t>Medigap</a:t>
            </a:r>
            <a:r>
              <a:rPr lang="en-US" baseline="0" dirty="0"/>
              <a:t> </a:t>
            </a:r>
            <a:r>
              <a:rPr lang="en-US" baseline="0" dirty="0" smtClean="0"/>
              <a:t>policy</a:t>
            </a:r>
            <a:r>
              <a:rPr lang="en-US" dirty="0" smtClean="0"/>
              <a:t> </a:t>
            </a:r>
            <a:r>
              <a:rPr lang="en-US" dirty="0"/>
              <a:t>is private health insurance that’s designed to supplement Original Medicare. This means it helps pay some of the health care costs that Original Medicare doesn’t cover (like copayments, coinsurance, and deductibles). If you have Original Medicare and a Medigap policy, Medicare will pay its share of the Medicare-approved amounts for covered health care costs. Then your Medigap policy pays its share. You must have Part A and Part B to buy a Medigap policy.</a:t>
            </a:r>
          </a:p>
          <a:p>
            <a:r>
              <a:rPr lang="en-US" dirty="0"/>
              <a:t>Medigap policies cover only one person. If you and your spouse both want Medigap coverage, you’ll need to have separate Medigap policies.</a:t>
            </a:r>
          </a:p>
          <a:p>
            <a:r>
              <a:rPr lang="en-US" dirty="0"/>
              <a:t>You still pay the monthly Part B premium</a:t>
            </a:r>
            <a:r>
              <a:rPr lang="en-US" dirty="0" smtClean="0"/>
              <a:t>.</a:t>
            </a:r>
            <a:endParaRPr lang="en-US" dirty="0"/>
          </a:p>
        </p:txBody>
      </p:sp>
      <p:sp>
        <p:nvSpPr>
          <p:cNvPr id="7" name="Slide Image Placeholder 6"/>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6</a:t>
            </a:fld>
            <a:endParaRPr lang="en-US" dirty="0"/>
          </a:p>
        </p:txBody>
      </p:sp>
    </p:spTree>
    <p:extLst>
      <p:ext uri="{BB962C8B-B14F-4D97-AF65-F5344CB8AC3E}">
        <p14:creationId xmlns:p14="http://schemas.microsoft.com/office/powerpoint/2010/main" val="397748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This chart displays a side-by-side comparison of how Medigap policies and MA Plans differ.</a:t>
            </a:r>
          </a:p>
          <a:p>
            <a:pPr marL="174708" indent="-174708">
              <a:buFont typeface="Wingdings" panose="05000000000000000000" pitchFamily="2" charset="2"/>
              <a:buChar char="§"/>
            </a:pPr>
            <a:r>
              <a:rPr lang="en-US" dirty="0" smtClean="0"/>
              <a:t>Both are offered by private companies. </a:t>
            </a:r>
          </a:p>
          <a:p>
            <a:pPr marL="174708" indent="-174708">
              <a:buFont typeface="Wingdings" panose="05000000000000000000" pitchFamily="2" charset="2"/>
              <a:buChar char="§"/>
            </a:pPr>
            <a:r>
              <a:rPr lang="en-US" dirty="0" smtClean="0"/>
              <a:t>Medigap must follow federal and state laws, but routine day-to-day oversight of standardized Medigap plans is the states’ responsibility. MA Plans must be approved by Medicare.</a:t>
            </a:r>
          </a:p>
          <a:p>
            <a:pPr marL="174708" indent="-174708">
              <a:buFont typeface="Wingdings" panose="05000000000000000000" pitchFamily="2" charset="2"/>
              <a:buChar char="§"/>
            </a:pPr>
            <a:r>
              <a:rPr lang="en-US" dirty="0" smtClean="0"/>
              <a:t>Medigap only works with Original Medicare. They don’t work with MA Plans. If you join an MA Plan, you can’t use a Medigap policy to pay for the out-of-pocket costs you have in the MA Plan.</a:t>
            </a:r>
          </a:p>
          <a:p>
            <a:pPr marL="174708" indent="-174708">
              <a:buFont typeface="Wingdings" panose="05000000000000000000" pitchFamily="2" charset="2"/>
              <a:buChar char="§"/>
            </a:pPr>
            <a:r>
              <a:rPr lang="en-US" dirty="0" smtClean="0"/>
              <a:t>Original Medicare pays for many, but not all, health care services and supplies. Private insurance companies sell Medigap policies to help pay for some of the out-of-pocket costs (“gaps”) that Original Medicare doesn’t cover. Medigap policies don’t pay your Medicare premiums. Most Medigap policies don’t cover out-of-pocket drug expenses. If you want prescription drug coverage, you’d need to consider joining a Part D plan. Some older policies (no longer sold) may have included some drug expense coverage (Plan I). MA Plans cover Part A and Part B covered services, may include Part D, and may offer extra coverage like vision, hearing, dental, and wellness programs.</a:t>
            </a:r>
          </a:p>
          <a:p>
            <a:pPr marL="174708" indent="-174708">
              <a:buFont typeface="Wingdings" panose="05000000000000000000" pitchFamily="2" charset="2"/>
              <a:buChar char="§"/>
            </a:pPr>
            <a:r>
              <a:rPr lang="en-US" dirty="0" smtClean="0"/>
              <a:t>In both cases, you must have Part A and Part B to join.</a:t>
            </a:r>
          </a:p>
          <a:p>
            <a:pPr marL="174708" indent="-174708">
              <a:buFont typeface="Wingdings" panose="05000000000000000000" pitchFamily="2" charset="2"/>
              <a:buChar char="§"/>
            </a:pPr>
            <a:r>
              <a:rPr lang="en-US" dirty="0" smtClean="0"/>
              <a:t>You pay a premium for a Medigap policy or an MA Plan, as well as the Part B premium.</a:t>
            </a:r>
          </a:p>
          <a:p>
            <a:pPr marL="174708" indent="-174708">
              <a:buFont typeface="Wingdings" panose="05000000000000000000" pitchFamily="2" charset="2"/>
              <a:buChar char="§"/>
            </a:pPr>
            <a:r>
              <a:rPr lang="en-US" dirty="0" smtClean="0"/>
              <a:t>If you already have an MA Plan, it’s illegal for anyone to sell you a Medigap policy unless you’re disenrolling from your MA Plan to go back to Original Medicare. </a:t>
            </a:r>
            <a:endParaRPr lang="en-US" dirty="0"/>
          </a:p>
        </p:txBody>
      </p:sp>
      <p:sp>
        <p:nvSpPr>
          <p:cNvPr id="7" name="Slide Image Placeholder 6"/>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7</a:t>
            </a:fld>
            <a:endParaRPr lang="en-US" dirty="0"/>
          </a:p>
        </p:txBody>
      </p:sp>
    </p:spTree>
    <p:extLst>
      <p:ext uri="{BB962C8B-B14F-4D97-AF65-F5344CB8AC3E}">
        <p14:creationId xmlns:p14="http://schemas.microsoft.com/office/powerpoint/2010/main" val="357569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indent="-118273">
              <a:spcBef>
                <a:spcPts val="634"/>
              </a:spcBef>
              <a:defRPr/>
            </a:pPr>
            <a:r>
              <a:rPr lang="en-US" dirty="0" smtClean="0"/>
              <a:t>In addition to premiums, there are other costs you pay in Original Medicare. This is what you pay in 2018 for Part A covered services:</a:t>
            </a:r>
          </a:p>
          <a:p>
            <a:pPr marL="175956" indent="-175956">
              <a:spcBef>
                <a:spcPts val="634"/>
              </a:spcBef>
              <a:buFont typeface="Wingdings" pitchFamily="2" charset="2"/>
              <a:buChar char="§"/>
            </a:pPr>
            <a:r>
              <a:rPr lang="en-US" dirty="0" smtClean="0"/>
              <a:t>Inpatient hospital stays</a:t>
            </a:r>
          </a:p>
          <a:p>
            <a:pPr marL="383442" lvl="1" indent="-181825">
              <a:spcBef>
                <a:spcPts val="634"/>
              </a:spcBef>
              <a:buFont typeface="Arial" panose="020B0604020202020204" pitchFamily="34" charset="0"/>
              <a:buChar char="•"/>
              <a:defRPr/>
            </a:pPr>
            <a:r>
              <a:rPr lang="en-US" dirty="0" smtClean="0"/>
              <a:t>$1,340 deductible and no copayment for days 1–60 each benefit period. </a:t>
            </a:r>
          </a:p>
          <a:p>
            <a:pPr marL="383442" lvl="1" indent="-181825">
              <a:spcBef>
                <a:spcPts val="634"/>
              </a:spcBef>
              <a:buFont typeface="Arial" panose="020B0604020202020204" pitchFamily="34" charset="0"/>
              <a:buChar char="•"/>
              <a:defRPr/>
            </a:pPr>
            <a:r>
              <a:rPr lang="en-US" dirty="0" smtClean="0"/>
              <a:t>$335 per day for days 61–90 each benefit period. </a:t>
            </a:r>
          </a:p>
          <a:p>
            <a:pPr marL="383442" lvl="1" indent="-181825">
              <a:spcBef>
                <a:spcPts val="634"/>
              </a:spcBef>
              <a:buFont typeface="Arial" panose="020B0604020202020204" pitchFamily="34" charset="0"/>
              <a:buChar char="•"/>
              <a:defRPr/>
            </a:pPr>
            <a:r>
              <a:rPr lang="en-US" dirty="0" smtClean="0"/>
              <a:t>$670 per day</a:t>
            </a:r>
            <a:r>
              <a:rPr lang="en-US" baseline="0" dirty="0" smtClean="0"/>
              <a:t> </a:t>
            </a:r>
            <a:r>
              <a:rPr lang="en-US" dirty="0" smtClean="0"/>
              <a:t>for days 91-150 (60 lifetime reserve days). </a:t>
            </a:r>
          </a:p>
          <a:p>
            <a:pPr marL="579917" lvl="2" indent="-181224">
              <a:spcBef>
                <a:spcPts val="634"/>
              </a:spcBef>
              <a:buSzPct val="50000"/>
              <a:buFont typeface="Wingdings" panose="05000000000000000000" pitchFamily="2" charset="2"/>
              <a:buChar char="q"/>
            </a:pPr>
            <a:r>
              <a:rPr lang="en-US" dirty="0" smtClean="0"/>
              <a:t>In Original Medicare, these are additional days that Medicare will pay for when you’re in a hospital for more than 90 days. You have a total of 60 reserve days that can be used during your lifetime. For each lifetime reserve day, Medicare pays all covered costs except for a daily coinsurance. </a:t>
            </a:r>
            <a:endParaRPr lang="en-US" baseline="0" dirty="0" smtClean="0"/>
          </a:p>
          <a:p>
            <a:pPr marL="181825" indent="-181825">
              <a:spcBef>
                <a:spcPts val="634"/>
              </a:spcBef>
              <a:buFont typeface="Wingdings" panose="05000000000000000000" pitchFamily="2" charset="2"/>
              <a:buChar char="§"/>
              <a:defRPr/>
            </a:pPr>
            <a:r>
              <a:rPr lang="en-US" dirty="0" smtClean="0"/>
              <a:t>Skilled nursing facility—no coinsurance for days </a:t>
            </a:r>
            <a:r>
              <a:rPr lang="en-US" dirty="0"/>
              <a:t>1–20</a:t>
            </a:r>
            <a:r>
              <a:rPr lang="en-US" dirty="0" smtClean="0"/>
              <a:t>, $167.50</a:t>
            </a:r>
            <a:r>
              <a:rPr lang="en-US" baseline="0" dirty="0" smtClean="0"/>
              <a:t> per day for days 21</a:t>
            </a:r>
            <a:r>
              <a:rPr lang="en-US" dirty="0"/>
              <a:t>–</a:t>
            </a:r>
            <a:r>
              <a:rPr lang="en-US" baseline="0" dirty="0" smtClean="0"/>
              <a:t>100, all costs for days after 100.</a:t>
            </a:r>
          </a:p>
          <a:p>
            <a:pPr marL="181825" indent="-181825">
              <a:spcBef>
                <a:spcPts val="634"/>
              </a:spcBef>
              <a:buFont typeface="Wingdings" panose="05000000000000000000" pitchFamily="2" charset="2"/>
              <a:buChar char="§"/>
              <a:defRPr/>
            </a:pPr>
            <a:r>
              <a:rPr lang="en-US" dirty="0" smtClean="0"/>
              <a:t>Hospice care coinsurance and copayment</a:t>
            </a:r>
          </a:p>
          <a:p>
            <a:pPr marL="383442" lvl="1" indent="-181825">
              <a:spcBef>
                <a:spcPts val="634"/>
              </a:spcBef>
              <a:buFont typeface="Arial" panose="020B0604020202020204" pitchFamily="34" charset="0"/>
              <a:buChar char="•"/>
              <a:defRPr/>
            </a:pPr>
            <a:r>
              <a:rPr lang="en-US" dirty="0"/>
              <a:t>Respite care—5% of the Medicare-approved amount for inpatient respite </a:t>
            </a:r>
            <a:r>
              <a:rPr lang="en-US" dirty="0" smtClean="0"/>
              <a:t>care (coinsurance).</a:t>
            </a:r>
          </a:p>
          <a:p>
            <a:pPr marL="383442" lvl="1" indent="-181825">
              <a:spcBef>
                <a:spcPts val="634"/>
              </a:spcBef>
              <a:buFont typeface="Arial" panose="020B0604020202020204" pitchFamily="34" charset="0"/>
              <a:buChar char="•"/>
              <a:defRPr/>
            </a:pPr>
            <a:r>
              <a:rPr lang="en-US" dirty="0" smtClean="0"/>
              <a:t>Outpatient prescription drugs—copayment of up to $5 per prescription for outpatient prescription drugs for pain and symptom management.</a:t>
            </a:r>
          </a:p>
        </p:txBody>
      </p:sp>
      <p:sp>
        <p:nvSpPr>
          <p:cNvPr id="7" name="Slide Image Placeholder 6"/>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8</a:t>
            </a:fld>
            <a:endParaRPr lang="en-US" dirty="0"/>
          </a:p>
        </p:txBody>
      </p:sp>
    </p:spTree>
    <p:extLst>
      <p:ext uri="{BB962C8B-B14F-4D97-AF65-F5344CB8AC3E}">
        <p14:creationId xmlns:p14="http://schemas.microsoft.com/office/powerpoint/2010/main" val="120393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35517" y="3844449"/>
            <a:ext cx="5958840" cy="5101431"/>
          </a:xfrm>
        </p:spPr>
        <p:txBody>
          <a:bodyPr/>
          <a:lstStyle/>
          <a:p>
            <a:pPr>
              <a:spcBef>
                <a:spcPts val="642"/>
              </a:spcBef>
              <a:defRPr/>
            </a:pPr>
            <a:r>
              <a:rPr lang="en-US" dirty="0" smtClean="0"/>
              <a:t>This is what you pay in 2018 for Part B covered medically necessary services:</a:t>
            </a:r>
          </a:p>
          <a:p>
            <a:pPr marL="181825" indent="-181825">
              <a:spcBef>
                <a:spcPts val="642"/>
              </a:spcBef>
              <a:buFont typeface="Wingdings" panose="05000000000000000000" pitchFamily="2" charset="2"/>
              <a:buChar char="§"/>
              <a:defRPr/>
            </a:pPr>
            <a:r>
              <a:rPr lang="en-US" dirty="0" smtClean="0"/>
              <a:t>The annual Part B deductible is $183 in 2018. If you have Original Medicare, you pay the Part B deductible, which is the amount a person must pay for health care each calendar year before Medicare begins to pay. This amount can change every year in January. This means that you must pay the first $183 of your Medicare-approved medical bills in 2018 before Part B starts to pay for your care. </a:t>
            </a:r>
          </a:p>
          <a:p>
            <a:pPr marL="181825" indent="-181825">
              <a:spcBef>
                <a:spcPts val="642"/>
              </a:spcBef>
              <a:buFont typeface="Wingdings" panose="05000000000000000000" pitchFamily="2" charset="2"/>
              <a:buChar char="§"/>
              <a:defRPr/>
            </a:pPr>
            <a:r>
              <a:rPr lang="en-US" dirty="0" smtClean="0"/>
              <a:t>The coinsurance for Part B services in general is 20% for most covered services for providers accepting assignment</a:t>
            </a:r>
            <a:r>
              <a:rPr lang="en-US" dirty="0"/>
              <a:t>. Assignment is an agreement by your doctor, provider, or supplier to be paid directly by Medicare, to accept the Medicare-approved amount as full payment for covered services, and not to bill you for any more than the Medicare deductible and coinsurance. </a:t>
            </a:r>
            <a:endParaRPr lang="en-US" dirty="0" smtClean="0"/>
          </a:p>
          <a:p>
            <a:pPr marL="181825" indent="-181825">
              <a:spcBef>
                <a:spcPts val="642"/>
              </a:spcBef>
              <a:buFont typeface="Wingdings" panose="05000000000000000000" pitchFamily="2" charset="2"/>
              <a:buChar char="§"/>
              <a:defRPr/>
            </a:pPr>
            <a:r>
              <a:rPr lang="en-US" dirty="0" smtClean="0"/>
              <a:t>Some preventive services have no coinsurance and the Part B deductible doesn’t apply as long as the provider accepts </a:t>
            </a:r>
            <a:r>
              <a:rPr lang="en-US" dirty="0"/>
              <a:t>assignment. </a:t>
            </a:r>
            <a:r>
              <a:rPr lang="en-US" dirty="0" smtClean="0"/>
              <a:t>You pay 20% for outpatient mental health services (visits to a doctor or other health care provider to diagnose your condition, or to monitor or change your prescriptions, or provide outpatient treatment for your condition [like counseling or psychotherapy] for providers accepting assignment). </a:t>
            </a:r>
          </a:p>
          <a:p>
            <a:pPr>
              <a:spcBef>
                <a:spcPts val="611"/>
              </a:spcBef>
              <a:defRPr/>
            </a:pPr>
            <a:r>
              <a:rPr lang="en-US" dirty="0" smtClean="0"/>
              <a:t>You must also pay a premium for Part B each month. In 2018, the standard Part B premium amount is $134 (or higher depending on your income). Visit </a:t>
            </a:r>
            <a:r>
              <a:rPr lang="en-US" dirty="0" smtClean="0">
                <a:hlinkClick r:id="rId3"/>
              </a:rPr>
              <a:t>CMS.gov/Outreach-and-Education/Training/CMSNationalTrainingProgram/Downloads/2018-Medicare-Amounts-Job-Aid_508-FINAL.PDF</a:t>
            </a:r>
            <a:r>
              <a:rPr lang="en-US" dirty="0" smtClean="0"/>
              <a:t> </a:t>
            </a:r>
            <a:r>
              <a:rPr lang="en-US" sz="1200" u="none" kern="1200" baseline="0" dirty="0" smtClean="0">
                <a:solidFill>
                  <a:schemeClr val="tx1"/>
                </a:solidFill>
                <a:effectLst/>
                <a:latin typeface="+mn-lt"/>
                <a:ea typeface="+mn-ea"/>
                <a:cs typeface="+mn-cs"/>
              </a:rPr>
              <a:t>for detailed Medicare cost information.</a:t>
            </a:r>
            <a:endParaRPr lang="en-US" dirty="0" smtClean="0"/>
          </a:p>
        </p:txBody>
      </p:sp>
      <p:sp>
        <p:nvSpPr>
          <p:cNvPr id="7" name="Slide Image Placeholder 6"/>
          <p:cNvSpPr>
            <a:spLocks noGrp="1" noRot="1" noChangeAspect="1"/>
          </p:cNvSpPr>
          <p:nvPr>
            <p:ph type="sldImg"/>
          </p:nvPr>
        </p:nvSpPr>
        <p:spPr/>
      </p:sp>
      <p:sp>
        <p:nvSpPr>
          <p:cNvPr id="2" name="Slide Number Placeholder 1"/>
          <p:cNvSpPr>
            <a:spLocks noGrp="1"/>
          </p:cNvSpPr>
          <p:nvPr>
            <p:ph type="sldNum" sz="quarter" idx="10"/>
          </p:nvPr>
        </p:nvSpPr>
        <p:spPr/>
        <p:txBody>
          <a:bodyPr/>
          <a:lstStyle/>
          <a:p>
            <a:fld id="{0B77B103-16DD-4E5B-B7FE-8CB91BD629A9}" type="slidenum">
              <a:rPr lang="en-US" smtClean="0"/>
              <a:t>9</a:t>
            </a:fld>
            <a:endParaRPr lang="en-US" dirty="0"/>
          </a:p>
        </p:txBody>
      </p:sp>
    </p:spTree>
    <p:extLst>
      <p:ext uri="{BB962C8B-B14F-4D97-AF65-F5344CB8AC3E}">
        <p14:creationId xmlns:p14="http://schemas.microsoft.com/office/powerpoint/2010/main" val="2188086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86051" y="3231710"/>
            <a:ext cx="6120245" cy="2130752"/>
          </a:xfrm>
        </p:spPr>
        <p:txBody>
          <a:bodyPr anchor="b"/>
          <a:lstStyle>
            <a:lvl1pPr algn="r">
              <a:defRPr sz="4500"/>
            </a:lvl1pPr>
          </a:lstStyle>
          <a:p>
            <a:r>
              <a:rPr lang="en-US"/>
              <a:t>Click to edit Master title style</a:t>
            </a:r>
          </a:p>
        </p:txBody>
      </p:sp>
      <p:sp>
        <p:nvSpPr>
          <p:cNvPr id="3" name="Subtitle 2"/>
          <p:cNvSpPr>
            <a:spLocks noGrp="1"/>
          </p:cNvSpPr>
          <p:nvPr>
            <p:ph type="subTitle" idx="1"/>
          </p:nvPr>
        </p:nvSpPr>
        <p:spPr>
          <a:xfrm>
            <a:off x="2774373" y="5546612"/>
            <a:ext cx="6120245" cy="625588"/>
          </a:xfrm>
          <a:prstGeom prst="rect">
            <a:avLst/>
          </a:prstGeo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63094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7769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945641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15 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12900"/>
            <a:ext cx="4038600" cy="4648200"/>
          </a:xfrm>
          <a:ln>
            <a:noFill/>
          </a:ln>
        </p:spPr>
        <p:txBody>
          <a:bodyPr/>
          <a:lstStyle>
            <a:lvl1pPr>
              <a:buClrTx/>
              <a:defRPr sz="1950" b="1"/>
            </a:lvl1pPr>
            <a:lvl2pPr>
              <a:defRPr sz="1800" b="0"/>
            </a:lvl2pPr>
            <a:lvl3pPr>
              <a:defRPr sz="1800" b="0"/>
            </a:lvl3pPr>
            <a:lvl4pPr>
              <a:defRPr sz="1800" b="0"/>
            </a:lvl4pPr>
            <a:lvl5pPr>
              <a:defRPr sz="1800" b="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612900"/>
            <a:ext cx="3962400" cy="4648200"/>
          </a:xfrm>
          <a:ln>
            <a:noFill/>
          </a:ln>
        </p:spPr>
        <p:txBody>
          <a:bodyPr/>
          <a:lstStyle>
            <a:lvl1pPr>
              <a:buClrTx/>
              <a:defRPr sz="1950" b="1"/>
            </a:lvl1pPr>
            <a:lvl2pPr>
              <a:defRPr sz="1800" b="0"/>
            </a:lvl2pPr>
            <a:lvl3pPr>
              <a:defRPr sz="1800" b="0"/>
            </a:lvl3pPr>
            <a:lvl4pPr>
              <a:defRPr sz="1800" b="0"/>
            </a:lvl4pPr>
            <a:lvl5pPr>
              <a:defRPr sz="1800" b="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4"/>
          <p:cNvSpPr>
            <a:spLocks noGrp="1"/>
          </p:cNvSpPr>
          <p:nvPr>
            <p:ph type="title"/>
          </p:nvPr>
        </p:nvSpPr>
        <p:spPr>
          <a:xfrm>
            <a:off x="0" y="0"/>
            <a:ext cx="9144000" cy="1186210"/>
          </a:xfrm>
        </p:spPr>
        <p:txBody>
          <a:bodyPr/>
          <a:lstStyle/>
          <a:p>
            <a:r>
              <a:rPr lang="en-US" dirty="0" smtClean="0"/>
              <a:t>Click to edit Master title style</a:t>
            </a:r>
            <a:endParaRPr lang="en-US" dirty="0"/>
          </a:p>
        </p:txBody>
      </p:sp>
      <p:sp>
        <p:nvSpPr>
          <p:cNvPr id="10" name="Date Placeholder 1"/>
          <p:cNvSpPr>
            <a:spLocks noGrp="1"/>
          </p:cNvSpPr>
          <p:nvPr>
            <p:ph type="dt" sz="half" idx="10"/>
          </p:nvPr>
        </p:nvSpPr>
        <p:spPr>
          <a:xfrm>
            <a:off x="457200" y="6340477"/>
            <a:ext cx="2133600" cy="365125"/>
          </a:xfrm>
          <a:prstGeom prst="rect">
            <a:avLst/>
          </a:prstGeom>
        </p:spPr>
        <p:txBody>
          <a:bodyPr anchor="ctr"/>
          <a:lstStyle>
            <a:lvl1pPr>
              <a:defRPr sz="900">
                <a:solidFill>
                  <a:schemeClr val="tx1"/>
                </a:solidFill>
              </a:defRPr>
            </a:lvl1pPr>
          </a:lstStyle>
          <a:p>
            <a:r>
              <a:rPr lang="en-US" dirty="0" smtClean="0">
                <a:solidFill>
                  <a:prstClr val="black"/>
                </a:solidFill>
              </a:rPr>
              <a:t>March 2018</a:t>
            </a:r>
            <a:endParaRPr lang="en-US" dirty="0">
              <a:solidFill>
                <a:prstClr val="black"/>
              </a:solidFill>
            </a:endParaRPr>
          </a:p>
        </p:txBody>
      </p:sp>
      <p:sp>
        <p:nvSpPr>
          <p:cNvPr id="11" name="Footer Placeholder 2"/>
          <p:cNvSpPr>
            <a:spLocks noGrp="1"/>
          </p:cNvSpPr>
          <p:nvPr>
            <p:ph type="ftr" sz="quarter" idx="3"/>
          </p:nvPr>
        </p:nvSpPr>
        <p:spPr>
          <a:xfrm>
            <a:off x="2590800" y="6340477"/>
            <a:ext cx="3962400" cy="365125"/>
          </a:xfrm>
          <a:prstGeom prst="rect">
            <a:avLst/>
          </a:prstGeom>
        </p:spPr>
        <p:txBody>
          <a:bodyPr anchor="ctr"/>
          <a:lstStyle>
            <a:lvl1pPr>
              <a:defRPr sz="900">
                <a:solidFill>
                  <a:schemeClr val="tx1"/>
                </a:solidFill>
              </a:defRPr>
            </a:lvl1pPr>
          </a:lstStyle>
          <a:p>
            <a:pPr algn="ctr"/>
            <a:r>
              <a:rPr lang="en-US" dirty="0" smtClean="0">
                <a:solidFill>
                  <a:prstClr val="black"/>
                </a:solidFill>
              </a:rPr>
              <a:t>Medicare Supplement Insurance (Medigap) Policies</a:t>
            </a:r>
            <a:endParaRPr lang="en-US" dirty="0">
              <a:solidFill>
                <a:prstClr val="black"/>
              </a:solidFill>
            </a:endParaRPr>
          </a:p>
        </p:txBody>
      </p:sp>
      <p:sp>
        <p:nvSpPr>
          <p:cNvPr id="12" name="Slide Number Placeholder 3"/>
          <p:cNvSpPr>
            <a:spLocks noGrp="1"/>
          </p:cNvSpPr>
          <p:nvPr>
            <p:ph type="sldNum" sz="quarter" idx="4"/>
          </p:nvPr>
        </p:nvSpPr>
        <p:spPr>
          <a:xfrm>
            <a:off x="6553200" y="6340477"/>
            <a:ext cx="2133600" cy="365125"/>
          </a:xfrm>
          <a:prstGeom prst="rect">
            <a:avLst/>
          </a:prstGeom>
        </p:spPr>
        <p:txBody>
          <a:bodyPr anchor="ctr"/>
          <a:lstStyle>
            <a:lvl1pPr>
              <a:defRPr sz="9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1372873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2"/>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68580" tIns="34290" rIns="68580" bIns="3429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2700" dirty="0">
              <a:solidFill>
                <a:sysClr val="windowText" lastClr="000000"/>
              </a:solidFill>
            </a:endParaRPr>
          </a:p>
        </p:txBody>
      </p:sp>
      <p:sp>
        <p:nvSpPr>
          <p:cNvPr id="8" name="Date Placeholder 3"/>
          <p:cNvSpPr>
            <a:spLocks noGrp="1"/>
          </p:cNvSpPr>
          <p:nvPr>
            <p:ph type="dt" sz="half" idx="2"/>
          </p:nvPr>
        </p:nvSpPr>
        <p:spPr>
          <a:xfrm>
            <a:off x="457200" y="6340477"/>
            <a:ext cx="2133600" cy="365125"/>
          </a:xfrm>
          <a:prstGeom prst="rect">
            <a:avLst/>
          </a:prstGeom>
        </p:spPr>
        <p:txBody>
          <a:bodyPr vert="horz" lIns="91440" tIns="45720" rIns="91440" bIns="45720" rtlCol="0" anchor="ctr"/>
          <a:lstStyle>
            <a:lvl1pPr algn="l">
              <a:defRPr sz="900">
                <a:solidFill>
                  <a:schemeClr val="tx1"/>
                </a:solidFill>
              </a:defRPr>
            </a:lvl1pPr>
          </a:lstStyle>
          <a:p>
            <a:r>
              <a:rPr lang="en-US" dirty="0" smtClean="0">
                <a:solidFill>
                  <a:prstClr val="black"/>
                </a:solidFill>
              </a:rPr>
              <a:t>March 2018</a:t>
            </a:r>
            <a:endParaRPr lang="en-US" dirty="0">
              <a:solidFill>
                <a:prstClr val="black"/>
              </a:solidFill>
            </a:endParaRPr>
          </a:p>
        </p:txBody>
      </p:sp>
      <p:sp>
        <p:nvSpPr>
          <p:cNvPr id="9" name="Footer Placeholder 4"/>
          <p:cNvSpPr>
            <a:spLocks noGrp="1"/>
          </p:cNvSpPr>
          <p:nvPr>
            <p:ph type="ftr" sz="quarter" idx="3"/>
          </p:nvPr>
        </p:nvSpPr>
        <p:spPr>
          <a:xfrm>
            <a:off x="2590800" y="6340477"/>
            <a:ext cx="3962400" cy="365125"/>
          </a:xfrm>
          <a:prstGeom prst="rect">
            <a:avLst/>
          </a:prstGeom>
        </p:spPr>
        <p:txBody>
          <a:bodyPr vert="horz" lIns="91440" tIns="45720" rIns="91440" bIns="45720" rtlCol="0" anchor="ctr"/>
          <a:lstStyle>
            <a:lvl1pPr algn="ctr">
              <a:defRPr sz="900">
                <a:solidFill>
                  <a:schemeClr val="tx1"/>
                </a:solidFill>
              </a:defRPr>
            </a:lvl1pPr>
          </a:lstStyle>
          <a:p>
            <a:r>
              <a:rPr lang="en-US" dirty="0" smtClean="0">
                <a:solidFill>
                  <a:prstClr val="black"/>
                </a:solidFill>
              </a:rPr>
              <a:t>Medicare Supplement Insurance (Medigap) Policies</a:t>
            </a:r>
            <a:endParaRPr lang="en-US" dirty="0">
              <a:solidFill>
                <a:prstClr val="black"/>
              </a:solidFill>
            </a:endParaRPr>
          </a:p>
        </p:txBody>
      </p:sp>
      <p:sp>
        <p:nvSpPr>
          <p:cNvPr id="10" name="Slide Number Placeholder 5"/>
          <p:cNvSpPr>
            <a:spLocks noGrp="1"/>
          </p:cNvSpPr>
          <p:nvPr>
            <p:ph type="sldNum" sz="quarter" idx="4"/>
          </p:nvPr>
        </p:nvSpPr>
        <p:spPr>
          <a:xfrm>
            <a:off x="6553200" y="6340477"/>
            <a:ext cx="2133600" cy="365125"/>
          </a:xfrm>
          <a:prstGeom prst="rect">
            <a:avLst/>
          </a:prstGeom>
        </p:spPr>
        <p:txBody>
          <a:bodyPr vert="horz" lIns="91440" tIns="45720" rIns="91440" bIns="45720" rtlCol="0" anchor="ctr"/>
          <a:lstStyle>
            <a:lvl1pPr algn="r">
              <a:defRPr sz="9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1143000"/>
          </a:xfrm>
        </p:spPr>
        <p:txBody>
          <a:bodyPr>
            <a:normAutofit/>
          </a:bodyPr>
          <a:lstStyle>
            <a:lvl1pPr>
              <a:defRPr sz="2700" b="1" baseline="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858351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139868"/>
            <a:ext cx="7886700" cy="503709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March 2018</a:t>
            </a:r>
            <a:endParaRPr lang="en-US" dirty="0"/>
          </a:p>
        </p:txBody>
      </p:sp>
      <p:sp>
        <p:nvSpPr>
          <p:cNvPr id="8" name="Footer Placeholder 7"/>
          <p:cNvSpPr>
            <a:spLocks noGrp="1"/>
          </p:cNvSpPr>
          <p:nvPr>
            <p:ph type="ftr" sz="quarter" idx="11"/>
          </p:nvPr>
        </p:nvSpPr>
        <p:spPr/>
        <p:txBody>
          <a:bodyPr/>
          <a:lstStyle/>
          <a:p>
            <a:r>
              <a:rPr lang="en-US" dirty="0" smtClean="0"/>
              <a:t>Medicare Supplement Insurance (Medigap) Policies</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a:t>
            </a:fld>
            <a:endParaRPr lang="en-US" dirty="0"/>
          </a:p>
        </p:txBody>
      </p:sp>
    </p:spTree>
    <p:extLst>
      <p:ext uri="{BB962C8B-B14F-4D97-AF65-F5344CB8AC3E}">
        <p14:creationId xmlns:p14="http://schemas.microsoft.com/office/powerpoint/2010/main" val="214919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89973"/>
            <a:ext cx="3886200" cy="498699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189973"/>
            <a:ext cx="3886200" cy="498699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March 2018</a:t>
            </a:r>
            <a:endParaRPr lang="en-US" dirty="0"/>
          </a:p>
        </p:txBody>
      </p:sp>
    </p:spTree>
    <p:extLst>
      <p:ext uri="{BB962C8B-B14F-4D97-AF65-F5344CB8AC3E}">
        <p14:creationId xmlns:p14="http://schemas.microsoft.com/office/powerpoint/2010/main" val="3212162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Medicare Supplement Insurance (Medigap) Policies</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a:t>
            </a:fld>
            <a:endParaRPr lang="en-US" dirty="0"/>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March 2018</a:t>
            </a:r>
            <a:endParaRPr lang="en-US" dirty="0"/>
          </a:p>
        </p:txBody>
      </p:sp>
    </p:spTree>
    <p:extLst>
      <p:ext uri="{BB962C8B-B14F-4D97-AF65-F5344CB8AC3E}">
        <p14:creationId xmlns:p14="http://schemas.microsoft.com/office/powerpoint/2010/main" val="2738306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Medicare Supplement Insurance (Medigap) Policies</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a:t>
            </a:fld>
            <a:endParaRPr lang="en-US" dirty="0"/>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March 2018</a:t>
            </a:r>
            <a:endParaRPr lang="en-US" dirty="0"/>
          </a:p>
        </p:txBody>
      </p:sp>
    </p:spTree>
    <p:extLst>
      <p:ext uri="{BB962C8B-B14F-4D97-AF65-F5344CB8AC3E}">
        <p14:creationId xmlns:p14="http://schemas.microsoft.com/office/powerpoint/2010/main" val="1637421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Medicare Supplement Insurance (Medigap) Policies</a:t>
            </a:r>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a:t>
            </a:fld>
            <a:endParaRPr lang="en-US" dirty="0"/>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March 2018</a:t>
            </a:r>
            <a:endParaRPr lang="en-US" dirty="0"/>
          </a:p>
        </p:txBody>
      </p:sp>
    </p:spTree>
    <p:extLst>
      <p:ext uri="{BB962C8B-B14F-4D97-AF65-F5344CB8AC3E}">
        <p14:creationId xmlns:p14="http://schemas.microsoft.com/office/powerpoint/2010/main" val="3226794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March 2018</a:t>
            </a:r>
            <a:endParaRPr lang="en-US" dirty="0"/>
          </a:p>
        </p:txBody>
      </p:sp>
    </p:spTree>
    <p:extLst>
      <p:ext uri="{BB962C8B-B14F-4D97-AF65-F5344CB8AC3E}">
        <p14:creationId xmlns:p14="http://schemas.microsoft.com/office/powerpoint/2010/main" val="113669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526489"/>
            <a:ext cx="5772150" cy="2216713"/>
          </a:xfrm>
        </p:spPr>
        <p:txBody>
          <a:bodyPr/>
          <a:lstStyle/>
          <a:p>
            <a:r>
              <a:rPr lang="en-US"/>
              <a:t>Click to edit Master title style</a:t>
            </a:r>
          </a:p>
        </p:txBody>
      </p:sp>
      <p:sp>
        <p:nvSpPr>
          <p:cNvPr id="3" name="Slide Number Placeholder 2"/>
          <p:cNvSpPr>
            <a:spLocks noGrp="1"/>
          </p:cNvSpPr>
          <p:nvPr>
            <p:ph type="sldNum" sz="quarter" idx="10"/>
          </p:nvPr>
        </p:nvSpPr>
        <p:spPr>
          <a:xfrm>
            <a:off x="7991857" y="6345937"/>
            <a:ext cx="523494" cy="375540"/>
          </a:xfrm>
          <a:prstGeom prst="rect">
            <a:avLst/>
          </a:prstGeom>
        </p:spPr>
        <p:txBody>
          <a:bodyPr/>
          <a:lstStyle/>
          <a:p>
            <a:fld id="{FC4ACFE8-D096-2541-B423-85B6908FFA9E}" type="slidenum">
              <a:rPr lang="en-US" smtClean="0"/>
              <a:t>‹#›</a:t>
            </a:fld>
            <a:endParaRPr lang="en-US" dirty="0"/>
          </a:p>
        </p:txBody>
      </p:sp>
      <p:sp>
        <p:nvSpPr>
          <p:cNvPr id="4" name="Text Placeholder 5"/>
          <p:cNvSpPr>
            <a:spLocks noGrp="1"/>
          </p:cNvSpPr>
          <p:nvPr>
            <p:ph type="body" sz="quarter" idx="11"/>
          </p:nvPr>
        </p:nvSpPr>
        <p:spPr>
          <a:xfrm>
            <a:off x="623887" y="3016827"/>
            <a:ext cx="7891463" cy="2527300"/>
          </a:xfrm>
          <a:prstGeom prst="rect">
            <a:avLst/>
          </a:prstGeom>
        </p:spPr>
        <p:txBody>
          <a:bodyPr/>
          <a:lstStyle>
            <a:lvl1pPr marL="0" indent="0">
              <a:buNone/>
              <a:defRPr>
                <a:solidFill>
                  <a:srgbClr val="004986"/>
                </a:solidFill>
                <a:latin typeface="Avenir Book" charset="0"/>
                <a:ea typeface="Avenir Book" charset="0"/>
                <a:cs typeface="Avenir Book" charset="0"/>
              </a:defRPr>
            </a:lvl1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733" y="248423"/>
            <a:ext cx="970332" cy="940297"/>
          </a:xfrm>
          <a:prstGeom prst="rect">
            <a:avLst/>
          </a:prstGeom>
        </p:spPr>
      </p:pic>
    </p:spTree>
    <p:extLst>
      <p:ext uri="{BB962C8B-B14F-4D97-AF65-F5344CB8AC3E}">
        <p14:creationId xmlns:p14="http://schemas.microsoft.com/office/powerpoint/2010/main" val="819882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Tree>
    <p:extLst>
      <p:ext uri="{BB962C8B-B14F-4D97-AF65-F5344CB8AC3E}">
        <p14:creationId xmlns:p14="http://schemas.microsoft.com/office/powerpoint/2010/main" val="2443367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628650" y="1127342"/>
            <a:ext cx="7886700" cy="50496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1439726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93996"/>
            <a:ext cx="3886200" cy="49829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193996"/>
            <a:ext cx="3886200" cy="49829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3003897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104386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3016041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3103872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3251027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734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628650" y="1127342"/>
            <a:ext cx="7886700" cy="50496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3829253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93996"/>
            <a:ext cx="3886200" cy="49829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193996"/>
            <a:ext cx="3886200" cy="49829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13027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March 2018</a:t>
            </a:r>
            <a:endParaRPr lang="en-US" dirty="0"/>
          </a:p>
        </p:txBody>
      </p:sp>
      <p:sp>
        <p:nvSpPr>
          <p:cNvPr id="5" name="Footer Placeholder 4"/>
          <p:cNvSpPr>
            <a:spLocks noGrp="1"/>
          </p:cNvSpPr>
          <p:nvPr>
            <p:ph type="ftr" sz="quarter" idx="11"/>
          </p:nvPr>
        </p:nvSpPr>
        <p:spPr/>
        <p:txBody>
          <a:bodyPr/>
          <a:lstStyle/>
          <a:p>
            <a:r>
              <a:rPr lang="en-US" dirty="0" smtClean="0"/>
              <a:t>Medicare Supplement Insurance (Medigap) Policies</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536273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2254160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2908924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1023358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1522078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0441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1806309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indent="-365760">
              <a:defRPr/>
            </a:lvl1pPr>
            <a:lvl2pPr marL="640080" indent="-274320">
              <a:defRPr/>
            </a:lvl2pPr>
            <a:lvl3pPr marL="914400" indent="-274320">
              <a:defRPr/>
            </a:lvl3pPr>
            <a:lvl4pPr marL="914400">
              <a:defRPr/>
            </a:lvl4pPr>
            <a:lvl5pPr marL="1371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March 2018</a:t>
            </a:r>
            <a:endParaRPr lang="en-US" dirty="0"/>
          </a:p>
        </p:txBody>
      </p:sp>
      <p:sp>
        <p:nvSpPr>
          <p:cNvPr id="5" name="Footer Placeholder 4"/>
          <p:cNvSpPr>
            <a:spLocks noGrp="1"/>
          </p:cNvSpPr>
          <p:nvPr>
            <p:ph type="ftr" sz="quarter" idx="11"/>
          </p:nvPr>
        </p:nvSpPr>
        <p:spPr/>
        <p:txBody>
          <a:bodyPr/>
          <a:lstStyle/>
          <a:p>
            <a:r>
              <a:rPr lang="en-US" dirty="0" smtClean="0"/>
              <a:t>Medicare Supplement Insurance (Medigap) Policies</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70275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March 2018</a:t>
            </a:r>
            <a:endParaRPr lang="en-US" dirty="0"/>
          </a:p>
        </p:txBody>
      </p:sp>
      <p:sp>
        <p:nvSpPr>
          <p:cNvPr id="5" name="Footer Placeholder 4"/>
          <p:cNvSpPr>
            <a:spLocks noGrp="1"/>
          </p:cNvSpPr>
          <p:nvPr>
            <p:ph type="ftr" sz="quarter" idx="11"/>
          </p:nvPr>
        </p:nvSpPr>
        <p:spPr/>
        <p:txBody>
          <a:bodyPr/>
          <a:lstStyle/>
          <a:p>
            <a:r>
              <a:rPr lang="en-US" dirty="0" smtClean="0"/>
              <a:t>Medicare Supplement Insurance (Medigap) Policies</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2085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93997"/>
            <a:ext cx="3886200" cy="49829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193997"/>
            <a:ext cx="3886200" cy="498296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78482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March 2018</a:t>
            </a:r>
            <a:endParaRPr lang="en-US" dirty="0"/>
          </a:p>
        </p:txBody>
      </p:sp>
      <p:sp>
        <p:nvSpPr>
          <p:cNvPr id="8" name="Footer Placeholder 7"/>
          <p:cNvSpPr>
            <a:spLocks noGrp="1"/>
          </p:cNvSpPr>
          <p:nvPr>
            <p:ph type="ftr" sz="quarter" idx="11"/>
          </p:nvPr>
        </p:nvSpPr>
        <p:spPr/>
        <p:txBody>
          <a:bodyPr/>
          <a:lstStyle/>
          <a:p>
            <a:r>
              <a:rPr lang="en-US" dirty="0" smtClean="0"/>
              <a:t>Medicare Supplement Insurance (Medigap) Policies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258966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March 2018</a:t>
            </a:r>
            <a:endParaRPr lang="en-US" dirty="0"/>
          </a:p>
        </p:txBody>
      </p:sp>
      <p:sp>
        <p:nvSpPr>
          <p:cNvPr id="4" name="Footer Placeholder 3"/>
          <p:cNvSpPr>
            <a:spLocks noGrp="1"/>
          </p:cNvSpPr>
          <p:nvPr>
            <p:ph type="ftr" sz="quarter" idx="11"/>
          </p:nvPr>
        </p:nvSpPr>
        <p:spPr/>
        <p:txBody>
          <a:bodyPr/>
          <a:lstStyle/>
          <a:p>
            <a:r>
              <a:rPr lang="en-US" dirty="0" smtClean="0"/>
              <a:t>Medicare Supplement Insurance (Medigap) Policies</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67719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March 2018</a:t>
            </a:r>
            <a:endParaRPr lang="en-US" dirty="0"/>
          </a:p>
        </p:txBody>
      </p:sp>
      <p:sp>
        <p:nvSpPr>
          <p:cNvPr id="3" name="Footer Placeholder 2"/>
          <p:cNvSpPr>
            <a:spLocks noGrp="1"/>
          </p:cNvSpPr>
          <p:nvPr>
            <p:ph type="ftr" sz="quarter" idx="11"/>
          </p:nvPr>
        </p:nvSpPr>
        <p:spPr/>
        <p:txBody>
          <a:bodyPr/>
          <a:lstStyle/>
          <a:p>
            <a:r>
              <a:rPr lang="en-US" dirty="0" smtClean="0"/>
              <a:t>Medicare Supplement Insurance (Medigap) Policies</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094241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288" y="0"/>
            <a:ext cx="9143999" cy="6858000"/>
          </a:xfrm>
          <a:prstGeom prst="rect">
            <a:avLst/>
          </a:prstGeom>
        </p:spPr>
      </p:pic>
      <p:sp>
        <p:nvSpPr>
          <p:cNvPr id="2" name="Title Placeholder 1"/>
          <p:cNvSpPr>
            <a:spLocks noGrp="1"/>
          </p:cNvSpPr>
          <p:nvPr>
            <p:ph type="title"/>
          </p:nvPr>
        </p:nvSpPr>
        <p:spPr>
          <a:xfrm>
            <a:off x="2743200" y="3798358"/>
            <a:ext cx="5772150" cy="2216713"/>
          </a:xfrm>
          <a:prstGeom prst="rect">
            <a:avLst/>
          </a:prstGeom>
        </p:spPr>
        <p:txBody>
          <a:bodyPr vert="horz" lIns="91440" tIns="45720" rIns="91440" bIns="45720" rtlCol="0" anchor="ctr">
            <a:noAutofit/>
          </a:bodyPr>
          <a:lstStyle/>
          <a:p>
            <a:r>
              <a:rPr lang="en-US" dirty="0"/>
              <a:t>Click to edit Master title style</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26772" y="2317076"/>
            <a:ext cx="1188578" cy="1184758"/>
          </a:xfrm>
          <a:prstGeom prst="rect">
            <a:avLst/>
          </a:prstGeom>
        </p:spPr>
      </p:pic>
      <p:pic>
        <p:nvPicPr>
          <p:cNvPr id="6" name="Picture 5">
            <a:extLst>
              <a:ext uri="{FF2B5EF4-FFF2-40B4-BE49-F238E27FC236}">
                <a16:creationId xmlns:a16="http://schemas.microsoft.com/office/drawing/2014/main" xmlns="" id="{3AC426B5-56B9-F348-B28B-7B98A422034D}"/>
              </a:ext>
            </a:extLst>
          </p:cNvPr>
          <p:cNvPicPr>
            <a:picLocks noChangeAspect="1"/>
          </p:cNvPicPr>
          <p:nvPr userDrawn="1"/>
        </p:nvPicPr>
        <p:blipFill>
          <a:blip r:embed="rId6"/>
          <a:stretch>
            <a:fillRect/>
          </a:stretch>
        </p:blipFill>
        <p:spPr>
          <a:xfrm>
            <a:off x="4923754" y="2776937"/>
            <a:ext cx="1996810" cy="694890"/>
          </a:xfrm>
          <a:prstGeom prst="rect">
            <a:avLst/>
          </a:prstGeom>
        </p:spPr>
      </p:pic>
    </p:spTree>
    <p:extLst>
      <p:ext uri="{BB962C8B-B14F-4D97-AF65-F5344CB8AC3E}">
        <p14:creationId xmlns:p14="http://schemas.microsoft.com/office/powerpoint/2010/main" val="2981252526"/>
      </p:ext>
    </p:extLst>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r" defTabSz="685800" rtl="0" eaLnBrk="1" latinLnBrk="0" hangingPunct="1">
        <a:lnSpc>
          <a:spcPct val="90000"/>
        </a:lnSpc>
        <a:spcBef>
          <a:spcPct val="0"/>
        </a:spcBef>
        <a:buNone/>
        <a:defRPr sz="5400" b="1" i="0" kern="1200">
          <a:solidFill>
            <a:srgbClr val="004986"/>
          </a:solidFill>
          <a:latin typeface="Avenir Heavy" charset="0"/>
          <a:ea typeface="Avenir Heavy" charset="0"/>
          <a:cs typeface="Avenir Heavy"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0"/>
            <a:ext cx="7886700" cy="101460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215025"/>
            <a:ext cx="7886700" cy="496193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March 2018</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Medicare Supplement Insurance (Medigap) Policies</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0A6685-DBF6-4C41-A0CC-AA9EA7A85A20}" type="slidenum">
              <a:rPr lang="en-US" smtClean="0"/>
              <a:t>‹#›</a:t>
            </a:fld>
            <a:endParaRPr lang="en-US" dirty="0"/>
          </a:p>
        </p:txBody>
      </p:sp>
    </p:spTree>
    <p:extLst>
      <p:ext uri="{BB962C8B-B14F-4D97-AF65-F5344CB8AC3E}">
        <p14:creationId xmlns:p14="http://schemas.microsoft.com/office/powerpoint/2010/main" val="19811284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6" r:id="rId10"/>
    <p:sldLayoutId id="2147483687" r:id="rId11"/>
  </p:sldLayoutIdLst>
  <p:hf hdr="0"/>
  <p:txStyles>
    <p:titleStyle>
      <a:lvl1pPr algn="ctr"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90305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Medicare Supplement Insurance (Medigap) Policies</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t>‹#›</a:t>
            </a:fld>
            <a:endParaRPr lang="en-US" dirty="0"/>
          </a:p>
        </p:txBody>
      </p:sp>
      <p:sp>
        <p:nvSpPr>
          <p:cNvPr id="10" name="Text Placeholder 2"/>
          <p:cNvSpPr>
            <a:spLocks noGrp="1"/>
          </p:cNvSpPr>
          <p:nvPr>
            <p:ph type="body" idx="1"/>
          </p:nvPr>
        </p:nvSpPr>
        <p:spPr>
          <a:xfrm>
            <a:off x="628650" y="1102290"/>
            <a:ext cx="7886700" cy="507467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March 2018</a:t>
            </a:r>
            <a:endParaRPr lang="en-US" dirty="0"/>
          </a:p>
        </p:txBody>
      </p:sp>
    </p:spTree>
    <p:extLst>
      <p:ext uri="{BB962C8B-B14F-4D97-AF65-F5344CB8AC3E}">
        <p14:creationId xmlns:p14="http://schemas.microsoft.com/office/powerpoint/2010/main" val="388218477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Lst>
  <p:hf hd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100326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0" y="1114816"/>
            <a:ext cx="7886700" cy="506214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354256249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hd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288925" indent="-288925"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100326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0" y="1114816"/>
            <a:ext cx="7886700" cy="506214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March 2018</a:t>
            </a:r>
            <a:endParaRPr lang="en-US" dirty="0">
              <a:solidFill>
                <a:prstClr val="black">
                  <a:tint val="75000"/>
                </a:prstClr>
              </a:solidFill>
            </a:endParaRPr>
          </a:p>
        </p:txBody>
      </p:sp>
    </p:spTree>
    <p:extLst>
      <p:ext uri="{BB962C8B-B14F-4D97-AF65-F5344CB8AC3E}">
        <p14:creationId xmlns:p14="http://schemas.microsoft.com/office/powerpoint/2010/main" val="26022065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hd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288925" indent="-288925"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66986" y="2796403"/>
            <a:ext cx="3348364" cy="338056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Tree>
    <p:extLst>
      <p:ext uri="{BB962C8B-B14F-4D97-AF65-F5344CB8AC3E}">
        <p14:creationId xmlns:p14="http://schemas.microsoft.com/office/powerpoint/2010/main" val="3466520206"/>
      </p:ext>
    </p:extLst>
  </p:cSld>
  <p:clrMap bg1="lt1" tx1="dk1" bg2="lt2" tx2="dk2" accent1="accent1" accent2="accent2" accent3="accent3" accent4="accent4" accent5="accent5" accent6="accent6" hlink="hlink" folHlink="folHlink"/>
  <p:sldLayoutIdLst>
    <p:sldLayoutId id="2147483705" r:id="rId1"/>
  </p:sldLayoutIdLst>
  <p:hf hdr="0"/>
  <p:txStyles>
    <p:titleStyle>
      <a:lvl1pPr algn="ctr"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1" kern="1200">
          <a:solidFill>
            <a:srgbClr val="084A9C"/>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1.xml"/><Relationship Id="rId7" Type="http://schemas.openxmlformats.org/officeDocument/2006/relationships/diagramQuickStyle" Target="../diagrams/quickStyle1.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7.png"/><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www.insurance.wa.gov/sites/default/files/documents/medicare-switching-medicare-supplements_0.pdf"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8.jpe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9.pn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46.xml.rels><?xml version="1.0" encoding="UTF-8" standalone="yes"?>
<Relationships xmlns="http://schemas.openxmlformats.org/package/2006/relationships"><Relationship Id="rId8" Type="http://schemas.openxmlformats.org/officeDocument/2006/relationships/hyperlink" Target="http://productordering.cms.hhs.gov" TargetMode="External"/><Relationship Id="rId3" Type="http://schemas.openxmlformats.org/officeDocument/2006/relationships/hyperlink" Target="http://www.medicare.gov/" TargetMode="External"/><Relationship Id="rId7" Type="http://schemas.openxmlformats.org/officeDocument/2006/relationships/hyperlink" Target="http://www.naic.org/"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hyperlink" Target="https://www.shiptacenter.org/" TargetMode="External"/><Relationship Id="rId5" Type="http://schemas.openxmlformats.org/officeDocument/2006/relationships/hyperlink" Target="http://www.cms.gov/Medigap/" TargetMode="External"/><Relationship Id="rId4" Type="http://schemas.openxmlformats.org/officeDocument/2006/relationships/hyperlink" Target="http://www.medicare.gov/find-a-plan/questions/medigap-home.aspx" TargetMode="External"/><Relationship Id="rId9"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hyperlink" Target="https://www.cms.gov/Outreach-and-Education/Training/CMSNationalTrainingProgram/index.html" TargetMode="External"/><Relationship Id="rId2" Type="http://schemas.openxmlformats.org/officeDocument/2006/relationships/notesSlide" Target="../notesSlides/notesSlide50.xml"/><Relationship Id="rId1" Type="http://schemas.openxmlformats.org/officeDocument/2006/relationships/slideLayout" Target="../slideLayouts/slideLayout28.xml"/><Relationship Id="rId6" Type="http://schemas.openxmlformats.org/officeDocument/2006/relationships/image" Target="../media/image23.png"/><Relationship Id="rId5" Type="http://schemas.openxmlformats.org/officeDocument/2006/relationships/hyperlink" Target="https://twitter.com/CMSGov" TargetMode="External"/><Relationship Id="rId4" Type="http://schemas.openxmlformats.org/officeDocument/2006/relationships/hyperlink" Target="mailto:training@cms.hhs.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Medicare Supplement Insurance (Medigap) Policies</a:t>
            </a:r>
            <a:br>
              <a:rPr lang="en-US" sz="3200" dirty="0" smtClean="0"/>
            </a:br>
            <a:r>
              <a:rPr lang="en-US" sz="2000" dirty="0" smtClean="0"/>
              <a:t>SHIBA and WA Version  </a:t>
            </a:r>
            <a:r>
              <a:rPr lang="en-US" sz="2000" smtClean="0"/>
              <a:t>Updated August 2018</a:t>
            </a:r>
            <a:endParaRPr lang="en-US" sz="3200" dirty="0"/>
          </a:p>
        </p:txBody>
      </p:sp>
    </p:spTree>
    <p:extLst>
      <p:ext uri="{BB962C8B-B14F-4D97-AF65-F5344CB8AC3E}">
        <p14:creationId xmlns:p14="http://schemas.microsoft.com/office/powerpoint/2010/main" val="1139208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PQuestion"/>
          <p:cNvSpPr>
            <a:spLocks noGrp="1"/>
          </p:cNvSpPr>
          <p:nvPr>
            <p:ph type="title"/>
          </p:nvPr>
        </p:nvSpPr>
        <p:spPr/>
        <p:txBody>
          <a:bodyPr/>
          <a:lstStyle/>
          <a:p>
            <a:r>
              <a:rPr lang="en-US" dirty="0" smtClean="0"/>
              <a:t>Check-Your-Knowledge—Question 1</a:t>
            </a:r>
            <a:endParaRPr lang="en-US" dirty="0"/>
          </a:p>
        </p:txBody>
      </p:sp>
      <p:sp>
        <p:nvSpPr>
          <p:cNvPr id="3" name="Content Placeholder 2"/>
          <p:cNvSpPr>
            <a:spLocks noGrp="1"/>
          </p:cNvSpPr>
          <p:nvPr>
            <p:ph sz="half" idx="1"/>
          </p:nvPr>
        </p:nvSpPr>
        <p:spPr/>
        <p:txBody>
          <a:bodyPr/>
          <a:lstStyle/>
          <a:p>
            <a:pPr marL="0" lvl="0" indent="0">
              <a:buNone/>
            </a:pPr>
            <a:r>
              <a:rPr lang="en-US" dirty="0"/>
              <a:t>If you join </a:t>
            </a:r>
            <a:r>
              <a:rPr lang="en-US" dirty="0" smtClean="0"/>
              <a:t>an MA </a:t>
            </a:r>
            <a:r>
              <a:rPr lang="en-US" dirty="0"/>
              <a:t>Plan, you can buy a </a:t>
            </a:r>
            <a:r>
              <a:rPr lang="en-US" dirty="0" smtClean="0"/>
              <a:t>Medigap </a:t>
            </a:r>
            <a:r>
              <a:rPr lang="en-US" dirty="0"/>
              <a:t>policy to pay for out-of-pocket costs.</a:t>
            </a:r>
          </a:p>
          <a:p>
            <a:pPr lvl="1" indent="-514350">
              <a:buFont typeface="+mj-lt"/>
              <a:buAutoNum type="alphaLcPeriod"/>
            </a:pPr>
            <a:r>
              <a:rPr lang="en-US" sz="3200" dirty="0"/>
              <a:t>True</a:t>
            </a:r>
          </a:p>
          <a:p>
            <a:pPr lvl="1" indent="-514350">
              <a:buFont typeface="+mj-lt"/>
              <a:buAutoNum type="alphaLcPeriod"/>
            </a:pPr>
            <a:r>
              <a:rPr lang="en-US" sz="3200" dirty="0"/>
              <a:t>False</a:t>
            </a:r>
          </a:p>
          <a:p>
            <a:endParaRPr lang="en-US" dirty="0"/>
          </a:p>
          <a:p>
            <a:endParaRPr lang="en-US" dirty="0"/>
          </a:p>
        </p:txBody>
      </p:sp>
      <p:sp>
        <p:nvSpPr>
          <p:cNvPr id="4" name="Date Placeholder 3"/>
          <p:cNvSpPr>
            <a:spLocks noGrp="1"/>
          </p:cNvSpPr>
          <p:nvPr>
            <p:ph type="dt" sz="half" idx="13"/>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10</a:t>
            </a:fld>
            <a:endParaRPr lang="en-US" dirty="0"/>
          </a:p>
        </p:txBody>
      </p:sp>
    </p:spTree>
    <p:custDataLst>
      <p:tags r:id="rId1"/>
    </p:custDataLst>
    <p:extLst>
      <p:ext uri="{BB962C8B-B14F-4D97-AF65-F5344CB8AC3E}">
        <p14:creationId xmlns:p14="http://schemas.microsoft.com/office/powerpoint/2010/main" val="2890176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Check-Your-Knowledge—Question 2</a:t>
            </a:r>
            <a:endParaRPr lang="en-US" dirty="0"/>
          </a:p>
        </p:txBody>
      </p:sp>
      <p:sp>
        <p:nvSpPr>
          <p:cNvPr id="5" name="Content Placeholder 4"/>
          <p:cNvSpPr>
            <a:spLocks noGrp="1"/>
          </p:cNvSpPr>
          <p:nvPr>
            <p:ph sz="half" idx="1"/>
          </p:nvPr>
        </p:nvSpPr>
        <p:spPr/>
        <p:txBody>
          <a:bodyPr/>
          <a:lstStyle/>
          <a:p>
            <a:pPr marL="0" lvl="0" indent="0">
              <a:buNone/>
            </a:pPr>
            <a:r>
              <a:rPr lang="en-US" sz="3600" dirty="0"/>
              <a:t>A Medigap policy will cover you and your </a:t>
            </a:r>
            <a:r>
              <a:rPr lang="en-US" sz="3600" dirty="0" smtClean="0"/>
              <a:t>spouse.</a:t>
            </a:r>
            <a:endParaRPr lang="en-US" sz="3600" dirty="0"/>
          </a:p>
          <a:p>
            <a:pPr marL="561975" indent="-514350">
              <a:buFont typeface="+mj-lt"/>
              <a:buAutoNum type="alphaLcPeriod"/>
            </a:pPr>
            <a:r>
              <a:rPr lang="en-US" sz="3600" dirty="0"/>
              <a:t>True</a:t>
            </a:r>
          </a:p>
          <a:p>
            <a:pPr marL="561975" indent="-514350">
              <a:buFont typeface="+mj-lt"/>
              <a:buAutoNum type="alphaLcPeriod"/>
            </a:pPr>
            <a:r>
              <a:rPr lang="en-US" sz="3600" dirty="0"/>
              <a:t>False</a:t>
            </a:r>
          </a:p>
          <a:p>
            <a:pPr marL="0" indent="0">
              <a:buNone/>
            </a:pPr>
            <a:endParaRPr lang="en-US" sz="3600" dirty="0"/>
          </a:p>
          <a:p>
            <a:pPr marL="0" indent="0">
              <a:buNone/>
            </a:pPr>
            <a:endParaRPr lang="en-US" sz="3600" dirty="0"/>
          </a:p>
        </p:txBody>
      </p:sp>
      <p:sp>
        <p:nvSpPr>
          <p:cNvPr id="4" name="Date Placeholder 3"/>
          <p:cNvSpPr>
            <a:spLocks noGrp="1"/>
          </p:cNvSpPr>
          <p:nvPr>
            <p:ph type="dt" sz="half" idx="13"/>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11</a:t>
            </a:fld>
            <a:endParaRPr lang="en-US" dirty="0"/>
          </a:p>
        </p:txBody>
      </p:sp>
    </p:spTree>
    <p:custDataLst>
      <p:tags r:id="rId1"/>
    </p:custDataLst>
    <p:extLst>
      <p:ext uri="{BB962C8B-B14F-4D97-AF65-F5344CB8AC3E}">
        <p14:creationId xmlns:p14="http://schemas.microsoft.com/office/powerpoint/2010/main" val="3815768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2—Medigap Plans</a:t>
            </a:r>
            <a:endParaRPr lang="en-US" dirty="0"/>
          </a:p>
        </p:txBody>
      </p:sp>
      <p:sp>
        <p:nvSpPr>
          <p:cNvPr id="4" name="Content Placeholder 2"/>
          <p:cNvSpPr>
            <a:spLocks noGrp="1"/>
          </p:cNvSpPr>
          <p:nvPr>
            <p:ph idx="1"/>
          </p:nvPr>
        </p:nvSpPr>
        <p:spPr>
          <a:xfrm>
            <a:off x="628650" y="1139868"/>
            <a:ext cx="8163658" cy="5037095"/>
          </a:xfrm>
        </p:spPr>
        <p:txBody>
          <a:bodyPr/>
          <a:lstStyle/>
          <a:p>
            <a:pPr marL="365125" indent="-365125"/>
            <a:r>
              <a:rPr lang="en-US" dirty="0"/>
              <a:t>Medigap plan types</a:t>
            </a:r>
          </a:p>
          <a:p>
            <a:pPr marL="569913" lvl="1" indent="-217488"/>
            <a:r>
              <a:rPr lang="en-US" dirty="0" smtClean="0"/>
              <a:t>Standardized policies</a:t>
            </a:r>
          </a:p>
          <a:p>
            <a:pPr marL="569913" lvl="1" indent="-217488"/>
            <a:r>
              <a:rPr lang="en-US" dirty="0" smtClean="0"/>
              <a:t>Special types of Medigap policies</a:t>
            </a:r>
          </a:p>
          <a:p>
            <a:pPr marL="365125" indent="-365125"/>
            <a:r>
              <a:rPr lang="en-US" dirty="0" smtClean="0"/>
              <a:t>How Medigap plans are structured</a:t>
            </a:r>
          </a:p>
          <a:p>
            <a:pPr marL="342900" indent="-342900"/>
            <a:r>
              <a:rPr lang="en-US" dirty="0" smtClean="0"/>
              <a:t>Basic benefits covered by each type of Medigap plan</a:t>
            </a:r>
          </a:p>
          <a:p>
            <a:endParaRPr lang="en-US" dirty="0"/>
          </a:p>
        </p:txBody>
      </p:sp>
      <p:sp>
        <p:nvSpPr>
          <p:cNvPr id="6" name="Date Placeholder 5"/>
          <p:cNvSpPr>
            <a:spLocks noGrp="1"/>
          </p:cNvSpPr>
          <p:nvPr>
            <p:ph type="dt" sz="half" idx="10"/>
          </p:nvPr>
        </p:nvSpPr>
        <p:spPr/>
        <p:txBody>
          <a:bodyPr/>
          <a:lstStyle/>
          <a:p>
            <a:r>
              <a:rPr lang="en-US" dirty="0" smtClean="0"/>
              <a:t>March 2018</a:t>
            </a:r>
            <a:endParaRPr lang="en-US" dirty="0"/>
          </a:p>
        </p:txBody>
      </p:sp>
      <p:sp>
        <p:nvSpPr>
          <p:cNvPr id="7" name="Footer Placeholder 6"/>
          <p:cNvSpPr>
            <a:spLocks noGrp="1"/>
          </p:cNvSpPr>
          <p:nvPr>
            <p:ph type="ftr" sz="quarter" idx="11"/>
          </p:nvPr>
        </p:nvSpPr>
        <p:spPr/>
        <p:txBody>
          <a:bodyPr/>
          <a:lstStyle/>
          <a:p>
            <a:r>
              <a:rPr lang="en-US" dirty="0" smtClean="0"/>
              <a:t>Medicare Supplement Insurance (Medigap) Policies</a:t>
            </a:r>
            <a:endParaRPr lang="en-US" dirty="0"/>
          </a:p>
        </p:txBody>
      </p:sp>
      <p:sp>
        <p:nvSpPr>
          <p:cNvPr id="8" name="Slide Number Placeholder 7"/>
          <p:cNvSpPr>
            <a:spLocks noGrp="1"/>
          </p:cNvSpPr>
          <p:nvPr>
            <p:ph type="sldNum" sz="quarter" idx="12"/>
          </p:nvPr>
        </p:nvSpPr>
        <p:spPr/>
        <p:txBody>
          <a:bodyPr/>
          <a:lstStyle/>
          <a:p>
            <a:fld id="{D3B75908-2BC4-4CCC-BE4B-63652A0FD379}" type="slidenum">
              <a:rPr lang="en-US" smtClean="0"/>
              <a:t>12</a:t>
            </a:fld>
            <a:endParaRPr lang="en-US" dirty="0"/>
          </a:p>
        </p:txBody>
      </p:sp>
    </p:spTree>
    <p:extLst>
      <p:ext uri="{BB962C8B-B14F-4D97-AF65-F5344CB8AC3E}">
        <p14:creationId xmlns:p14="http://schemas.microsoft.com/office/powerpoint/2010/main" val="2877936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r>
              <a:rPr lang="en-US" dirty="0" smtClean="0"/>
              <a:t>Medigap Plans</a:t>
            </a:r>
            <a:endParaRPr lang="en-US" dirty="0"/>
          </a:p>
        </p:txBody>
      </p:sp>
      <p:grpSp>
        <p:nvGrpSpPr>
          <p:cNvPr id="17" name="Group 16" title="Medigap icon"/>
          <p:cNvGrpSpPr/>
          <p:nvPr/>
        </p:nvGrpSpPr>
        <p:grpSpPr>
          <a:xfrm>
            <a:off x="366484" y="2099365"/>
            <a:ext cx="1230229" cy="1551659"/>
            <a:chOff x="366483" y="2099364"/>
            <a:chExt cx="1230229" cy="1551659"/>
          </a:xfrm>
        </p:grpSpPr>
        <p:sp>
          <p:nvSpPr>
            <p:cNvPr id="18" name="TextBox 17" title="Text box stating Medigap"/>
            <p:cNvSpPr txBox="1"/>
            <p:nvPr/>
          </p:nvSpPr>
          <p:spPr>
            <a:xfrm>
              <a:off x="366483" y="2727180"/>
              <a:ext cx="1230229" cy="923843"/>
            </a:xfrm>
            <a:prstGeom prst="rect">
              <a:avLst/>
            </a:prstGeom>
            <a:noFill/>
          </p:spPr>
          <p:txBody>
            <a:bodyPr wrap="squar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pic>
          <p:nvPicPr>
            <p:cNvPr id="19" name="Picture 18" title="image of briefcase with cross indicating Medigap polic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736" y="2099364"/>
              <a:ext cx="641725" cy="543835"/>
            </a:xfrm>
            <a:prstGeom prst="rect">
              <a:avLst/>
            </a:prstGeom>
          </p:spPr>
        </p:pic>
      </p:grpSp>
      <p:sp>
        <p:nvSpPr>
          <p:cNvPr id="20" name="Rectangle 8"/>
          <p:cNvSpPr>
            <a:spLocks noGrp="1" noChangeArrowheads="1"/>
          </p:cNvSpPr>
          <p:nvPr>
            <p:ph idx="4294967295"/>
          </p:nvPr>
        </p:nvSpPr>
        <p:spPr>
          <a:xfrm>
            <a:off x="1882588" y="1344705"/>
            <a:ext cx="6775638" cy="5217459"/>
          </a:xfrm>
        </p:spPr>
        <p:txBody>
          <a:bodyPr>
            <a:noAutofit/>
          </a:bodyPr>
          <a:lstStyle/>
          <a:p>
            <a:pPr marL="228594" indent="-228594"/>
            <a:r>
              <a:rPr lang="en-US" sz="2800" dirty="0"/>
              <a:t>Standardized plans identified by a letter (except in MA, MN, WI (waiver states</a:t>
            </a:r>
            <a:r>
              <a:rPr lang="en-US" sz="2800" dirty="0" smtClean="0"/>
              <a:t>))</a:t>
            </a:r>
            <a:endParaRPr lang="en-US" sz="2800" dirty="0"/>
          </a:p>
          <a:p>
            <a:pPr marL="228594" indent="-228594"/>
            <a:r>
              <a:rPr lang="en-US" sz="2800" dirty="0"/>
              <a:t>Plans with the same letter must offer all the same benefits</a:t>
            </a:r>
          </a:p>
          <a:p>
            <a:pPr marL="228594" indent="-228594"/>
            <a:r>
              <a:rPr lang="en-US" sz="2800" dirty="0"/>
              <a:t>Companies don’t have to sell all </a:t>
            </a:r>
            <a:r>
              <a:rPr lang="en-US" sz="2800" dirty="0" smtClean="0"/>
              <a:t>plans</a:t>
            </a:r>
            <a:br>
              <a:rPr lang="en-US" sz="2800" dirty="0" smtClean="0"/>
            </a:br>
            <a:r>
              <a:rPr lang="en-US" sz="2800" dirty="0" smtClean="0"/>
              <a:t/>
            </a:r>
            <a:br>
              <a:rPr lang="en-US" sz="2800" dirty="0" smtClean="0"/>
            </a:br>
            <a:r>
              <a:rPr lang="en-US" sz="2800" dirty="0" smtClean="0"/>
              <a:t/>
            </a:r>
            <a:br>
              <a:rPr lang="en-US" sz="2800" dirty="0" smtClean="0"/>
            </a:br>
            <a:endParaRPr lang="en-US" sz="2800" dirty="0"/>
          </a:p>
          <a:p>
            <a:pPr marL="342883" indent="-342883"/>
            <a:r>
              <a:rPr lang="en-US" sz="2800" dirty="0" smtClean="0"/>
              <a:t>For help, contact your local State Health Insurance Assistance Program or your State Department of Insurance</a:t>
            </a:r>
            <a:endParaRPr lang="en-US" sz="2800" dirty="0"/>
          </a:p>
        </p:txBody>
      </p:sp>
      <p:graphicFrame>
        <p:nvGraphicFramePr>
          <p:cNvPr id="21" name="Table 20" title="Table showing availalbe and not longer availalbe medigap policies"/>
          <p:cNvGraphicFramePr>
            <a:graphicFrameLocks noGrp="1"/>
          </p:cNvGraphicFramePr>
          <p:nvPr>
            <p:extLst>
              <p:ext uri="{D42A27DB-BD31-4B8C-83A1-F6EECF244321}">
                <p14:modId xmlns:p14="http://schemas.microsoft.com/office/powerpoint/2010/main" val="3086204166"/>
              </p:ext>
            </p:extLst>
          </p:nvPr>
        </p:nvGraphicFramePr>
        <p:xfrm>
          <a:off x="1845781" y="3851545"/>
          <a:ext cx="6917559" cy="1097280"/>
        </p:xfrm>
        <a:graphic>
          <a:graphicData uri="http://schemas.openxmlformats.org/drawingml/2006/table">
            <a:tbl>
              <a:tblPr firstRow="1" bandRow="1">
                <a:tableStyleId>{5C22544A-7EE6-4342-B048-85BDC9FD1C3A}</a:tableStyleId>
              </a:tblPr>
              <a:tblGrid>
                <a:gridCol w="3359764">
                  <a:extLst>
                    <a:ext uri="{9D8B030D-6E8A-4147-A177-3AD203B41FA5}">
                      <a16:colId xmlns:a16="http://schemas.microsoft.com/office/drawing/2014/main" xmlns="" val="20000"/>
                    </a:ext>
                  </a:extLst>
                </a:gridCol>
                <a:gridCol w="3557795">
                  <a:extLst>
                    <a:ext uri="{9D8B030D-6E8A-4147-A177-3AD203B41FA5}">
                      <a16:colId xmlns:a16="http://schemas.microsoft.com/office/drawing/2014/main" xmlns="" val="20001"/>
                    </a:ext>
                  </a:extLst>
                </a:gridCol>
              </a:tblGrid>
              <a:tr h="701040">
                <a:tc>
                  <a:txBody>
                    <a:bodyPr/>
                    <a:lstStyle/>
                    <a:p>
                      <a:pPr algn="ctr"/>
                      <a:r>
                        <a:rPr lang="en-US" sz="2000" dirty="0"/>
                        <a:t>Plans Currently Sold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000" dirty="0"/>
                        <a:t>Plans that </a:t>
                      </a:r>
                      <a:r>
                        <a:rPr lang="en-US" sz="2000" dirty="0" smtClean="0"/>
                        <a:t>Exist, But </a:t>
                      </a:r>
                      <a:r>
                        <a:rPr lang="en-US" sz="2000" dirty="0"/>
                        <a:t>Are</a:t>
                      </a:r>
                    </a:p>
                    <a:p>
                      <a:pPr algn="ctr"/>
                      <a:r>
                        <a:rPr lang="en-US" sz="2000" dirty="0"/>
                        <a:t>No Longer Sold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0000"/>
                  </a:ext>
                </a:extLst>
              </a:tr>
              <a:tr h="396240">
                <a:tc>
                  <a:txBody>
                    <a:bodyPr/>
                    <a:lstStyle/>
                    <a:p>
                      <a:pPr marL="0" lvl="1" indent="0" algn="ctr"/>
                      <a:r>
                        <a:rPr lang="pt-BR" sz="2000" dirty="0">
                          <a:solidFill>
                            <a:schemeClr val="tx2">
                              <a:lumMod val="50000"/>
                            </a:schemeClr>
                          </a:solidFill>
                        </a:rPr>
                        <a:t>A, B, C, D, F, G, K, L, M, and N</a:t>
                      </a:r>
                      <a:endParaRPr lang="en-US" sz="2000" dirty="0">
                        <a:solidFill>
                          <a:schemeClr val="tx2">
                            <a:lumMod val="50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2">
                              <a:lumMod val="50000"/>
                            </a:schemeClr>
                          </a:solidFill>
                        </a:rPr>
                        <a:t>E, H, I</a:t>
                      </a:r>
                      <a:r>
                        <a:rPr lang="en-US" sz="2000" dirty="0" smtClean="0">
                          <a:solidFill>
                            <a:schemeClr val="tx2">
                              <a:lumMod val="50000"/>
                            </a:schemeClr>
                          </a:solidFill>
                        </a:rPr>
                        <a:t>, and</a:t>
                      </a:r>
                      <a:r>
                        <a:rPr lang="en-US" sz="2000" baseline="0" dirty="0" smtClean="0">
                          <a:solidFill>
                            <a:schemeClr val="tx2">
                              <a:lumMod val="50000"/>
                            </a:schemeClr>
                          </a:solidFill>
                        </a:rPr>
                        <a:t> </a:t>
                      </a:r>
                      <a:r>
                        <a:rPr lang="en-US" sz="2000" baseline="0" dirty="0">
                          <a:solidFill>
                            <a:schemeClr val="tx2">
                              <a:lumMod val="50000"/>
                            </a:schemeClr>
                          </a:solidFill>
                        </a:rPr>
                        <a:t>J</a:t>
                      </a:r>
                      <a:endParaRPr lang="en-US" sz="2000" dirty="0">
                        <a:solidFill>
                          <a:schemeClr val="tx2">
                            <a:lumMod val="50000"/>
                          </a:schemeClr>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13</a:t>
            </a:fld>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pPr eaLnBrk="1" hangingPunct="1"/>
            <a:r>
              <a:rPr lang="en-US" dirty="0" smtClean="0"/>
              <a:t>Medigap Plan Types</a:t>
            </a:r>
            <a:endParaRPr lang="en-US" sz="1200" b="0" dirty="0"/>
          </a:p>
        </p:txBody>
      </p:sp>
      <p:sp>
        <p:nvSpPr>
          <p:cNvPr id="5" name="TextBox 4"/>
          <p:cNvSpPr txBox="1"/>
          <p:nvPr/>
        </p:nvSpPr>
        <p:spPr>
          <a:xfrm>
            <a:off x="1" y="1105478"/>
            <a:ext cx="9144000" cy="369332"/>
          </a:xfrm>
          <a:prstGeom prst="rect">
            <a:avLst/>
          </a:prstGeom>
          <a:solidFill>
            <a:schemeClr val="accent1"/>
          </a:solidFill>
        </p:spPr>
        <p:txBody>
          <a:bodyPr wrap="square" rtlCol="0">
            <a:spAutoFit/>
          </a:bodyPr>
          <a:lstStyle/>
          <a:p>
            <a:pPr algn="ctr" fontAlgn="b"/>
            <a:r>
              <a:rPr lang="en-US" b="1" dirty="0" smtClean="0">
                <a:solidFill>
                  <a:schemeClr val="bg1"/>
                </a:solidFill>
              </a:rPr>
              <a:t>                                                      Medicare </a:t>
            </a:r>
            <a:r>
              <a:rPr lang="en-US" b="1" dirty="0">
                <a:solidFill>
                  <a:schemeClr val="bg1"/>
                </a:solidFill>
              </a:rPr>
              <a:t>Supplement Insurance (Medigap) </a:t>
            </a:r>
            <a:r>
              <a:rPr lang="en-US" b="1" dirty="0" smtClean="0">
                <a:solidFill>
                  <a:schemeClr val="bg1"/>
                </a:solidFill>
              </a:rPr>
              <a:t>Plans</a:t>
            </a:r>
            <a:endParaRPr lang="en-US" dirty="0">
              <a:solidFill>
                <a:schemeClr val="bg1"/>
              </a:solidFill>
            </a:endParaRPr>
          </a:p>
        </p:txBody>
      </p:sp>
      <p:graphicFrame>
        <p:nvGraphicFramePr>
          <p:cNvPr id="7" name="Content Placeholder 9" descr="Table showing benefits by Medicare Supplement Insurance (Medigap) Plan type, indicated by plan type letter.  Detail included in speakers' notes." title="Medigap Plan Types Table"/>
          <p:cNvGraphicFramePr>
            <a:graphicFrameLocks noGrp="1"/>
          </p:cNvGraphicFramePr>
          <p:nvPr>
            <p:ph idx="1"/>
            <p:extLst>
              <p:ext uri="{D42A27DB-BD31-4B8C-83A1-F6EECF244321}">
                <p14:modId xmlns:p14="http://schemas.microsoft.com/office/powerpoint/2010/main" val="4098966591"/>
              </p:ext>
            </p:extLst>
          </p:nvPr>
        </p:nvGraphicFramePr>
        <p:xfrm>
          <a:off x="2" y="1492252"/>
          <a:ext cx="9144002" cy="3499425"/>
        </p:xfrm>
        <a:graphic>
          <a:graphicData uri="http://schemas.openxmlformats.org/drawingml/2006/table">
            <a:tbl>
              <a:tblPr firstRow="1" firstCol="1" bandRow="1">
                <a:tableStyleId>{5C22544A-7EE6-4342-B048-85BDC9FD1C3A}</a:tableStyleId>
              </a:tblPr>
              <a:tblGrid>
                <a:gridCol w="3240026"/>
                <a:gridCol w="617147"/>
                <a:gridCol w="540004"/>
                <a:gridCol w="540004"/>
                <a:gridCol w="617147"/>
                <a:gridCol w="540004"/>
                <a:gridCol w="540004"/>
                <a:gridCol w="694291"/>
                <a:gridCol w="584448"/>
                <a:gridCol w="550985"/>
                <a:gridCol w="679942"/>
              </a:tblGrid>
              <a:tr h="219697">
                <a:tc>
                  <a:txBody>
                    <a:bodyPr/>
                    <a:lstStyle/>
                    <a:p>
                      <a:pPr marL="0" marR="0" algn="ctr">
                        <a:lnSpc>
                          <a:spcPct val="115000"/>
                        </a:lnSpc>
                        <a:spcBef>
                          <a:spcPts val="0"/>
                        </a:spcBef>
                        <a:spcAft>
                          <a:spcPts val="0"/>
                        </a:spcAft>
                      </a:pPr>
                      <a:r>
                        <a:rPr lang="en-US" sz="1100" dirty="0">
                          <a:effectLst/>
                        </a:rPr>
                        <a:t>Benefits</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A</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B</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C</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D</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smtClean="0">
                          <a:effectLst/>
                        </a:rPr>
                        <a:t>F*</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G</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K</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L</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M</a:t>
                      </a:r>
                      <a:endParaRPr lang="en-US" sz="1100" dirty="0">
                        <a:effectLst/>
                        <a:latin typeface="Calibri"/>
                        <a:ea typeface="Calibri"/>
                        <a:cs typeface="Times New Roman"/>
                      </a:endParaRPr>
                    </a:p>
                  </a:txBody>
                  <a:tcPr marL="48986" marR="48986" marT="0" marB="0"/>
                </a:tc>
                <a:tc>
                  <a:txBody>
                    <a:bodyPr/>
                    <a:lstStyle/>
                    <a:p>
                      <a:pPr marL="0" marR="0" algn="ctr">
                        <a:lnSpc>
                          <a:spcPct val="115000"/>
                        </a:lnSpc>
                        <a:spcBef>
                          <a:spcPts val="0"/>
                        </a:spcBef>
                        <a:spcAft>
                          <a:spcPts val="0"/>
                        </a:spcAft>
                      </a:pPr>
                      <a:r>
                        <a:rPr lang="en-US" sz="1100" dirty="0">
                          <a:effectLst/>
                        </a:rPr>
                        <a:t>N</a:t>
                      </a:r>
                      <a:endParaRPr lang="en-US" sz="1100" dirty="0">
                        <a:effectLst/>
                        <a:latin typeface="Calibri"/>
                        <a:ea typeface="Calibri"/>
                        <a:cs typeface="Times New Roman"/>
                      </a:endParaRPr>
                    </a:p>
                  </a:txBody>
                  <a:tcPr marL="48986" marR="48986" marT="0" marB="0"/>
                </a:tc>
              </a:tr>
              <a:tr h="643782">
                <a:tc>
                  <a:txBody>
                    <a:bodyPr/>
                    <a:lstStyle/>
                    <a:p>
                      <a:pPr marL="0" marR="0">
                        <a:lnSpc>
                          <a:spcPct val="100000"/>
                        </a:lnSpc>
                        <a:spcBef>
                          <a:spcPts val="0"/>
                        </a:spcBef>
                        <a:spcAft>
                          <a:spcPts val="0"/>
                        </a:spcAft>
                      </a:pPr>
                      <a:r>
                        <a:rPr lang="en-US" sz="1100" dirty="0" smtClean="0">
                          <a:effectLst/>
                        </a:rPr>
                        <a:t>Part </a:t>
                      </a:r>
                      <a:r>
                        <a:rPr lang="en-US" sz="1100" dirty="0">
                          <a:effectLst/>
                        </a:rPr>
                        <a:t>A coinsurance and hospital costs (up to an additional 365 days after Medicare benefits are </a:t>
                      </a:r>
                      <a:r>
                        <a:rPr lang="en-US" sz="1100" dirty="0" smtClean="0">
                          <a:effectLst/>
                        </a:rPr>
                        <a:t>used up)</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r>
              <a:tr h="447812">
                <a:tc>
                  <a:txBody>
                    <a:bodyPr/>
                    <a:lstStyle/>
                    <a:p>
                      <a:pPr marL="0" marR="0">
                        <a:lnSpc>
                          <a:spcPct val="100000"/>
                        </a:lnSpc>
                        <a:spcBef>
                          <a:spcPts val="0"/>
                        </a:spcBef>
                        <a:spcAft>
                          <a:spcPts val="0"/>
                        </a:spcAft>
                      </a:pPr>
                      <a:r>
                        <a:rPr lang="en-US" sz="1100" dirty="0" smtClean="0">
                          <a:effectLst/>
                        </a:rPr>
                        <a:t>Part </a:t>
                      </a:r>
                      <a:r>
                        <a:rPr lang="en-US" sz="1100" dirty="0">
                          <a:effectLst/>
                        </a:rPr>
                        <a:t>B coinsurance or copayment</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50%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75%</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r>
              <a:tr h="217130">
                <a:tc>
                  <a:txBody>
                    <a:bodyPr/>
                    <a:lstStyle/>
                    <a:p>
                      <a:pPr marL="0" marR="0">
                        <a:lnSpc>
                          <a:spcPct val="100000"/>
                        </a:lnSpc>
                        <a:spcBef>
                          <a:spcPts val="0"/>
                        </a:spcBef>
                        <a:spcAft>
                          <a:spcPts val="0"/>
                        </a:spcAft>
                      </a:pPr>
                      <a:r>
                        <a:rPr lang="en-US" sz="1100" dirty="0">
                          <a:effectLst/>
                        </a:rPr>
                        <a:t>Blood (first 3 pints)</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50%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75%</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r>
              <a:tr h="401186">
                <a:tc>
                  <a:txBody>
                    <a:bodyPr/>
                    <a:lstStyle/>
                    <a:p>
                      <a:pPr marL="0" marR="0">
                        <a:lnSpc>
                          <a:spcPct val="100000"/>
                        </a:lnSpc>
                        <a:spcBef>
                          <a:spcPts val="0"/>
                        </a:spcBef>
                        <a:spcAft>
                          <a:spcPts val="0"/>
                        </a:spcAft>
                      </a:pPr>
                      <a:r>
                        <a:rPr lang="en-US" sz="1100" dirty="0">
                          <a:effectLst/>
                        </a:rPr>
                        <a:t>Part A hospice care coinsurance or copayment</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50%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75%</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r>
              <a:tr h="286561">
                <a:tc>
                  <a:txBody>
                    <a:bodyPr/>
                    <a:lstStyle/>
                    <a:p>
                      <a:pPr marL="0" marR="0">
                        <a:lnSpc>
                          <a:spcPct val="100000"/>
                        </a:lnSpc>
                        <a:spcBef>
                          <a:spcPts val="0"/>
                        </a:spcBef>
                        <a:spcAft>
                          <a:spcPts val="0"/>
                        </a:spcAft>
                      </a:pPr>
                      <a:r>
                        <a:rPr lang="en-US" sz="1100" dirty="0">
                          <a:effectLst/>
                        </a:rPr>
                        <a:t>Skilled nursing facility care coinsurance</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50%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smtClean="0">
                          <a:effectLst/>
                        </a:rPr>
                        <a:t>75%</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smtClean="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r>
              <a:tr h="217130">
                <a:tc>
                  <a:txBody>
                    <a:bodyPr/>
                    <a:lstStyle/>
                    <a:p>
                      <a:pPr marL="0" marR="0">
                        <a:lnSpc>
                          <a:spcPct val="100000"/>
                        </a:lnSpc>
                        <a:spcBef>
                          <a:spcPts val="0"/>
                        </a:spcBef>
                        <a:spcAft>
                          <a:spcPts val="0"/>
                        </a:spcAft>
                      </a:pPr>
                      <a:r>
                        <a:rPr lang="en-US" sz="1100" dirty="0">
                          <a:effectLst/>
                        </a:rPr>
                        <a:t>Part A deductible</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50%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75%</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smtClean="0">
                          <a:effectLst/>
                        </a:rPr>
                        <a:t>50%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r>
              <a:tr h="217130">
                <a:tc>
                  <a:txBody>
                    <a:bodyPr/>
                    <a:lstStyle/>
                    <a:p>
                      <a:pPr marL="0" marR="0">
                        <a:lnSpc>
                          <a:spcPct val="100000"/>
                        </a:lnSpc>
                        <a:spcBef>
                          <a:spcPts val="0"/>
                        </a:spcBef>
                        <a:spcAft>
                          <a:spcPts val="0"/>
                        </a:spcAft>
                      </a:pPr>
                      <a:r>
                        <a:rPr lang="en-US" sz="1100" dirty="0">
                          <a:effectLst/>
                        </a:rPr>
                        <a:t>Part B deductible</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r>
              <a:tr h="217130">
                <a:tc>
                  <a:txBody>
                    <a:bodyPr/>
                    <a:lstStyle/>
                    <a:p>
                      <a:pPr marL="0" marR="0">
                        <a:lnSpc>
                          <a:spcPct val="100000"/>
                        </a:lnSpc>
                        <a:spcBef>
                          <a:spcPts val="0"/>
                        </a:spcBef>
                        <a:spcAft>
                          <a:spcPts val="0"/>
                        </a:spcAft>
                      </a:pPr>
                      <a:r>
                        <a:rPr lang="en-US" sz="1100" dirty="0">
                          <a:effectLst/>
                        </a:rPr>
                        <a:t>Part B excess charges</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r>
              <a:tr h="401186">
                <a:tc>
                  <a:txBody>
                    <a:bodyPr/>
                    <a:lstStyle/>
                    <a:p>
                      <a:pPr marL="0" marR="0">
                        <a:lnSpc>
                          <a:spcPct val="100000"/>
                        </a:lnSpc>
                        <a:spcBef>
                          <a:spcPts val="0"/>
                        </a:spcBef>
                        <a:spcAft>
                          <a:spcPts val="0"/>
                        </a:spcAft>
                      </a:pPr>
                      <a:r>
                        <a:rPr lang="en-US" sz="1100" dirty="0">
                          <a:effectLst/>
                        </a:rPr>
                        <a:t>Foreign travel emergency (up to plan limits)</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80%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80%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80%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80%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80%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a:effectLst/>
                        </a:rPr>
                        <a:t>80%</a:t>
                      </a:r>
                      <a:endParaRPr lang="en-US" sz="1100" dirty="0">
                        <a:effectLst/>
                        <a:latin typeface="Calibri"/>
                        <a:ea typeface="Calibri"/>
                        <a:cs typeface="Times New Roman"/>
                      </a:endParaRPr>
                    </a:p>
                  </a:txBody>
                  <a:tcPr marL="48986" marR="48986" marT="0" marB="0"/>
                </a:tc>
              </a:tr>
              <a:tr h="230681">
                <a:tc>
                  <a:txBody>
                    <a:bodyPr/>
                    <a:lstStyle/>
                    <a:p>
                      <a:pPr marL="0" marR="0">
                        <a:lnSpc>
                          <a:spcPct val="100000"/>
                        </a:lnSpc>
                        <a:spcBef>
                          <a:spcPts val="0"/>
                        </a:spcBef>
                        <a:spcAft>
                          <a:spcPts val="0"/>
                        </a:spcAft>
                      </a:pPr>
                      <a:r>
                        <a:rPr lang="en-US" sz="1100" dirty="0" smtClean="0">
                          <a:effectLst/>
                          <a:latin typeface="Calibri"/>
                          <a:ea typeface="Calibri"/>
                          <a:cs typeface="Times New Roman"/>
                        </a:rPr>
                        <a:t>Out-</a:t>
                      </a:r>
                      <a:r>
                        <a:rPr lang="en-US" sz="1100" baseline="0" dirty="0" smtClean="0">
                          <a:effectLst/>
                          <a:latin typeface="Calibri"/>
                          <a:ea typeface="Calibri"/>
                          <a:cs typeface="Times New Roman"/>
                        </a:rPr>
                        <a:t>of-Pocket Limit in 2018**</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smtClean="0">
                          <a:effectLst/>
                          <a:latin typeface="Calibri"/>
                          <a:ea typeface="Calibri"/>
                          <a:cs typeface="Times New Roman"/>
                        </a:rPr>
                        <a:t>$5,240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r>
                        <a:rPr lang="en-US" sz="1100" dirty="0" smtClean="0">
                          <a:effectLst/>
                          <a:latin typeface="Calibri"/>
                          <a:ea typeface="Calibri"/>
                          <a:cs typeface="Times New Roman"/>
                        </a:rPr>
                        <a:t>$2,620</a:t>
                      </a: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48986" marR="48986" marT="0" marB="0"/>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48986" marR="48986" marT="0" marB="0"/>
                </a:tc>
              </a:tr>
            </a:tbl>
          </a:graphicData>
        </a:graphic>
      </p:graphicFrame>
      <p:sp>
        <p:nvSpPr>
          <p:cNvPr id="9" name="TextBox 8"/>
          <p:cNvSpPr txBox="1"/>
          <p:nvPr/>
        </p:nvSpPr>
        <p:spPr>
          <a:xfrm>
            <a:off x="1" y="4994453"/>
            <a:ext cx="9143999" cy="1061829"/>
          </a:xfrm>
          <a:prstGeom prst="rect">
            <a:avLst/>
          </a:prstGeom>
          <a:solidFill>
            <a:srgbClr val="DCE6F2"/>
          </a:solidFill>
        </p:spPr>
        <p:txBody>
          <a:bodyPr wrap="square" rtlCol="0">
            <a:spAutoFit/>
          </a:bodyPr>
          <a:lstStyle/>
          <a:p>
            <a:r>
              <a:rPr lang="en-US" sz="1050" dirty="0"/>
              <a:t>*Plan F is also offered as a high-deductible plan by some insurance companies in some states. If you choose this option, this means you must pay for Medicare-covered costs (coinsurance, copayments, deductibles) up to the deductible amount of $</a:t>
            </a:r>
            <a:r>
              <a:rPr lang="en-US" sz="1050" dirty="0" smtClean="0"/>
              <a:t>2,240 </a:t>
            </a:r>
            <a:r>
              <a:rPr lang="en-US" sz="1050" dirty="0"/>
              <a:t>in </a:t>
            </a:r>
            <a:r>
              <a:rPr lang="en-US" sz="1050" dirty="0" smtClean="0"/>
              <a:t>2018 </a:t>
            </a:r>
            <a:r>
              <a:rPr lang="en-US" sz="1050" dirty="0"/>
              <a:t>before your policy pays anything. </a:t>
            </a:r>
          </a:p>
          <a:p>
            <a:r>
              <a:rPr lang="en-US" sz="1050" dirty="0"/>
              <a:t>**For Plans K and L, after you meet your out-of-pocket yearly limit and your yearly Part B deductible </a:t>
            </a:r>
            <a:r>
              <a:rPr lang="en-US" sz="1050" dirty="0" smtClean="0"/>
              <a:t>($183 </a:t>
            </a:r>
            <a:r>
              <a:rPr lang="en-US" sz="1050" dirty="0"/>
              <a:t>in </a:t>
            </a:r>
            <a:r>
              <a:rPr lang="en-US" sz="1050" dirty="0" smtClean="0"/>
              <a:t>2018), </a:t>
            </a:r>
            <a:r>
              <a:rPr lang="en-US" sz="1050" dirty="0"/>
              <a:t>the Medigap plan pays 100% of covered services for the rest of the calendar year. </a:t>
            </a:r>
          </a:p>
          <a:p>
            <a:r>
              <a:rPr lang="en-US" sz="1050" dirty="0"/>
              <a:t>***Plan N pays 100% of the Part B coinsurance, except for a copayment of up to $20 for some office visits and up to a $50 copayment for emergency room visits that don’t result in an inpatient admission.</a:t>
            </a:r>
          </a:p>
        </p:txBody>
      </p:sp>
      <p:sp>
        <p:nvSpPr>
          <p:cNvPr id="3" name="Date Placeholder 2"/>
          <p:cNvSpPr>
            <a:spLocks noGrp="1"/>
          </p:cNvSpPr>
          <p:nvPr>
            <p:ph type="dt" sz="half" idx="10"/>
          </p:nvPr>
        </p:nvSpPr>
        <p:spPr/>
        <p:txBody>
          <a:bodyPr/>
          <a:lstStyle/>
          <a:p>
            <a:r>
              <a:rPr lang="en-US" dirty="0" smtClean="0"/>
              <a:t>March 2018</a:t>
            </a:r>
            <a:endParaRPr lang="en-US" dirty="0"/>
          </a:p>
        </p:txBody>
      </p:sp>
      <p:sp>
        <p:nvSpPr>
          <p:cNvPr id="4" name="Footer Placeholder 3"/>
          <p:cNvSpPr>
            <a:spLocks noGrp="1"/>
          </p:cNvSpPr>
          <p:nvPr>
            <p:ph type="ftr" sz="quarter" idx="11"/>
          </p:nvPr>
        </p:nvSpPr>
        <p:spPr/>
        <p:txBody>
          <a:bodyPr/>
          <a:lstStyle/>
          <a:p>
            <a:r>
              <a:rPr lang="en-US" dirty="0" smtClean="0"/>
              <a:t>Medicare Supplement Insurance (Medigap) Policies</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14</a:t>
            </a:fld>
            <a:endParaRPr lang="en-US" dirty="0"/>
          </a:p>
        </p:txBody>
      </p:sp>
    </p:spTree>
    <p:custDataLst>
      <p:tags r:id="rId1"/>
    </p:custDataLst>
    <p:extLst>
      <p:ext uri="{BB962C8B-B14F-4D97-AF65-F5344CB8AC3E}">
        <p14:creationId xmlns:p14="http://schemas.microsoft.com/office/powerpoint/2010/main" val="3089505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p:nvPr>
        </p:nvSpPr>
        <p:spPr/>
        <p:txBody>
          <a:bodyPr/>
          <a:lstStyle/>
          <a:p>
            <a:r>
              <a:rPr lang="en-US" dirty="0" smtClean="0"/>
              <a:t>Special Types of Medigap Policies</a:t>
            </a:r>
            <a:endParaRPr lang="en-US" dirty="0"/>
          </a:p>
        </p:txBody>
      </p:sp>
      <p:sp>
        <p:nvSpPr>
          <p:cNvPr id="30726" name="Rectangle 8"/>
          <p:cNvSpPr>
            <a:spLocks noGrp="1" noChangeArrowheads="1"/>
          </p:cNvSpPr>
          <p:nvPr>
            <p:ph idx="1"/>
          </p:nvPr>
        </p:nvSpPr>
        <p:spPr/>
        <p:txBody>
          <a:bodyPr/>
          <a:lstStyle/>
          <a:p>
            <a:pPr marL="457200" indent="-457200"/>
            <a:r>
              <a:rPr lang="en-US" dirty="0" smtClean="0"/>
              <a:t>Massachusetts, Minnesota, and Wisconsin (waiver states)</a:t>
            </a:r>
          </a:p>
          <a:p>
            <a:pPr marL="457200" indent="-457200"/>
            <a:r>
              <a:rPr lang="en-US" dirty="0" smtClean="0"/>
              <a:t>Medicare SELECT</a:t>
            </a:r>
            <a:endParaRPr lang="en-US" dirty="0"/>
          </a:p>
        </p:txBody>
      </p:sp>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15</a:t>
            </a:fld>
            <a:endParaRPr lang="en-US" dirty="0"/>
          </a:p>
        </p:txBody>
      </p:sp>
    </p:spTree>
    <p:custDataLst>
      <p:tags r:id="rId1"/>
    </p:custDataLst>
    <p:extLst>
      <p:ext uri="{BB962C8B-B14F-4D97-AF65-F5344CB8AC3E}">
        <p14:creationId xmlns:p14="http://schemas.microsoft.com/office/powerpoint/2010/main" val="2704931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Grp="1" noChangeArrowheads="1"/>
          </p:cNvSpPr>
          <p:nvPr>
            <p:ph type="title"/>
          </p:nvPr>
        </p:nvSpPr>
        <p:spPr/>
        <p:txBody>
          <a:bodyPr/>
          <a:lstStyle/>
          <a:p>
            <a:r>
              <a:rPr lang="en-US" dirty="0"/>
              <a:t>Waiver </a:t>
            </a:r>
            <a:r>
              <a:rPr lang="en-US" dirty="0" smtClean="0"/>
              <a:t>States</a:t>
            </a:r>
            <a:endParaRPr lang="en-US" dirty="0"/>
          </a:p>
        </p:txBody>
      </p:sp>
      <p:sp>
        <p:nvSpPr>
          <p:cNvPr id="59398" name="Rectangle 9"/>
          <p:cNvSpPr>
            <a:spLocks noGrp="1" noChangeArrowheads="1"/>
          </p:cNvSpPr>
          <p:nvPr>
            <p:ph idx="1"/>
          </p:nvPr>
        </p:nvSpPr>
        <p:spPr>
          <a:xfrm>
            <a:off x="628650" y="1215025"/>
            <a:ext cx="8037048" cy="4961938"/>
          </a:xfrm>
        </p:spPr>
        <p:txBody>
          <a:bodyPr/>
          <a:lstStyle/>
          <a:p>
            <a:r>
              <a:rPr lang="en-US" dirty="0" smtClean="0"/>
              <a:t>Massachusetts</a:t>
            </a:r>
            <a:r>
              <a:rPr lang="en-US" dirty="0"/>
              <a:t>, Minnesota, </a:t>
            </a:r>
            <a:r>
              <a:rPr lang="en-US" dirty="0" smtClean="0"/>
              <a:t>Wisconsin</a:t>
            </a:r>
          </a:p>
          <a:p>
            <a:r>
              <a:rPr lang="en-US" dirty="0" smtClean="0"/>
              <a:t>Different kinds of Medigap policies</a:t>
            </a:r>
          </a:p>
          <a:p>
            <a:r>
              <a:rPr lang="en-US" dirty="0" smtClean="0"/>
              <a:t>NOT labeled with letters</a:t>
            </a:r>
          </a:p>
          <a:p>
            <a:pPr marL="365125" indent="-365125"/>
            <a:r>
              <a:rPr lang="en-US" dirty="0" smtClean="0"/>
              <a:t>Benefits comparable to standardized policies</a:t>
            </a:r>
          </a:p>
          <a:p>
            <a:pPr lvl="1"/>
            <a:r>
              <a:rPr lang="en-US" dirty="0" smtClean="0"/>
              <a:t>Basic and optional benefits</a:t>
            </a:r>
          </a:p>
          <a:p>
            <a:r>
              <a:rPr lang="en-US" dirty="0" smtClean="0"/>
              <a:t>For information</a:t>
            </a:r>
          </a:p>
          <a:p>
            <a:pPr lvl="1"/>
            <a:r>
              <a:rPr lang="en-US" dirty="0" smtClean="0"/>
              <a:t>Call your State Health Insurance Assistance Program or State Insurance Department</a:t>
            </a:r>
            <a:endParaRPr lang="en-US" dirty="0"/>
          </a:p>
        </p:txBody>
      </p:sp>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16</a:t>
            </a:fld>
            <a:endParaRPr lang="en-US" dirty="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Medicare SELECT Policies</a:t>
            </a:r>
          </a:p>
        </p:txBody>
      </p:sp>
      <p:sp>
        <p:nvSpPr>
          <p:cNvPr id="2" name="Rectangle 3"/>
          <p:cNvSpPr>
            <a:spLocks noGrp="1" noChangeArrowheads="1"/>
          </p:cNvSpPr>
          <p:nvPr>
            <p:ph idx="1"/>
          </p:nvPr>
        </p:nvSpPr>
        <p:spPr>
          <a:xfrm>
            <a:off x="393895" y="1215025"/>
            <a:ext cx="8426547" cy="4961938"/>
          </a:xfrm>
        </p:spPr>
        <p:txBody>
          <a:bodyPr/>
          <a:lstStyle/>
          <a:p>
            <a:r>
              <a:rPr lang="en-US" dirty="0" smtClean="0"/>
              <a:t>A type of Medigap policy with a network</a:t>
            </a:r>
          </a:p>
          <a:p>
            <a:r>
              <a:rPr lang="en-US" dirty="0" smtClean="0"/>
              <a:t>To get full benefits (except in emergency)</a:t>
            </a:r>
          </a:p>
          <a:p>
            <a:pPr lvl="1"/>
            <a:r>
              <a:rPr lang="en-US" dirty="0" smtClean="0"/>
              <a:t>Must use specific hospitals, and </a:t>
            </a:r>
          </a:p>
          <a:p>
            <a:pPr lvl="1"/>
            <a:r>
              <a:rPr lang="en-US" dirty="0" smtClean="0"/>
              <a:t>May have to see specific doctors</a:t>
            </a:r>
          </a:p>
          <a:p>
            <a:r>
              <a:rPr lang="en-US" dirty="0" smtClean="0"/>
              <a:t>Can be any of the standardized policies</a:t>
            </a:r>
          </a:p>
          <a:p>
            <a:pPr marL="365125" indent="-365125"/>
            <a:r>
              <a:rPr lang="en-US" dirty="0" smtClean="0"/>
              <a:t>Generally cost less than non-network policies</a:t>
            </a:r>
          </a:p>
          <a:p>
            <a:pPr marL="365125" indent="-365125"/>
            <a:r>
              <a:rPr lang="en-US" dirty="0" smtClean="0"/>
              <a:t>Can switch to plan with equal or lesser value at any time</a:t>
            </a:r>
          </a:p>
          <a:p>
            <a:r>
              <a:rPr lang="en-US" dirty="0" smtClean="0"/>
              <a:t>Not available in all states</a:t>
            </a:r>
            <a:endParaRPr lang="en-US" dirty="0"/>
          </a:p>
        </p:txBody>
      </p:sp>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17</a:t>
            </a:fld>
            <a:endParaRPr lang="en-US"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Check-Your-Knowledge—Question 3</a:t>
            </a:r>
            <a:endParaRPr lang="en-US" dirty="0"/>
          </a:p>
        </p:txBody>
      </p:sp>
      <p:sp>
        <p:nvSpPr>
          <p:cNvPr id="5" name="Content Placeholder 4"/>
          <p:cNvSpPr>
            <a:spLocks noGrp="1"/>
          </p:cNvSpPr>
          <p:nvPr>
            <p:ph sz="half" idx="1"/>
          </p:nvPr>
        </p:nvSpPr>
        <p:spPr/>
        <p:txBody>
          <a:bodyPr/>
          <a:lstStyle/>
          <a:p>
            <a:pPr marL="0" lvl="0" indent="0">
              <a:buNone/>
            </a:pPr>
            <a:r>
              <a:rPr lang="en-US" dirty="0"/>
              <a:t>Each standardized Medigap plan (A-M) must offer the same basic benefits, no matter which insurance company sells it.</a:t>
            </a:r>
          </a:p>
          <a:p>
            <a:pPr lvl="1" indent="-514350">
              <a:buFont typeface="+mj-lt"/>
              <a:buAutoNum type="alphaLcPeriod"/>
            </a:pPr>
            <a:r>
              <a:rPr lang="en-US" dirty="0"/>
              <a:t>True</a:t>
            </a:r>
          </a:p>
          <a:p>
            <a:pPr lvl="1" indent="-514350">
              <a:buFont typeface="+mj-lt"/>
              <a:buAutoNum type="alphaLcPeriod"/>
            </a:pPr>
            <a:r>
              <a:rPr lang="en-US" dirty="0"/>
              <a:t>False</a:t>
            </a:r>
          </a:p>
          <a:p>
            <a:pPr marL="0" indent="0">
              <a:buNone/>
              <a:defRPr/>
            </a:pPr>
            <a:endParaRPr lang="en-US" dirty="0" smtClean="0"/>
          </a:p>
        </p:txBody>
      </p:sp>
      <p:sp>
        <p:nvSpPr>
          <p:cNvPr id="4" name="Date Placeholder 3"/>
          <p:cNvSpPr>
            <a:spLocks noGrp="1"/>
          </p:cNvSpPr>
          <p:nvPr>
            <p:ph type="dt" sz="half" idx="13"/>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18</a:t>
            </a:fld>
            <a:endParaRPr lang="en-US" dirty="0"/>
          </a:p>
        </p:txBody>
      </p:sp>
    </p:spTree>
    <p:custDataLst>
      <p:tags r:id="rId1"/>
    </p:custDataLst>
    <p:extLst>
      <p:ext uri="{BB962C8B-B14F-4D97-AF65-F5344CB8AC3E}">
        <p14:creationId xmlns:p14="http://schemas.microsoft.com/office/powerpoint/2010/main" val="3577540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Check-Your-Knowledge—Question 4</a:t>
            </a:r>
            <a:endParaRPr lang="en-US" dirty="0"/>
          </a:p>
        </p:txBody>
      </p:sp>
      <p:sp>
        <p:nvSpPr>
          <p:cNvPr id="3" name="Content Placeholder 2"/>
          <p:cNvSpPr>
            <a:spLocks noGrp="1"/>
          </p:cNvSpPr>
          <p:nvPr>
            <p:ph sz="half" idx="1"/>
          </p:nvPr>
        </p:nvSpPr>
        <p:spPr>
          <a:xfrm>
            <a:off x="628650" y="1189973"/>
            <a:ext cx="3886200" cy="5166378"/>
          </a:xfrm>
        </p:spPr>
        <p:txBody>
          <a:bodyPr/>
          <a:lstStyle/>
          <a:p>
            <a:pPr marL="0" indent="0">
              <a:buNone/>
            </a:pPr>
            <a:r>
              <a:rPr lang="en-US" dirty="0"/>
              <a:t>What are the 3 waiver states?</a:t>
            </a:r>
          </a:p>
          <a:p>
            <a:pPr marL="561975" indent="-514350">
              <a:buFont typeface="+mj-lt"/>
              <a:buAutoNum type="alphaLcPeriod"/>
            </a:pPr>
            <a:r>
              <a:rPr lang="en-US" dirty="0"/>
              <a:t>Massachusetts, Minnesota, and Wisconsin</a:t>
            </a:r>
          </a:p>
          <a:p>
            <a:pPr marL="561975" indent="-514350">
              <a:buFont typeface="+mj-lt"/>
              <a:buAutoNum type="alphaLcPeriod"/>
            </a:pPr>
            <a:r>
              <a:rPr lang="en-US" dirty="0"/>
              <a:t>Maryland, Maine, </a:t>
            </a:r>
            <a:r>
              <a:rPr lang="en-US" dirty="0" smtClean="0"/>
              <a:t>and Wyoming</a:t>
            </a:r>
            <a:endParaRPr lang="en-US" dirty="0"/>
          </a:p>
          <a:p>
            <a:pPr marL="561975" indent="-514350">
              <a:buFont typeface="+mj-lt"/>
              <a:buAutoNum type="alphaLcPeriod"/>
            </a:pPr>
            <a:r>
              <a:rPr lang="en-US" dirty="0"/>
              <a:t>Michigan, Montana, </a:t>
            </a:r>
            <a:r>
              <a:rPr lang="en-US" dirty="0" smtClean="0"/>
              <a:t>and Washington</a:t>
            </a:r>
            <a:endParaRPr lang="en-US" dirty="0"/>
          </a:p>
          <a:p>
            <a:pPr marL="0" indent="0">
              <a:buNone/>
            </a:pPr>
            <a:endParaRPr lang="en-US" dirty="0"/>
          </a:p>
        </p:txBody>
      </p:sp>
      <p:sp>
        <p:nvSpPr>
          <p:cNvPr id="7" name="Date Placeholder 6"/>
          <p:cNvSpPr>
            <a:spLocks noGrp="1"/>
          </p:cNvSpPr>
          <p:nvPr>
            <p:ph type="dt" sz="half" idx="13"/>
          </p:nvPr>
        </p:nvSpPr>
        <p:spPr/>
        <p:txBody>
          <a:bodyPr/>
          <a:lstStyle/>
          <a:p>
            <a:r>
              <a:rPr lang="en-US" dirty="0" smtClean="0"/>
              <a:t>March 2018</a:t>
            </a:r>
            <a:endParaRPr lang="en-US" dirty="0"/>
          </a:p>
        </p:txBody>
      </p:sp>
      <p:sp>
        <p:nvSpPr>
          <p:cNvPr id="5" name="Footer Placeholder 4"/>
          <p:cNvSpPr>
            <a:spLocks noGrp="1"/>
          </p:cNvSpPr>
          <p:nvPr>
            <p:ph type="ftr" sz="quarter" idx="11"/>
          </p:nvPr>
        </p:nvSpPr>
        <p:spPr/>
        <p:txBody>
          <a:bodyPr/>
          <a:lstStyle/>
          <a:p>
            <a:r>
              <a:rPr lang="en-US" dirty="0" smtClean="0"/>
              <a:t>Medicare Supplement Insurance (Medigap) Policies</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19</a:t>
            </a:fld>
            <a:endParaRPr lang="en-US" dirty="0"/>
          </a:p>
        </p:txBody>
      </p:sp>
    </p:spTree>
    <p:extLst>
      <p:ext uri="{BB962C8B-B14F-4D97-AF65-F5344CB8AC3E}">
        <p14:creationId xmlns:p14="http://schemas.microsoft.com/office/powerpoint/2010/main" val="714789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half" idx="1"/>
          </p:nvPr>
        </p:nvSpPr>
        <p:spPr>
          <a:xfrm>
            <a:off x="628649" y="1189973"/>
            <a:ext cx="6859545" cy="4986990"/>
          </a:xfrm>
        </p:spPr>
        <p:txBody>
          <a:bodyPr/>
          <a:lstStyle/>
          <a:p>
            <a:pPr marL="0" lvl="0" indent="0">
              <a:lnSpc>
                <a:spcPct val="150000"/>
              </a:lnSpc>
              <a:buNone/>
            </a:pPr>
            <a:r>
              <a:rPr lang="en-US" sz="2200" b="1" dirty="0">
                <a:solidFill>
                  <a:prstClr val="black"/>
                </a:solidFill>
              </a:rPr>
              <a:t>Lesson 1—</a:t>
            </a:r>
            <a:r>
              <a:rPr lang="en-US" sz="2200" dirty="0">
                <a:solidFill>
                  <a:prstClr val="black"/>
                </a:solidFill>
              </a:rPr>
              <a:t>Introduction to </a:t>
            </a:r>
            <a:r>
              <a:rPr lang="en-US" sz="2200" dirty="0" smtClean="0">
                <a:solidFill>
                  <a:prstClr val="black"/>
                </a:solidFill>
              </a:rPr>
              <a:t>Medigap…………………………..</a:t>
            </a:r>
            <a:endParaRPr lang="en-US" sz="2200" dirty="0">
              <a:solidFill>
                <a:prstClr val="black"/>
              </a:solidFill>
            </a:endParaRPr>
          </a:p>
          <a:p>
            <a:pPr marL="0" lvl="0" indent="0">
              <a:lnSpc>
                <a:spcPct val="150000"/>
              </a:lnSpc>
              <a:buNone/>
            </a:pPr>
            <a:r>
              <a:rPr lang="en-US" sz="2200" b="1" dirty="0">
                <a:solidFill>
                  <a:prstClr val="black"/>
                </a:solidFill>
              </a:rPr>
              <a:t>Lesson 2—</a:t>
            </a:r>
            <a:r>
              <a:rPr lang="en-US" sz="2200" dirty="0">
                <a:solidFill>
                  <a:prstClr val="black"/>
                </a:solidFill>
              </a:rPr>
              <a:t>Medigap </a:t>
            </a:r>
            <a:r>
              <a:rPr lang="en-US" sz="2200" dirty="0" smtClean="0">
                <a:solidFill>
                  <a:prstClr val="black"/>
                </a:solidFill>
              </a:rPr>
              <a:t>Plans………………………………………….</a:t>
            </a:r>
            <a:endParaRPr lang="en-US" sz="2200" dirty="0">
              <a:solidFill>
                <a:prstClr val="black"/>
              </a:solidFill>
            </a:endParaRPr>
          </a:p>
          <a:p>
            <a:pPr marL="0" lvl="0" indent="0">
              <a:lnSpc>
                <a:spcPct val="150000"/>
              </a:lnSpc>
              <a:buNone/>
            </a:pPr>
            <a:r>
              <a:rPr lang="en-US" sz="2200" b="1" dirty="0">
                <a:solidFill>
                  <a:prstClr val="black"/>
                </a:solidFill>
              </a:rPr>
              <a:t>Lesson 3—</a:t>
            </a:r>
            <a:r>
              <a:rPr lang="en-US" sz="2200" dirty="0">
                <a:solidFill>
                  <a:prstClr val="black"/>
                </a:solidFill>
              </a:rPr>
              <a:t>Buying a Medigap </a:t>
            </a:r>
            <a:r>
              <a:rPr lang="en-US" sz="2200" dirty="0" smtClean="0">
                <a:solidFill>
                  <a:prstClr val="black"/>
                </a:solidFill>
              </a:rPr>
              <a:t>Policy……………………………</a:t>
            </a:r>
            <a:endParaRPr lang="en-US" sz="2200" dirty="0">
              <a:solidFill>
                <a:prstClr val="black"/>
              </a:solidFill>
            </a:endParaRPr>
          </a:p>
          <a:p>
            <a:pPr marL="0" lvl="0" indent="0">
              <a:lnSpc>
                <a:spcPct val="150000"/>
              </a:lnSpc>
              <a:buNone/>
            </a:pPr>
            <a:r>
              <a:rPr lang="en-US" sz="2200" b="1" dirty="0">
                <a:solidFill>
                  <a:prstClr val="black"/>
                </a:solidFill>
              </a:rPr>
              <a:t>Lesson 4—</a:t>
            </a:r>
            <a:r>
              <a:rPr lang="en-US" sz="2200" dirty="0">
                <a:solidFill>
                  <a:prstClr val="black"/>
                </a:solidFill>
              </a:rPr>
              <a:t>Medigap Rights and </a:t>
            </a:r>
            <a:r>
              <a:rPr lang="en-US" sz="2200" dirty="0" smtClean="0">
                <a:solidFill>
                  <a:prstClr val="black"/>
                </a:solidFill>
              </a:rPr>
              <a:t>Protections……………….</a:t>
            </a:r>
            <a:endParaRPr lang="en-US" sz="2200" dirty="0">
              <a:solidFill>
                <a:prstClr val="black"/>
              </a:solidFill>
            </a:endParaRPr>
          </a:p>
          <a:p>
            <a:pPr marL="0" lvl="0" indent="0">
              <a:lnSpc>
                <a:spcPct val="150000"/>
              </a:lnSpc>
              <a:buNone/>
            </a:pPr>
            <a:r>
              <a:rPr lang="en-US" sz="2200" dirty="0" smtClean="0">
                <a:solidFill>
                  <a:prstClr val="black"/>
                </a:solidFill>
              </a:rPr>
              <a:t>Review Scenarios...........................................................</a:t>
            </a:r>
          </a:p>
          <a:p>
            <a:pPr marL="0" lvl="0" indent="0">
              <a:lnSpc>
                <a:spcPct val="150000"/>
              </a:lnSpc>
              <a:buNone/>
            </a:pPr>
            <a:r>
              <a:rPr lang="en-US" sz="2200" dirty="0" smtClean="0">
                <a:solidFill>
                  <a:prstClr val="black"/>
                </a:solidFill>
              </a:rPr>
              <a:t>Key Points......................................................................</a:t>
            </a:r>
          </a:p>
          <a:p>
            <a:pPr marL="0" lvl="0" indent="0">
              <a:lnSpc>
                <a:spcPct val="150000"/>
              </a:lnSpc>
              <a:buNone/>
            </a:pPr>
            <a:r>
              <a:rPr lang="en-US" sz="2200" dirty="0" smtClean="0">
                <a:solidFill>
                  <a:prstClr val="black"/>
                </a:solidFill>
              </a:rPr>
              <a:t>Medigap </a:t>
            </a:r>
            <a:r>
              <a:rPr lang="en-US" sz="2200" dirty="0">
                <a:solidFill>
                  <a:prstClr val="black"/>
                </a:solidFill>
              </a:rPr>
              <a:t>Resource </a:t>
            </a:r>
            <a:r>
              <a:rPr lang="en-US" sz="2200" dirty="0" smtClean="0">
                <a:solidFill>
                  <a:prstClr val="black"/>
                </a:solidFill>
              </a:rPr>
              <a:t>Guide…………………………………………..</a:t>
            </a:r>
            <a:endParaRPr lang="en-US" sz="2200" dirty="0">
              <a:solidFill>
                <a:prstClr val="black"/>
              </a:solidFill>
            </a:endParaRPr>
          </a:p>
          <a:p>
            <a:pPr marL="0" lvl="0" indent="0">
              <a:lnSpc>
                <a:spcPct val="150000"/>
              </a:lnSpc>
              <a:buNone/>
            </a:pPr>
            <a:r>
              <a:rPr lang="en-US" sz="2200" dirty="0" smtClean="0">
                <a:solidFill>
                  <a:prstClr val="black"/>
                </a:solidFill>
              </a:rPr>
              <a:t>Appendix: Guaranteed Issue Rights...............................</a:t>
            </a:r>
            <a:endParaRPr lang="en-US" sz="2200" dirty="0">
              <a:solidFill>
                <a:prstClr val="black"/>
              </a:solidFill>
            </a:endParaRPr>
          </a:p>
          <a:p>
            <a:pPr marL="0" lvl="0" indent="0">
              <a:lnSpc>
                <a:spcPct val="150000"/>
              </a:lnSpc>
              <a:buNone/>
            </a:pPr>
            <a:r>
              <a:rPr lang="en-US" sz="2200" dirty="0" smtClean="0">
                <a:solidFill>
                  <a:prstClr val="black"/>
                </a:solidFill>
              </a:rPr>
              <a:t>Acronyms…………………………………………………………………..</a:t>
            </a:r>
            <a:endParaRPr lang="en-US" sz="2200" dirty="0"/>
          </a:p>
        </p:txBody>
      </p:sp>
      <p:sp>
        <p:nvSpPr>
          <p:cNvPr id="4" name="Content Placeholder 3"/>
          <p:cNvSpPr>
            <a:spLocks noGrp="1"/>
          </p:cNvSpPr>
          <p:nvPr>
            <p:ph sz="half" idx="2"/>
          </p:nvPr>
        </p:nvSpPr>
        <p:spPr>
          <a:xfrm>
            <a:off x="7488195" y="1189972"/>
            <a:ext cx="1027154" cy="5531503"/>
          </a:xfrm>
        </p:spPr>
        <p:txBody>
          <a:bodyPr/>
          <a:lstStyle/>
          <a:p>
            <a:pPr marL="0" indent="0" algn="r">
              <a:lnSpc>
                <a:spcPct val="150000"/>
              </a:lnSpc>
              <a:buNone/>
            </a:pPr>
            <a:r>
              <a:rPr lang="en-US" sz="2200" dirty="0" smtClean="0"/>
              <a:t>4-11</a:t>
            </a:r>
          </a:p>
          <a:p>
            <a:pPr marL="0" indent="0" algn="r">
              <a:lnSpc>
                <a:spcPct val="150000"/>
              </a:lnSpc>
              <a:buNone/>
            </a:pPr>
            <a:r>
              <a:rPr lang="en-US" sz="2200" dirty="0" smtClean="0"/>
              <a:t>12-19</a:t>
            </a:r>
          </a:p>
          <a:p>
            <a:pPr marL="0" indent="0" algn="r">
              <a:lnSpc>
                <a:spcPct val="150000"/>
              </a:lnSpc>
              <a:buNone/>
            </a:pPr>
            <a:r>
              <a:rPr lang="en-US" sz="2200" dirty="0" smtClean="0"/>
              <a:t>20-31</a:t>
            </a:r>
          </a:p>
          <a:p>
            <a:pPr marL="0" indent="0" algn="r">
              <a:lnSpc>
                <a:spcPct val="150000"/>
              </a:lnSpc>
              <a:buNone/>
            </a:pPr>
            <a:r>
              <a:rPr lang="en-US" sz="2200" dirty="0" smtClean="0"/>
              <a:t>32-40</a:t>
            </a:r>
          </a:p>
          <a:p>
            <a:pPr marL="0" indent="0" algn="r">
              <a:lnSpc>
                <a:spcPct val="150000"/>
              </a:lnSpc>
              <a:buNone/>
            </a:pPr>
            <a:r>
              <a:rPr lang="en-US" sz="2200" dirty="0" smtClean="0"/>
              <a:t>41-44</a:t>
            </a:r>
          </a:p>
          <a:p>
            <a:pPr marL="0" indent="0" algn="r">
              <a:lnSpc>
                <a:spcPct val="150000"/>
              </a:lnSpc>
              <a:buNone/>
            </a:pPr>
            <a:r>
              <a:rPr lang="en-US" sz="2200" dirty="0" smtClean="0"/>
              <a:t>45</a:t>
            </a:r>
          </a:p>
          <a:p>
            <a:pPr marL="0" indent="0" algn="r">
              <a:lnSpc>
                <a:spcPct val="150000"/>
              </a:lnSpc>
              <a:buNone/>
            </a:pPr>
            <a:r>
              <a:rPr lang="en-US" sz="2200" dirty="0" smtClean="0"/>
              <a:t>46</a:t>
            </a:r>
          </a:p>
          <a:p>
            <a:pPr marL="0" indent="0" algn="r">
              <a:lnSpc>
                <a:spcPct val="150000"/>
              </a:lnSpc>
              <a:buNone/>
            </a:pPr>
            <a:r>
              <a:rPr lang="en-US" sz="2200" dirty="0" smtClean="0"/>
              <a:t>47-48</a:t>
            </a:r>
          </a:p>
          <a:p>
            <a:pPr marL="0" indent="0" algn="r">
              <a:lnSpc>
                <a:spcPct val="150000"/>
              </a:lnSpc>
              <a:buNone/>
            </a:pPr>
            <a:r>
              <a:rPr lang="en-US" sz="2200" dirty="0" smtClean="0"/>
              <a:t>49</a:t>
            </a:r>
            <a:endParaRPr lang="en-US" sz="2200" dirty="0"/>
          </a:p>
        </p:txBody>
      </p:sp>
      <p:sp>
        <p:nvSpPr>
          <p:cNvPr id="5" name="Date Placeholder 4"/>
          <p:cNvSpPr>
            <a:spLocks noGrp="1"/>
          </p:cNvSpPr>
          <p:nvPr>
            <p:ph type="dt" sz="half" idx="13"/>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10" name="Slide Number Placeholder 9"/>
          <p:cNvSpPr>
            <a:spLocks noGrp="1"/>
          </p:cNvSpPr>
          <p:nvPr>
            <p:ph type="sldNum" sz="quarter" idx="12"/>
          </p:nvPr>
        </p:nvSpPr>
        <p:spPr/>
        <p:txBody>
          <a:bodyPr/>
          <a:lstStyle/>
          <a:p>
            <a:fld id="{D3B75908-2BC4-4CCC-BE4B-63652A0FD379}" type="slidenum">
              <a:rPr lang="en-US" smtClean="0"/>
              <a:t>2</a:t>
            </a:fld>
            <a:endParaRPr lang="en-US" dirty="0"/>
          </a:p>
        </p:txBody>
      </p:sp>
    </p:spTree>
    <p:extLst>
      <p:ext uri="{BB962C8B-B14F-4D97-AF65-F5344CB8AC3E}">
        <p14:creationId xmlns:p14="http://schemas.microsoft.com/office/powerpoint/2010/main" val="4242544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a:xfrm>
            <a:off x="0" y="15240"/>
            <a:ext cx="9144000" cy="903059"/>
          </a:xfrm>
        </p:spPr>
        <p:txBody>
          <a:bodyPr>
            <a:normAutofit/>
          </a:bodyPr>
          <a:lstStyle/>
          <a:p>
            <a:r>
              <a:rPr lang="en-US" dirty="0" smtClean="0"/>
              <a:t>Lesson 3—Buying a Medigap Policy</a:t>
            </a:r>
          </a:p>
        </p:txBody>
      </p:sp>
      <p:sp>
        <p:nvSpPr>
          <p:cNvPr id="55299" name="Rectangle 6"/>
          <p:cNvSpPr>
            <a:spLocks noGrp="1" noChangeArrowheads="1"/>
          </p:cNvSpPr>
          <p:nvPr>
            <p:ph idx="1"/>
          </p:nvPr>
        </p:nvSpPr>
        <p:spPr/>
        <p:txBody>
          <a:bodyPr/>
          <a:lstStyle/>
          <a:p>
            <a:pPr indent="-274320"/>
            <a:r>
              <a:rPr lang="en-US" dirty="0" smtClean="0"/>
              <a:t>Medigap costs</a:t>
            </a:r>
          </a:p>
          <a:p>
            <a:pPr indent="-274320"/>
            <a:r>
              <a:rPr lang="en-US" dirty="0" smtClean="0"/>
              <a:t>The best time to buy a Medigap policy</a:t>
            </a:r>
          </a:p>
          <a:p>
            <a:pPr indent="-274320"/>
            <a:r>
              <a:rPr lang="en-US" dirty="0" smtClean="0"/>
              <a:t>Switching Medigap policies</a:t>
            </a:r>
          </a:p>
          <a:p>
            <a:pPr indent="-274320"/>
            <a:r>
              <a:rPr lang="en-US" dirty="0" smtClean="0"/>
              <a:t>Steps to buy a Medigap policy</a:t>
            </a:r>
            <a:endParaRPr lang="en-US" dirty="0"/>
          </a:p>
        </p:txBody>
      </p:sp>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20</a:t>
            </a:fld>
            <a:endParaRPr lang="en-US" dirty="0"/>
          </a:p>
        </p:txBody>
      </p:sp>
    </p:spTree>
    <p:custDataLst>
      <p:tags r:id="rId1"/>
    </p:custDataLst>
    <p:extLst>
      <p:ext uri="{BB962C8B-B14F-4D97-AF65-F5344CB8AC3E}">
        <p14:creationId xmlns:p14="http://schemas.microsoft.com/office/powerpoint/2010/main" val="101327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p:txBody>
          <a:bodyPr/>
          <a:lstStyle/>
          <a:p>
            <a:r>
              <a:rPr lang="en-US" dirty="0" smtClean="0"/>
              <a:t>Medigap Costs</a:t>
            </a:r>
          </a:p>
        </p:txBody>
      </p:sp>
      <p:grpSp>
        <p:nvGrpSpPr>
          <p:cNvPr id="8" name="Group 7" title="Medigap icon"/>
          <p:cNvGrpSpPr/>
          <p:nvPr/>
        </p:nvGrpSpPr>
        <p:grpSpPr>
          <a:xfrm>
            <a:off x="366484" y="2968045"/>
            <a:ext cx="1230229" cy="1551659"/>
            <a:chOff x="366483" y="2099364"/>
            <a:chExt cx="1230229" cy="1551659"/>
          </a:xfrm>
        </p:grpSpPr>
        <p:sp>
          <p:nvSpPr>
            <p:cNvPr id="9" name="TextBox 8" title="Text box stating Medigap"/>
            <p:cNvSpPr txBox="1"/>
            <p:nvPr/>
          </p:nvSpPr>
          <p:spPr>
            <a:xfrm>
              <a:off x="366483" y="2727180"/>
              <a:ext cx="1230229" cy="923843"/>
            </a:xfrm>
            <a:prstGeom prst="rect">
              <a:avLst/>
            </a:prstGeom>
            <a:noFill/>
          </p:spPr>
          <p:txBody>
            <a:bodyPr wrap="squar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pic>
          <p:nvPicPr>
            <p:cNvPr id="10" name="Picture 9" title="image of briefcase with cross indicating Medigap polic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736" y="2099364"/>
              <a:ext cx="641725" cy="543835"/>
            </a:xfrm>
            <a:prstGeom prst="rect">
              <a:avLst/>
            </a:prstGeom>
          </p:spPr>
        </p:pic>
      </p:grpSp>
      <p:graphicFrame>
        <p:nvGraphicFramePr>
          <p:cNvPr id="2" name="Diagram 1" descr="Diagram of Cost Varies Due to..." title="Medigap Costs"/>
          <p:cNvGraphicFramePr/>
          <p:nvPr>
            <p:extLst>
              <p:ext uri="{D42A27DB-BD31-4B8C-83A1-F6EECF244321}">
                <p14:modId xmlns:p14="http://schemas.microsoft.com/office/powerpoint/2010/main" val="4045365059"/>
              </p:ext>
            </p:extLst>
          </p:nvPr>
        </p:nvGraphicFramePr>
        <p:xfrm>
          <a:off x="1596713" y="1622738"/>
          <a:ext cx="6918637" cy="473361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21</a:t>
            </a:fld>
            <a:endParaRPr lang="en-US"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2135" y="0"/>
            <a:ext cx="7886700" cy="1014609"/>
          </a:xfrm>
        </p:spPr>
        <p:txBody>
          <a:bodyPr/>
          <a:lstStyle/>
          <a:p>
            <a:r>
              <a:rPr lang="en-US" dirty="0" smtClean="0"/>
              <a:t>Medigap Pricing Based on Age</a:t>
            </a:r>
            <a:endParaRPr lang="en-US" dirty="0"/>
          </a:p>
        </p:txBody>
      </p:sp>
      <p:graphicFrame>
        <p:nvGraphicFramePr>
          <p:cNvPr id="7" name="Content Placeholder 6" descr="Table showing three types of Medigap rating (pricing) and description of how it is applied. Detail included in the speakers' notes." title="Medigap Pricing Based on Age Table"/>
          <p:cNvGraphicFramePr>
            <a:graphicFrameLocks noGrp="1"/>
          </p:cNvGraphicFramePr>
          <p:nvPr>
            <p:ph idx="1"/>
            <p:extLst>
              <p:ext uri="{D42A27DB-BD31-4B8C-83A1-F6EECF244321}">
                <p14:modId xmlns:p14="http://schemas.microsoft.com/office/powerpoint/2010/main" val="210041769"/>
              </p:ext>
            </p:extLst>
          </p:nvPr>
        </p:nvGraphicFramePr>
        <p:xfrm>
          <a:off x="307810" y="1217358"/>
          <a:ext cx="8515350" cy="3939585"/>
        </p:xfrm>
        <a:graphic>
          <a:graphicData uri="http://schemas.openxmlformats.org/drawingml/2006/table">
            <a:tbl>
              <a:tblPr firstRow="1" bandRow="1">
                <a:tableStyleId>{5C22544A-7EE6-4342-B048-85BDC9FD1C3A}</a:tableStyleId>
              </a:tblPr>
              <a:tblGrid>
                <a:gridCol w="2659258"/>
                <a:gridCol w="5856092"/>
              </a:tblGrid>
              <a:tr h="342900">
                <a:tc>
                  <a:txBody>
                    <a:bodyPr/>
                    <a:lstStyle/>
                    <a:p>
                      <a:pPr algn="ctr"/>
                      <a:r>
                        <a:rPr lang="en-US" sz="2300" dirty="0" smtClean="0"/>
                        <a:t>Type of Rating</a:t>
                      </a:r>
                      <a:endParaRPr lang="en-US" sz="2300" dirty="0"/>
                    </a:p>
                  </a:txBody>
                  <a:tcPr marL="33818" marR="33818" marT="34290" marB="34290"/>
                </a:tc>
                <a:tc>
                  <a:txBody>
                    <a:bodyPr/>
                    <a:lstStyle/>
                    <a:p>
                      <a:pPr algn="ctr"/>
                      <a:r>
                        <a:rPr lang="en-US" sz="2300" dirty="0" smtClean="0"/>
                        <a:t>Description</a:t>
                      </a:r>
                      <a:endParaRPr lang="en-US" sz="2300" dirty="0"/>
                    </a:p>
                  </a:txBody>
                  <a:tcPr marL="33818" marR="33818" marT="34290" marB="34290"/>
                </a:tc>
              </a:tr>
              <a:tr h="948704">
                <a:tc>
                  <a:txBody>
                    <a:bodyPr/>
                    <a:lstStyle/>
                    <a:p>
                      <a:pPr marL="0" marR="0" lvl="0" indent="0" algn="l" defTabSz="914400" rtl="0" eaLnBrk="1" fontAlgn="base" latinLnBrk="0" hangingPunct="1">
                        <a:lnSpc>
                          <a:spcPct val="100000"/>
                        </a:lnSpc>
                        <a:spcBef>
                          <a:spcPts val="600"/>
                        </a:spcBef>
                        <a:spcAft>
                          <a:spcPct val="0"/>
                        </a:spcAft>
                        <a:buClrTx/>
                        <a:buSzTx/>
                        <a:buFont typeface="Wingdings" pitchFamily="2" charset="2"/>
                        <a:buNone/>
                        <a:tabLst/>
                      </a:pPr>
                      <a:r>
                        <a:rPr kumimoji="0" lang="en-US" sz="2300" u="none" strike="noStrike" cap="none" normalizeH="0" baseline="0" dirty="0" smtClean="0">
                          <a:ln>
                            <a:noFill/>
                          </a:ln>
                          <a:effectLst/>
                        </a:rPr>
                        <a:t>No-age-rated</a:t>
                      </a:r>
                    </a:p>
                    <a:p>
                      <a:pPr marL="0" marR="0" lvl="0" indent="0" algn="l" defTabSz="914400" rtl="0" eaLnBrk="1" fontAlgn="base" latinLnBrk="0" hangingPunct="1">
                        <a:lnSpc>
                          <a:spcPct val="100000"/>
                        </a:lnSpc>
                        <a:spcBef>
                          <a:spcPts val="600"/>
                        </a:spcBef>
                        <a:spcAft>
                          <a:spcPct val="0"/>
                        </a:spcAft>
                        <a:buClrTx/>
                        <a:buSzTx/>
                        <a:buFont typeface="Wingdings" pitchFamily="2" charset="2"/>
                        <a:buNone/>
                        <a:tabLst/>
                      </a:pPr>
                      <a:r>
                        <a:rPr kumimoji="0" lang="en-US" sz="2300" u="none" strike="noStrike" cap="none" normalizeH="0" baseline="0" dirty="0" smtClean="0">
                          <a:ln>
                            <a:noFill/>
                          </a:ln>
                          <a:effectLst/>
                        </a:rPr>
                        <a:t>(community-rated)</a:t>
                      </a:r>
                      <a:endParaRPr kumimoji="0" lang="en-US" sz="2300" b="0" i="0" u="none" strike="noStrike" cap="none" normalizeH="0" baseline="0" dirty="0" smtClean="0">
                        <a:ln>
                          <a:noFill/>
                        </a:ln>
                        <a:solidFill>
                          <a:schemeClr val="tx1"/>
                        </a:solidFill>
                        <a:effectLst/>
                        <a:latin typeface="Calibri" pitchFamily="34" charset="0"/>
                      </a:endParaRPr>
                    </a:p>
                  </a:txBody>
                  <a:tcPr marL="33818" marR="33818" marT="102881" marB="34294" horzOverflow="overflow"/>
                </a:tc>
                <a:tc>
                  <a:txBody>
                    <a:bodyPr/>
                    <a:lstStyle/>
                    <a:p>
                      <a:pPr marL="401638" marR="0" lvl="0" indent="-401638" algn="l" defTabSz="914400" rtl="0" eaLnBrk="1" fontAlgn="base" latinLnBrk="0" hangingPunct="1">
                        <a:lnSpc>
                          <a:spcPct val="100000"/>
                        </a:lnSpc>
                        <a:spcBef>
                          <a:spcPts val="600"/>
                        </a:spcBef>
                        <a:spcAft>
                          <a:spcPct val="0"/>
                        </a:spcAft>
                        <a:buClrTx/>
                        <a:buSzTx/>
                        <a:buFont typeface="Wingdings" pitchFamily="2" charset="2"/>
                        <a:buChar char="§"/>
                        <a:tabLst/>
                      </a:pPr>
                      <a:r>
                        <a:rPr kumimoji="0" lang="en-US" sz="2300" u="none" strike="noStrike" cap="none" normalizeH="0" baseline="0" dirty="0" smtClean="0">
                          <a:ln>
                            <a:noFill/>
                          </a:ln>
                          <a:effectLst/>
                        </a:rPr>
                        <a:t>Everyone pays same regardless of age if </a:t>
                      </a:r>
                      <a:br>
                        <a:rPr kumimoji="0" lang="en-US" sz="2300" u="none" strike="noStrike" cap="none" normalizeH="0" baseline="0" dirty="0" smtClean="0">
                          <a:ln>
                            <a:noFill/>
                          </a:ln>
                          <a:effectLst/>
                        </a:rPr>
                      </a:br>
                      <a:r>
                        <a:rPr kumimoji="0" lang="en-US" sz="2300" u="none" strike="noStrike" cap="none" normalizeH="0" baseline="0" dirty="0" smtClean="0">
                          <a:ln>
                            <a:noFill/>
                          </a:ln>
                          <a:effectLst/>
                        </a:rPr>
                        <a:t>65 or older- </a:t>
                      </a:r>
                      <a:r>
                        <a:rPr kumimoji="0" lang="en-US" sz="1800" b="1" i="1" u="none" strike="noStrike" cap="none" normalizeH="0" baseline="0" dirty="0" smtClean="0">
                          <a:ln>
                            <a:noFill/>
                          </a:ln>
                          <a:effectLst/>
                        </a:rPr>
                        <a:t>All Washington state plans by state law</a:t>
                      </a:r>
                      <a:endParaRPr kumimoji="0" lang="en-US" sz="2000" b="1" i="1" u="none" strike="noStrike" cap="none" normalizeH="0" baseline="0" dirty="0" smtClean="0">
                        <a:ln>
                          <a:noFill/>
                        </a:ln>
                        <a:effectLst/>
                      </a:endParaRPr>
                    </a:p>
                    <a:p>
                      <a:pPr marL="401638" marR="0" lvl="0" indent="-401638" algn="l" defTabSz="914400" rtl="0" eaLnBrk="1" fontAlgn="base" latinLnBrk="0" hangingPunct="1">
                        <a:lnSpc>
                          <a:spcPct val="100000"/>
                        </a:lnSpc>
                        <a:spcBef>
                          <a:spcPts val="600"/>
                        </a:spcBef>
                        <a:spcAft>
                          <a:spcPct val="0"/>
                        </a:spcAft>
                        <a:buClrTx/>
                        <a:buSzTx/>
                        <a:buFont typeface="Wingdings" pitchFamily="2" charset="2"/>
                        <a:buChar char="§"/>
                        <a:tabLst/>
                      </a:pPr>
                      <a:r>
                        <a:rPr kumimoji="0" lang="en-US" sz="2300" u="none" strike="noStrike" cap="none" normalizeH="0" baseline="0" dirty="0" smtClean="0">
                          <a:ln>
                            <a:noFill/>
                          </a:ln>
                          <a:effectLst/>
                        </a:rPr>
                        <a:t>Generally least expensive over lifetime</a:t>
                      </a:r>
                      <a:endParaRPr kumimoji="0" lang="en-US" sz="2300" b="0" i="0" u="none" strike="noStrike" cap="none" normalizeH="0" baseline="0" dirty="0" smtClean="0">
                        <a:ln>
                          <a:noFill/>
                        </a:ln>
                        <a:solidFill>
                          <a:schemeClr val="tx1"/>
                        </a:solidFill>
                        <a:effectLst/>
                        <a:latin typeface="Calibri" pitchFamily="34" charset="0"/>
                      </a:endParaRPr>
                    </a:p>
                  </a:txBody>
                  <a:tcPr marL="33818" marR="33818" marT="102881" marB="34294" horzOverflow="overflow"/>
                </a:tc>
              </a:tr>
              <a:tr h="69724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300" u="none" strike="noStrike" cap="none" normalizeH="0" baseline="0" dirty="0" smtClean="0">
                          <a:ln>
                            <a:noFill/>
                          </a:ln>
                          <a:effectLst/>
                        </a:rPr>
                        <a:t>Issue-age-rated</a:t>
                      </a:r>
                    </a:p>
                  </a:txBody>
                  <a:tcPr marL="33818" marR="33818" marT="102881" marB="34294" horzOverflow="overflow"/>
                </a:tc>
                <a:tc>
                  <a:txBody>
                    <a:bodyPr/>
                    <a:lstStyle/>
                    <a:p>
                      <a:pPr marL="401638" marR="0" lvl="0" indent="-401638" algn="l" defTabSz="914400" rtl="0" eaLnBrk="1" fontAlgn="base" latinLnBrk="0" hangingPunct="1">
                        <a:lnSpc>
                          <a:spcPct val="100000"/>
                        </a:lnSpc>
                        <a:spcBef>
                          <a:spcPts val="600"/>
                        </a:spcBef>
                        <a:spcAft>
                          <a:spcPct val="0"/>
                        </a:spcAft>
                        <a:buClrTx/>
                        <a:buSzTx/>
                        <a:buFont typeface="Wingdings" pitchFamily="2" charset="2"/>
                        <a:buChar char="§"/>
                        <a:tabLst/>
                      </a:pPr>
                      <a:r>
                        <a:rPr kumimoji="0" lang="en-US" sz="2300" u="none" strike="noStrike" cap="none" normalizeH="0" baseline="0" dirty="0" smtClean="0">
                          <a:ln>
                            <a:noFill/>
                          </a:ln>
                          <a:effectLst/>
                        </a:rPr>
                        <a:t>Based on age when purchased</a:t>
                      </a:r>
                    </a:p>
                    <a:p>
                      <a:pPr marL="401638" marR="0" lvl="0" indent="-401638" algn="l" defTabSz="914400" rtl="0" eaLnBrk="1" fontAlgn="base" latinLnBrk="0" hangingPunct="1">
                        <a:lnSpc>
                          <a:spcPct val="100000"/>
                        </a:lnSpc>
                        <a:spcBef>
                          <a:spcPts val="600"/>
                        </a:spcBef>
                        <a:spcAft>
                          <a:spcPct val="0"/>
                        </a:spcAft>
                        <a:buClrTx/>
                        <a:buSzTx/>
                        <a:buFont typeface="Wingdings" pitchFamily="2" charset="2"/>
                        <a:buChar char="§"/>
                        <a:tabLst/>
                      </a:pPr>
                      <a:r>
                        <a:rPr kumimoji="0" lang="en-US" sz="2300" u="none" strike="noStrike" cap="none" normalizeH="0" baseline="0" dirty="0" smtClean="0">
                          <a:ln>
                            <a:noFill/>
                          </a:ln>
                          <a:effectLst/>
                        </a:rPr>
                        <a:t>Doesn’t go up automatically as you get older</a:t>
                      </a:r>
                      <a:endParaRPr kumimoji="0" lang="en-US" sz="2300" b="0" i="0" u="none" strike="noStrike" cap="none" normalizeH="0" baseline="0" dirty="0" smtClean="0">
                        <a:ln>
                          <a:noFill/>
                        </a:ln>
                        <a:solidFill>
                          <a:schemeClr val="tx1"/>
                        </a:solidFill>
                        <a:effectLst/>
                        <a:latin typeface="Calibri" pitchFamily="34" charset="0"/>
                      </a:endParaRPr>
                    </a:p>
                  </a:txBody>
                  <a:tcPr marL="33818" marR="33818" marT="102881" marB="34294" horzOverflow="overflow"/>
                </a:tc>
              </a:tr>
              <a:tr h="100585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300" u="none" strike="noStrike" cap="none" normalizeH="0" baseline="0" dirty="0" smtClean="0">
                          <a:ln>
                            <a:noFill/>
                          </a:ln>
                          <a:effectLst/>
                        </a:rPr>
                        <a:t>Attained-age-rated</a:t>
                      </a:r>
                      <a:endParaRPr kumimoji="0" lang="en-US" sz="2300" b="0" i="0" u="none" strike="noStrike" cap="none" normalizeH="0" baseline="0" dirty="0" smtClean="0">
                        <a:ln>
                          <a:noFill/>
                        </a:ln>
                        <a:solidFill>
                          <a:schemeClr val="tx1"/>
                        </a:solidFill>
                        <a:effectLst/>
                        <a:latin typeface="Calibri" pitchFamily="34" charset="0"/>
                      </a:endParaRPr>
                    </a:p>
                  </a:txBody>
                  <a:tcPr marL="33818" marR="33818" marT="102881" marB="34294" horzOverflow="overflow"/>
                </a:tc>
                <a:tc>
                  <a:txBody>
                    <a:bodyPr/>
                    <a:lstStyle/>
                    <a:p>
                      <a:pPr marL="401638" marR="0" lvl="0" indent="-401638" algn="l" defTabSz="914400" rtl="0" eaLnBrk="1" fontAlgn="base" latinLnBrk="0" hangingPunct="1">
                        <a:lnSpc>
                          <a:spcPct val="100000"/>
                        </a:lnSpc>
                        <a:spcBef>
                          <a:spcPts val="600"/>
                        </a:spcBef>
                        <a:spcAft>
                          <a:spcPct val="0"/>
                        </a:spcAft>
                        <a:buClrTx/>
                        <a:buSzTx/>
                        <a:buFont typeface="Wingdings" pitchFamily="2" charset="2"/>
                        <a:buChar char="§"/>
                        <a:tabLst/>
                      </a:pPr>
                      <a:r>
                        <a:rPr kumimoji="0" lang="en-US" sz="2300" u="none" strike="noStrike" cap="none" normalizeH="0" baseline="0" dirty="0" smtClean="0">
                          <a:ln>
                            <a:noFill/>
                          </a:ln>
                          <a:effectLst/>
                        </a:rPr>
                        <a:t>Premium based on current age</a:t>
                      </a:r>
                    </a:p>
                    <a:p>
                      <a:pPr marL="401638" marR="0" lvl="0" indent="-401638" algn="l" defTabSz="914400" rtl="0" eaLnBrk="1" fontAlgn="base" latinLnBrk="0" hangingPunct="1">
                        <a:lnSpc>
                          <a:spcPct val="100000"/>
                        </a:lnSpc>
                        <a:spcBef>
                          <a:spcPts val="600"/>
                        </a:spcBef>
                        <a:spcAft>
                          <a:spcPct val="0"/>
                        </a:spcAft>
                        <a:buClrTx/>
                        <a:buSzTx/>
                        <a:buFont typeface="Wingdings" pitchFamily="2" charset="2"/>
                        <a:buChar char="§"/>
                        <a:tabLst/>
                      </a:pPr>
                      <a:r>
                        <a:rPr kumimoji="0" lang="en-US" sz="2300" u="none" strike="noStrike" cap="none" normalizeH="0" baseline="0" dirty="0" smtClean="0">
                          <a:ln>
                            <a:noFill/>
                          </a:ln>
                          <a:effectLst/>
                        </a:rPr>
                        <a:t>Costs less when you’re 65</a:t>
                      </a:r>
                    </a:p>
                    <a:p>
                      <a:pPr marL="401638" marR="0" lvl="0" indent="-401638" algn="l" defTabSz="914400" rtl="0" eaLnBrk="1" fontAlgn="base" latinLnBrk="0" hangingPunct="1">
                        <a:lnSpc>
                          <a:spcPct val="100000"/>
                        </a:lnSpc>
                        <a:spcBef>
                          <a:spcPts val="600"/>
                        </a:spcBef>
                        <a:spcAft>
                          <a:spcPct val="0"/>
                        </a:spcAft>
                        <a:buClrTx/>
                        <a:buSzTx/>
                        <a:buFont typeface="Wingdings" pitchFamily="2" charset="2"/>
                        <a:buChar char="§"/>
                        <a:tabLst/>
                      </a:pPr>
                      <a:r>
                        <a:rPr kumimoji="0" lang="en-US" sz="2300" u="none" strike="noStrike" cap="none" normalizeH="0" baseline="0" dirty="0" smtClean="0">
                          <a:ln>
                            <a:noFill/>
                          </a:ln>
                          <a:effectLst/>
                        </a:rPr>
                        <a:t>Cost goes up each year as you get older</a:t>
                      </a:r>
                      <a:endParaRPr kumimoji="0" lang="en-US" sz="2300" b="0" i="0" u="none" strike="noStrike" cap="none" normalizeH="0" baseline="0" dirty="0" smtClean="0">
                        <a:ln>
                          <a:noFill/>
                        </a:ln>
                        <a:solidFill>
                          <a:schemeClr val="tx1"/>
                        </a:solidFill>
                        <a:effectLst/>
                        <a:latin typeface="Calibri" pitchFamily="34" charset="0"/>
                      </a:endParaRPr>
                    </a:p>
                  </a:txBody>
                  <a:tcPr marL="33818" marR="33818" marT="102881" marB="34294" horzOverflow="overflow"/>
                </a:tc>
              </a:tr>
            </a:tbl>
          </a:graphicData>
        </a:graphic>
      </p:graphicFrame>
      <p:sp>
        <p:nvSpPr>
          <p:cNvPr id="10" name="TextBox 9"/>
          <p:cNvSpPr txBox="1"/>
          <p:nvPr/>
        </p:nvSpPr>
        <p:spPr>
          <a:xfrm>
            <a:off x="307810" y="5204077"/>
            <a:ext cx="8515350" cy="830997"/>
          </a:xfrm>
          <a:prstGeom prst="rect">
            <a:avLst/>
          </a:prstGeom>
          <a:solidFill>
            <a:srgbClr val="DCE6F2"/>
          </a:solidFill>
        </p:spPr>
        <p:txBody>
          <a:bodyPr wrap="square" rtlCol="0">
            <a:spAutoFit/>
          </a:bodyPr>
          <a:lstStyle/>
          <a:p>
            <a:r>
              <a:rPr lang="en-US" sz="2300" dirty="0"/>
              <a:t>Premiums may go up due to inflation and other factors.</a:t>
            </a:r>
          </a:p>
          <a:p>
            <a:r>
              <a:rPr lang="en-US" sz="2300" dirty="0"/>
              <a:t>Not all states allow all 3 types of ratings.</a:t>
            </a:r>
          </a:p>
        </p:txBody>
      </p:sp>
      <p:sp>
        <p:nvSpPr>
          <p:cNvPr id="3" name="Date Placeholder 2"/>
          <p:cNvSpPr>
            <a:spLocks noGrp="1"/>
          </p:cNvSpPr>
          <p:nvPr>
            <p:ph type="dt" sz="half" idx="10"/>
          </p:nvPr>
        </p:nvSpPr>
        <p:spPr/>
        <p:txBody>
          <a:bodyPr/>
          <a:lstStyle/>
          <a:p>
            <a:r>
              <a:rPr lang="en-US" dirty="0" smtClean="0"/>
              <a:t>March 2018</a:t>
            </a:r>
            <a:endParaRPr lang="en-US" dirty="0"/>
          </a:p>
        </p:txBody>
      </p:sp>
      <p:sp>
        <p:nvSpPr>
          <p:cNvPr id="4" name="Footer Placeholder 3"/>
          <p:cNvSpPr>
            <a:spLocks noGrp="1"/>
          </p:cNvSpPr>
          <p:nvPr>
            <p:ph type="ftr" sz="quarter" idx="11"/>
          </p:nvPr>
        </p:nvSpPr>
        <p:spPr/>
        <p:txBody>
          <a:bodyPr/>
          <a:lstStyle/>
          <a:p>
            <a:r>
              <a:rPr lang="en-US" dirty="0" smtClean="0"/>
              <a:t>Medicare Supplement Insurance (Medigap) Policies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22</a:t>
            </a:fld>
            <a:endParaRPr lang="en-US" dirty="0"/>
          </a:p>
        </p:txBody>
      </p:sp>
    </p:spTree>
    <p:extLst>
      <p:ext uri="{BB962C8B-B14F-4D97-AF65-F5344CB8AC3E}">
        <p14:creationId xmlns:p14="http://schemas.microsoft.com/office/powerpoint/2010/main" val="1752051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The Best Time to Buy a Medigap Policy</a:t>
            </a:r>
            <a:endParaRPr lang="en-US" dirty="0"/>
          </a:p>
        </p:txBody>
      </p:sp>
      <p:grpSp>
        <p:nvGrpSpPr>
          <p:cNvPr id="8" name="Group 7" title="Medigap icon"/>
          <p:cNvGrpSpPr/>
          <p:nvPr/>
        </p:nvGrpSpPr>
        <p:grpSpPr>
          <a:xfrm>
            <a:off x="347434" y="2977213"/>
            <a:ext cx="1230229" cy="1551659"/>
            <a:chOff x="366483" y="2099364"/>
            <a:chExt cx="1230229" cy="1551659"/>
          </a:xfrm>
        </p:grpSpPr>
        <p:sp>
          <p:nvSpPr>
            <p:cNvPr id="9" name="TextBox 8" title="Text box stating Medigap"/>
            <p:cNvSpPr txBox="1"/>
            <p:nvPr/>
          </p:nvSpPr>
          <p:spPr>
            <a:xfrm>
              <a:off x="366483" y="2727180"/>
              <a:ext cx="1230229" cy="923843"/>
            </a:xfrm>
            <a:prstGeom prst="rect">
              <a:avLst/>
            </a:prstGeom>
            <a:noFill/>
          </p:spPr>
          <p:txBody>
            <a:bodyPr wrap="squar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pic>
          <p:nvPicPr>
            <p:cNvPr id="10" name="Picture 9" title="image of briefcase with cross indicating Medigap polic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736" y="2099364"/>
              <a:ext cx="641725" cy="543835"/>
            </a:xfrm>
            <a:prstGeom prst="rect">
              <a:avLst/>
            </a:prstGeom>
          </p:spPr>
        </p:pic>
      </p:grpSp>
      <p:sp>
        <p:nvSpPr>
          <p:cNvPr id="11" name="Rectangle 3"/>
          <p:cNvSpPr>
            <a:spLocks noGrp="1" noChangeArrowheads="1"/>
          </p:cNvSpPr>
          <p:nvPr>
            <p:ph idx="4294967295"/>
          </p:nvPr>
        </p:nvSpPr>
        <p:spPr>
          <a:xfrm>
            <a:off x="1577663" y="1076395"/>
            <a:ext cx="7368629" cy="1874644"/>
          </a:xfrm>
        </p:spPr>
        <p:txBody>
          <a:bodyPr>
            <a:noAutofit/>
          </a:bodyPr>
          <a:lstStyle/>
          <a:p>
            <a:pPr marL="228594" indent="-228594">
              <a:lnSpc>
                <a:spcPct val="120000"/>
              </a:lnSpc>
              <a:defRPr/>
            </a:pPr>
            <a:r>
              <a:rPr lang="en-US" sz="2000" dirty="0">
                <a:solidFill>
                  <a:srgbClr val="000000"/>
                </a:solidFill>
              </a:rPr>
              <a:t>Your one 6-month Open Enrollment Period (OEP) begins when you’re 65 or older and enrolled in Part B (some states have more generous rules)</a:t>
            </a:r>
          </a:p>
          <a:p>
            <a:pPr marL="217875" indent="-217875">
              <a:lnSpc>
                <a:spcPct val="120000"/>
              </a:lnSpc>
              <a:defRPr/>
            </a:pPr>
            <a:r>
              <a:rPr lang="en-US" sz="2000" dirty="0">
                <a:solidFill>
                  <a:srgbClr val="000000"/>
                </a:solidFill>
              </a:rPr>
              <a:t>May buy a Medigap policy any time an insurance company will sell you </a:t>
            </a:r>
            <a:r>
              <a:rPr lang="en-US" sz="2000" dirty="0" smtClean="0">
                <a:solidFill>
                  <a:srgbClr val="000000"/>
                </a:solidFill>
              </a:rPr>
              <a:t>one</a:t>
            </a:r>
            <a:endParaRPr lang="en-US" sz="2000" dirty="0">
              <a:solidFill>
                <a:srgbClr val="000000"/>
              </a:solidFill>
            </a:endParaRPr>
          </a:p>
        </p:txBody>
      </p:sp>
      <p:graphicFrame>
        <p:nvGraphicFramePr>
          <p:cNvPr id="12" name="Table 11" title="table showing value in enrolling in Medigap during Medigap OEP"/>
          <p:cNvGraphicFramePr>
            <a:graphicFrameLocks noGrp="1"/>
          </p:cNvGraphicFramePr>
          <p:nvPr>
            <p:extLst>
              <p:ext uri="{D42A27DB-BD31-4B8C-83A1-F6EECF244321}">
                <p14:modId xmlns:p14="http://schemas.microsoft.com/office/powerpoint/2010/main" val="4248571534"/>
              </p:ext>
            </p:extLst>
          </p:nvPr>
        </p:nvGraphicFramePr>
        <p:xfrm>
          <a:off x="1631873" y="3062249"/>
          <a:ext cx="7162800" cy="269748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xmlns="" val="20000"/>
                    </a:ext>
                  </a:extLst>
                </a:gridCol>
                <a:gridCol w="3581400">
                  <a:extLst>
                    <a:ext uri="{9D8B030D-6E8A-4147-A177-3AD203B41FA5}">
                      <a16:colId xmlns:a16="http://schemas.microsoft.com/office/drawing/2014/main" xmlns="" val="20001"/>
                    </a:ext>
                  </a:extLst>
                </a:gridCol>
              </a:tblGrid>
              <a:tr h="396240">
                <a:tc>
                  <a:txBody>
                    <a:bodyPr/>
                    <a:lstStyle/>
                    <a:p>
                      <a:pPr algn="ctr"/>
                      <a:r>
                        <a:rPr lang="en-US" sz="2000" baseline="0" dirty="0"/>
                        <a:t>During Your Medigap </a:t>
                      </a:r>
                      <a:r>
                        <a:rPr lang="en-US" sz="2000" baseline="0" dirty="0" smtClean="0"/>
                        <a:t>OEP</a:t>
                      </a:r>
                      <a:endParaRPr lang="en-US" sz="2000" dirty="0"/>
                    </a:p>
                  </a:txBody>
                  <a:tcPr>
                    <a:solidFill>
                      <a:schemeClr val="tx2"/>
                    </a:solidFill>
                  </a:tcPr>
                </a:tc>
                <a:tc>
                  <a:txBody>
                    <a:bodyPr/>
                    <a:lstStyle/>
                    <a:p>
                      <a:pPr algn="ctr"/>
                      <a:r>
                        <a:rPr lang="en-US" sz="2000" dirty="0"/>
                        <a:t>NOT During Your Medigap </a:t>
                      </a:r>
                      <a:r>
                        <a:rPr lang="en-US" sz="2000" dirty="0" smtClean="0"/>
                        <a:t>OEP</a:t>
                      </a:r>
                      <a:endParaRPr lang="en-US" sz="2000" dirty="0"/>
                    </a:p>
                  </a:txBody>
                  <a:tcPr>
                    <a:solidFill>
                      <a:schemeClr val="tx2"/>
                    </a:solidFill>
                  </a:tcPr>
                </a:tc>
                <a:extLst>
                  <a:ext uri="{0D108BD9-81ED-4DB2-BD59-A6C34878D82A}">
                    <a16:rowId xmlns:a16="http://schemas.microsoft.com/office/drawing/2014/main" xmlns="" val="10000"/>
                  </a:ext>
                </a:extLst>
              </a:tr>
              <a:tr h="660400">
                <a:tc>
                  <a:txBody>
                    <a:bodyPr/>
                    <a:lstStyle/>
                    <a:p>
                      <a:r>
                        <a:rPr lang="en-US" sz="1900" dirty="0"/>
                        <a:t>Best </a:t>
                      </a:r>
                      <a:r>
                        <a:rPr lang="en-US" sz="1900" dirty="0" smtClean="0"/>
                        <a:t>time buy</a:t>
                      </a:r>
                      <a:endParaRPr lang="en-US" sz="1900" dirty="0"/>
                    </a:p>
                  </a:txBody>
                  <a:tcPr/>
                </a:tc>
                <a:tc>
                  <a:txBody>
                    <a:bodyPr/>
                    <a:lstStyle/>
                    <a:p>
                      <a:r>
                        <a:rPr lang="en-US" sz="1900" dirty="0" smtClean="0"/>
                        <a:t>May have pre-existing</a:t>
                      </a:r>
                      <a:r>
                        <a:rPr lang="en-US" sz="1900" baseline="0" dirty="0" smtClean="0"/>
                        <a:t> condition waiting period</a:t>
                      </a:r>
                      <a:endParaRPr lang="en-US" sz="1900" dirty="0"/>
                    </a:p>
                  </a:txBody>
                  <a:tcPr/>
                </a:tc>
                <a:extLst>
                  <a:ext uri="{0D108BD9-81ED-4DB2-BD59-A6C34878D82A}">
                    <a16:rowId xmlns:a16="http://schemas.microsoft.com/office/drawing/2014/main" xmlns="" val="10001"/>
                  </a:ext>
                </a:extLst>
              </a:tr>
              <a:tr h="372945">
                <a:tc>
                  <a:txBody>
                    <a:bodyPr/>
                    <a:lstStyle/>
                    <a:p>
                      <a:r>
                        <a:rPr lang="en-US" sz="1900" dirty="0"/>
                        <a:t>Guaranteed Issue </a:t>
                      </a:r>
                      <a:r>
                        <a:rPr lang="en-US" sz="1900" dirty="0" smtClean="0"/>
                        <a:t>Period</a:t>
                      </a:r>
                      <a:endParaRPr lang="en-US" sz="1900" dirty="0"/>
                    </a:p>
                  </a:txBody>
                  <a:tcPr/>
                </a:tc>
                <a:tc>
                  <a:txBody>
                    <a:bodyPr/>
                    <a:lstStyle/>
                    <a:p>
                      <a:r>
                        <a:rPr lang="en-US" sz="1900" dirty="0" smtClean="0"/>
                        <a:t>May cost more</a:t>
                      </a:r>
                      <a:endParaRPr lang="en-US" sz="1900" dirty="0"/>
                    </a:p>
                  </a:txBody>
                  <a:tcPr/>
                </a:tc>
                <a:extLst>
                  <a:ext uri="{0D108BD9-81ED-4DB2-BD59-A6C34878D82A}">
                    <a16:rowId xmlns:a16="http://schemas.microsoft.com/office/drawing/2014/main" xmlns="" val="10002"/>
                  </a:ext>
                </a:extLst>
              </a:tr>
              <a:tr h="1229360">
                <a:tc>
                  <a:txBody>
                    <a:bodyPr/>
                    <a:lstStyle/>
                    <a:p>
                      <a:r>
                        <a:rPr lang="en-US" sz="1900" dirty="0"/>
                        <a:t>Companies </a:t>
                      </a:r>
                      <a:r>
                        <a:rPr lang="en-US" sz="1900" dirty="0" smtClean="0"/>
                        <a:t>must sell </a:t>
                      </a:r>
                      <a:r>
                        <a:rPr lang="en-US" sz="1900" baseline="0" dirty="0" smtClean="0"/>
                        <a:t>you any policy they sell for the same price even if you have a pre-existing condition</a:t>
                      </a:r>
                      <a:endParaRPr lang="en-US" sz="1900" dirty="0"/>
                    </a:p>
                  </a:txBody>
                  <a:tcPr/>
                </a:tc>
                <a:tc>
                  <a:txBody>
                    <a:bodyPr/>
                    <a:lstStyle/>
                    <a:p>
                      <a:r>
                        <a:rPr lang="en-US" sz="1900" dirty="0" smtClean="0"/>
                        <a:t>Companies can deny</a:t>
                      </a:r>
                      <a:r>
                        <a:rPr lang="en-US" sz="1900" baseline="0" dirty="0" smtClean="0"/>
                        <a:t> coverage</a:t>
                      </a:r>
                      <a:endParaRPr lang="en-US" sz="1900" dirty="0"/>
                    </a:p>
                  </a:txBody>
                  <a:tcPr/>
                </a:tc>
                <a:extLst>
                  <a:ext uri="{0D108BD9-81ED-4DB2-BD59-A6C34878D82A}">
                    <a16:rowId xmlns:a16="http://schemas.microsoft.com/office/drawing/2014/main" xmlns="" val="10003"/>
                  </a:ext>
                </a:extLst>
              </a:tr>
            </a:tbl>
          </a:graphicData>
        </a:graphic>
      </p:graphicFrame>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23</a:t>
            </a:fld>
            <a:endParaRPr lang="en-US"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en-US" dirty="0" smtClean="0"/>
              <a:t>Delayed Medigap </a:t>
            </a:r>
            <a:br>
              <a:rPr lang="en-US" dirty="0" smtClean="0"/>
            </a:br>
            <a:r>
              <a:rPr lang="en-US" dirty="0" smtClean="0"/>
              <a:t>Open Enrollment Period (OEP)</a:t>
            </a:r>
          </a:p>
        </p:txBody>
      </p:sp>
      <p:sp>
        <p:nvSpPr>
          <p:cNvPr id="40966" name="Rectangle 3"/>
          <p:cNvSpPr>
            <a:spLocks noGrp="1" noChangeArrowheads="1"/>
          </p:cNvSpPr>
          <p:nvPr>
            <p:ph idx="1"/>
          </p:nvPr>
        </p:nvSpPr>
        <p:spPr/>
        <p:txBody>
          <a:bodyPr/>
          <a:lstStyle/>
          <a:p>
            <a:r>
              <a:rPr lang="en-US" dirty="0" smtClean="0"/>
              <a:t>If you delay enrolling in Medicare Part B</a:t>
            </a:r>
          </a:p>
          <a:p>
            <a:pPr lvl="1"/>
            <a:r>
              <a:rPr lang="en-US" dirty="0" smtClean="0"/>
              <a:t>Because you or your spouse is currently actively working, and</a:t>
            </a:r>
          </a:p>
          <a:p>
            <a:pPr lvl="1"/>
            <a:r>
              <a:rPr lang="en-US" dirty="0" smtClean="0"/>
              <a:t>You have group health coverage</a:t>
            </a:r>
          </a:p>
          <a:p>
            <a:r>
              <a:rPr lang="en-US" dirty="0" smtClean="0"/>
              <a:t>Medigap OEP is delayed</a:t>
            </a:r>
          </a:p>
          <a:p>
            <a:pPr lvl="1"/>
            <a:r>
              <a:rPr lang="en-US" dirty="0" smtClean="0"/>
              <a:t>Until you’re 65 </a:t>
            </a:r>
            <a:r>
              <a:rPr lang="en-US" b="1" dirty="0" smtClean="0"/>
              <a:t>and</a:t>
            </a:r>
            <a:r>
              <a:rPr lang="en-US" dirty="0" smtClean="0"/>
              <a:t> enrolled in Part B</a:t>
            </a:r>
          </a:p>
          <a:p>
            <a:pPr lvl="1"/>
            <a:r>
              <a:rPr lang="en-US" dirty="0" smtClean="0"/>
              <a:t>No late enrollment penalty</a:t>
            </a:r>
          </a:p>
          <a:p>
            <a:r>
              <a:rPr lang="en-US" dirty="0" smtClean="0"/>
              <a:t>Notify Social Security to delay Part B</a:t>
            </a:r>
          </a:p>
        </p:txBody>
      </p:sp>
      <p:sp>
        <p:nvSpPr>
          <p:cNvPr id="3" name="Date Placeholder 2"/>
          <p:cNvSpPr>
            <a:spLocks noGrp="1"/>
          </p:cNvSpPr>
          <p:nvPr>
            <p:ph type="dt" sz="half" idx="10"/>
          </p:nvPr>
        </p:nvSpPr>
        <p:spPr/>
        <p:txBody>
          <a:bodyPr/>
          <a:lstStyle/>
          <a:p>
            <a:r>
              <a:rPr lang="en-US" dirty="0" smtClean="0"/>
              <a:t>March 2018</a:t>
            </a:r>
            <a:endParaRPr lang="en-US" dirty="0"/>
          </a:p>
        </p:txBody>
      </p:sp>
      <p:sp>
        <p:nvSpPr>
          <p:cNvPr id="4" name="Footer Placeholder 3"/>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24</a:t>
            </a:fld>
            <a:endParaRPr lang="en-US"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Pre-existing Conditions and Medigap</a:t>
            </a:r>
            <a:endParaRPr lang="en-US" dirty="0"/>
          </a:p>
        </p:txBody>
      </p:sp>
      <p:sp>
        <p:nvSpPr>
          <p:cNvPr id="37892" name="Rectangle 3"/>
          <p:cNvSpPr>
            <a:spLocks noGrp="1" noChangeArrowheads="1"/>
          </p:cNvSpPr>
          <p:nvPr>
            <p:ph idx="1"/>
          </p:nvPr>
        </p:nvSpPr>
        <p:spPr/>
        <p:txBody>
          <a:bodyPr/>
          <a:lstStyle/>
          <a:p>
            <a:pPr marL="457200" indent="-457200"/>
            <a:r>
              <a:rPr lang="en-US" sz="2800" dirty="0" smtClean="0"/>
              <a:t>Health problem you had before the new insurance policy starts </a:t>
            </a:r>
          </a:p>
          <a:p>
            <a:pPr lvl="1"/>
            <a:r>
              <a:rPr lang="en-US" sz="2400" dirty="0" smtClean="0"/>
              <a:t>Treated or diagnosed 6 months before coverage start date </a:t>
            </a:r>
          </a:p>
          <a:p>
            <a:r>
              <a:rPr lang="en-US" sz="2800" dirty="0" smtClean="0"/>
              <a:t>Pre-existing Condition Waiting Period</a:t>
            </a:r>
          </a:p>
          <a:p>
            <a:pPr lvl="1"/>
            <a:r>
              <a:rPr lang="en-US" sz="2400" dirty="0" smtClean="0"/>
              <a:t>Insurance companies can refuse to cover out-of-pocket costs for excluded condition for up to 6 months (“look-back period”) </a:t>
            </a:r>
            <a:r>
              <a:rPr lang="en-US" sz="2000" b="1" dirty="0" smtClean="0"/>
              <a:t>(By state law in Washington – limited to 90 days/3 months)</a:t>
            </a:r>
            <a:endParaRPr lang="en-US" sz="2400" b="1" dirty="0" smtClean="0"/>
          </a:p>
          <a:p>
            <a:pPr lvl="2"/>
            <a:r>
              <a:rPr lang="en-US" sz="2200" dirty="0" smtClean="0"/>
              <a:t>Without 6 months of prior creditable coverage and no break in coverage more than 63 days </a:t>
            </a:r>
            <a:r>
              <a:rPr lang="en-US" sz="2200" b="1" dirty="0" smtClean="0"/>
              <a:t>(</a:t>
            </a:r>
            <a:r>
              <a:rPr lang="en-US" sz="2000" b="1" dirty="0" smtClean="0"/>
              <a:t>By state law in Washington, 6 months is reduced to 90 days/3 months)</a:t>
            </a:r>
          </a:p>
          <a:p>
            <a:pPr lvl="1"/>
            <a:endParaRPr lang="en-US" sz="2400" dirty="0" smtClean="0"/>
          </a:p>
          <a:p>
            <a:pPr lvl="1"/>
            <a:endParaRPr lang="en-US" sz="2400" dirty="0" smtClean="0"/>
          </a:p>
          <a:p>
            <a:endParaRPr lang="en-US" sz="2800" dirty="0" smtClean="0"/>
          </a:p>
          <a:p>
            <a:endParaRPr lang="en-US" sz="2800" dirty="0"/>
          </a:p>
        </p:txBody>
      </p:sp>
      <p:sp>
        <p:nvSpPr>
          <p:cNvPr id="4" name="Date Placeholder 3"/>
          <p:cNvSpPr>
            <a:spLocks noGrp="1"/>
          </p:cNvSpPr>
          <p:nvPr>
            <p:ph type="dt" sz="half" idx="10"/>
          </p:nvPr>
        </p:nvSpPr>
        <p:spPr/>
        <p:txBody>
          <a:bodyPr/>
          <a:lstStyle/>
          <a:p>
            <a:r>
              <a:rPr lang="en-US" dirty="0" smtClean="0"/>
              <a:t>March 2018</a:t>
            </a:r>
            <a:endParaRPr lang="en-US" dirty="0"/>
          </a:p>
        </p:txBody>
      </p:sp>
      <p:sp>
        <p:nvSpPr>
          <p:cNvPr id="5" name="Footer Placeholder 4"/>
          <p:cNvSpPr>
            <a:spLocks noGrp="1"/>
          </p:cNvSpPr>
          <p:nvPr>
            <p:ph type="ftr" sz="quarter" idx="11"/>
          </p:nvPr>
        </p:nvSpPr>
        <p:spPr/>
        <p:txBody>
          <a:bodyPr/>
          <a:lstStyle/>
          <a:p>
            <a:r>
              <a:rPr lang="en-US" dirty="0" smtClean="0"/>
              <a:t>Medicare Supplement Insurance (Medigap) Policies</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25</a:t>
            </a:fld>
            <a:endParaRPr lang="en-US" dirty="0"/>
          </a:p>
        </p:txBody>
      </p:sp>
    </p:spTree>
    <p:custDataLst>
      <p:tags r:id="rId1"/>
    </p:custDataLst>
    <p:extLst>
      <p:ext uri="{BB962C8B-B14F-4D97-AF65-F5344CB8AC3E}">
        <p14:creationId xmlns:p14="http://schemas.microsoft.com/office/powerpoint/2010/main" val="3958975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Medigap for People With a Disability or End-Stage Renal Disease (ESRD)</a:t>
            </a:r>
          </a:p>
        </p:txBody>
      </p:sp>
      <p:sp>
        <p:nvSpPr>
          <p:cNvPr id="57347" name="Rectangle 3"/>
          <p:cNvSpPr>
            <a:spLocks noGrp="1" noChangeArrowheads="1"/>
          </p:cNvSpPr>
          <p:nvPr>
            <p:ph idx="1"/>
          </p:nvPr>
        </p:nvSpPr>
        <p:spPr>
          <a:xfrm>
            <a:off x="283779" y="1215025"/>
            <a:ext cx="8480393" cy="4961938"/>
          </a:xfrm>
        </p:spPr>
        <p:txBody>
          <a:bodyPr/>
          <a:lstStyle/>
          <a:p>
            <a:pPr marL="463550" indent="-463550"/>
            <a:r>
              <a:rPr lang="en-US" dirty="0" smtClean="0"/>
              <a:t>People with a disability or ESRD may not be able to buy a policy until they turn 65</a:t>
            </a:r>
          </a:p>
          <a:p>
            <a:pPr marL="463550" indent="-463550"/>
            <a:r>
              <a:rPr lang="en-US" dirty="0" smtClean="0"/>
              <a:t>Companies </a:t>
            </a:r>
            <a:r>
              <a:rPr lang="en-US" dirty="0"/>
              <a:t>may voluntarily sell Medigap policies</a:t>
            </a:r>
          </a:p>
          <a:p>
            <a:pPr marL="741363" lvl="1" indent="-273050"/>
            <a:r>
              <a:rPr lang="en-US" dirty="0" smtClean="0"/>
              <a:t>May cost more than policies sold to people over 65</a:t>
            </a:r>
          </a:p>
          <a:p>
            <a:pPr marL="741363" lvl="1" indent="-273050"/>
            <a:r>
              <a:rPr lang="en-US" dirty="0" smtClean="0"/>
              <a:t>Can use medical underwriting</a:t>
            </a:r>
          </a:p>
          <a:p>
            <a:pPr marL="463550" indent="-463550"/>
            <a:r>
              <a:rPr lang="en-US" dirty="0"/>
              <a:t>Get a Medigap </a:t>
            </a:r>
            <a:r>
              <a:rPr lang="en-US" dirty="0" smtClean="0"/>
              <a:t>OEP </a:t>
            </a:r>
            <a:r>
              <a:rPr lang="en-US" dirty="0"/>
              <a:t>at 65</a:t>
            </a:r>
          </a:p>
        </p:txBody>
      </p:sp>
      <p:sp>
        <p:nvSpPr>
          <p:cNvPr id="3" name="Date Placeholder 2"/>
          <p:cNvSpPr>
            <a:spLocks noGrp="1"/>
          </p:cNvSpPr>
          <p:nvPr>
            <p:ph type="dt" sz="half" idx="10"/>
          </p:nvPr>
        </p:nvSpPr>
        <p:spPr/>
        <p:txBody>
          <a:bodyPr/>
          <a:lstStyle/>
          <a:p>
            <a:r>
              <a:rPr lang="en-US" dirty="0" smtClean="0"/>
              <a:t>March 2018</a:t>
            </a:r>
            <a:endParaRPr lang="en-US" dirty="0"/>
          </a:p>
        </p:txBody>
      </p:sp>
      <p:sp>
        <p:nvSpPr>
          <p:cNvPr id="4" name="Footer Placeholder 3"/>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26</a:t>
            </a:fld>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Steps to Buy a Medigap Policy</a:t>
            </a:r>
          </a:p>
        </p:txBody>
      </p:sp>
      <p:sp>
        <p:nvSpPr>
          <p:cNvPr id="57347" name="Rectangle 3"/>
          <p:cNvSpPr>
            <a:spLocks noGrp="1" noChangeArrowheads="1"/>
          </p:cNvSpPr>
          <p:nvPr>
            <p:ph idx="1"/>
          </p:nvPr>
        </p:nvSpPr>
        <p:spPr>
          <a:xfrm>
            <a:off x="628649" y="1215025"/>
            <a:ext cx="8107387" cy="5141326"/>
          </a:xfrm>
        </p:spPr>
        <p:txBody>
          <a:bodyPr/>
          <a:lstStyle/>
          <a:p>
            <a:pPr marL="1828800" indent="-1828800">
              <a:buNone/>
            </a:pPr>
            <a:r>
              <a:rPr lang="en-US" sz="3000" dirty="0" smtClean="0"/>
              <a:t>STEP 1:	Decide which benefits you want, then decide which of the standardized Medigap policies meet your needs</a:t>
            </a:r>
          </a:p>
          <a:p>
            <a:pPr marL="1828800" indent="-1828800">
              <a:buNone/>
            </a:pPr>
            <a:r>
              <a:rPr lang="en-US" sz="3000" dirty="0" smtClean="0"/>
              <a:t>STEP 2: 	Find out which insurance companies sell Medigap policies in your state </a:t>
            </a:r>
          </a:p>
          <a:p>
            <a:pPr marL="1828800" indent="-1828800">
              <a:buNone/>
            </a:pPr>
            <a:r>
              <a:rPr lang="en-US" sz="3000" dirty="0" smtClean="0"/>
              <a:t>STEP 3: 	Call the insurance companies that sell the Medigap policies you’re interested in and compare costs</a:t>
            </a:r>
          </a:p>
          <a:p>
            <a:pPr marL="1828800" indent="-1828800">
              <a:buNone/>
            </a:pPr>
            <a:r>
              <a:rPr lang="en-US" sz="3000" dirty="0" smtClean="0"/>
              <a:t>STEP 4:	Apply for and buy the Medigap policy </a:t>
            </a:r>
            <a:endParaRPr lang="en-US" sz="3000" dirty="0"/>
          </a:p>
        </p:txBody>
      </p:sp>
      <p:sp>
        <p:nvSpPr>
          <p:cNvPr id="3" name="Date Placeholder 2"/>
          <p:cNvSpPr>
            <a:spLocks noGrp="1"/>
          </p:cNvSpPr>
          <p:nvPr>
            <p:ph type="dt" sz="half" idx="10"/>
          </p:nvPr>
        </p:nvSpPr>
        <p:spPr/>
        <p:txBody>
          <a:bodyPr/>
          <a:lstStyle/>
          <a:p>
            <a:r>
              <a:rPr lang="en-US" dirty="0" smtClean="0"/>
              <a:t>March 2018</a:t>
            </a:r>
            <a:endParaRPr lang="en-US" dirty="0"/>
          </a:p>
        </p:txBody>
      </p:sp>
      <p:sp>
        <p:nvSpPr>
          <p:cNvPr id="4" name="Footer Placeholder 3"/>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27</a:t>
            </a:fld>
            <a:endParaRPr lang="en-US" dirty="0"/>
          </a:p>
        </p:txBody>
      </p:sp>
    </p:spTree>
    <p:custDataLst>
      <p:tags r:id="rId1"/>
    </p:custDataLst>
    <p:extLst>
      <p:ext uri="{BB962C8B-B14F-4D97-AF65-F5344CB8AC3E}">
        <p14:creationId xmlns:p14="http://schemas.microsoft.com/office/powerpoint/2010/main" val="3967297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Why Switch Medigap Policies? </a:t>
            </a:r>
            <a:endParaRPr lang="en-US" dirty="0"/>
          </a:p>
        </p:txBody>
      </p:sp>
      <p:sp>
        <p:nvSpPr>
          <p:cNvPr id="44038" name="Rectangle 3"/>
          <p:cNvSpPr>
            <a:spLocks noGrp="1" noChangeArrowheads="1"/>
          </p:cNvSpPr>
          <p:nvPr>
            <p:ph idx="1"/>
          </p:nvPr>
        </p:nvSpPr>
        <p:spPr>
          <a:xfrm>
            <a:off x="224589" y="1215024"/>
            <a:ext cx="8550443" cy="5281025"/>
          </a:xfrm>
        </p:spPr>
        <p:txBody>
          <a:bodyPr/>
          <a:lstStyle/>
          <a:p>
            <a:r>
              <a:rPr lang="en-US" dirty="0" smtClean="0"/>
              <a:t>You might switch policies if you</a:t>
            </a:r>
          </a:p>
          <a:p>
            <a:pPr lvl="1"/>
            <a:r>
              <a:rPr lang="en-US" dirty="0" smtClean="0"/>
              <a:t>Are paying for benefits you don’t need</a:t>
            </a:r>
          </a:p>
          <a:p>
            <a:pPr lvl="1"/>
            <a:r>
              <a:rPr lang="en-US" dirty="0" smtClean="0"/>
              <a:t>Need more benefits now</a:t>
            </a:r>
          </a:p>
          <a:p>
            <a:pPr lvl="1"/>
            <a:r>
              <a:rPr lang="en-US" dirty="0" smtClean="0"/>
              <a:t>Want to change your insurance company</a:t>
            </a:r>
          </a:p>
          <a:p>
            <a:pPr lvl="1"/>
            <a:r>
              <a:rPr lang="en-US" dirty="0" smtClean="0"/>
              <a:t>Find a cheaper policy</a:t>
            </a:r>
          </a:p>
          <a:p>
            <a:r>
              <a:rPr lang="en-US" dirty="0" smtClean="0"/>
              <a:t>If not in your Medigap OEP</a:t>
            </a:r>
          </a:p>
          <a:p>
            <a:pPr lvl="1"/>
            <a:r>
              <a:rPr lang="en-US" dirty="0" smtClean="0"/>
              <a:t>You may pay more for the new policy</a:t>
            </a:r>
          </a:p>
          <a:p>
            <a:pPr lvl="1"/>
            <a:r>
              <a:rPr lang="en-US" dirty="0" smtClean="0"/>
              <a:t>There might be medical underwriting</a:t>
            </a:r>
          </a:p>
          <a:p>
            <a:pPr lvl="1"/>
            <a:r>
              <a:rPr lang="en-US" dirty="0" smtClean="0"/>
              <a:t>You could have a delay in coverage for a pre-existing condition</a:t>
            </a:r>
          </a:p>
          <a:p>
            <a:endParaRPr lang="en-US" dirty="0" smtClean="0"/>
          </a:p>
        </p:txBody>
      </p:sp>
      <p:sp>
        <p:nvSpPr>
          <p:cNvPr id="3" name="Date Placeholder 2"/>
          <p:cNvSpPr>
            <a:spLocks noGrp="1"/>
          </p:cNvSpPr>
          <p:nvPr>
            <p:ph type="dt" sz="half" idx="10"/>
          </p:nvPr>
        </p:nvSpPr>
        <p:spPr/>
        <p:txBody>
          <a:bodyPr/>
          <a:lstStyle/>
          <a:p>
            <a:r>
              <a:rPr lang="en-US" dirty="0" smtClean="0"/>
              <a:t>March 2018</a:t>
            </a:r>
            <a:endParaRPr lang="en-US" dirty="0"/>
          </a:p>
        </p:txBody>
      </p:sp>
      <p:sp>
        <p:nvSpPr>
          <p:cNvPr id="4" name="Footer Placeholder 3"/>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28</a:t>
            </a:fld>
            <a:endParaRPr lang="en-US"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When Can You Switch Medigap Policies?</a:t>
            </a:r>
          </a:p>
        </p:txBody>
      </p:sp>
      <p:sp>
        <p:nvSpPr>
          <p:cNvPr id="41990" name="Rectangle 3"/>
          <p:cNvSpPr>
            <a:spLocks noGrp="1" noChangeArrowheads="1"/>
          </p:cNvSpPr>
          <p:nvPr>
            <p:ph idx="1"/>
          </p:nvPr>
        </p:nvSpPr>
        <p:spPr>
          <a:xfrm>
            <a:off x="374073" y="1215025"/>
            <a:ext cx="8382000" cy="4961938"/>
          </a:xfrm>
        </p:spPr>
        <p:txBody>
          <a:bodyPr/>
          <a:lstStyle/>
          <a:p>
            <a:r>
              <a:rPr lang="en-US" dirty="0" smtClean="0"/>
              <a:t>A right under federal law to switch only</a:t>
            </a:r>
          </a:p>
          <a:p>
            <a:pPr lvl="1"/>
            <a:r>
              <a:rPr lang="en-US" dirty="0" smtClean="0"/>
              <a:t>During your Medigap OEP</a:t>
            </a:r>
          </a:p>
          <a:p>
            <a:pPr lvl="1"/>
            <a:r>
              <a:rPr lang="en-US" dirty="0" smtClean="0"/>
              <a:t>If you have a guaranteed issue right</a:t>
            </a:r>
          </a:p>
          <a:p>
            <a:r>
              <a:rPr lang="en-US" dirty="0"/>
              <a:t>If your state has more generous requirements</a:t>
            </a:r>
          </a:p>
          <a:p>
            <a:r>
              <a:rPr lang="en-US" dirty="0"/>
              <a:t>Anytime insurance company will sell you one</a:t>
            </a:r>
          </a:p>
          <a:p>
            <a:pPr marL="265510" lvl="1" indent="-365760">
              <a:buFont typeface="Wingdings" panose="05000000000000000000" pitchFamily="2" charset="2"/>
              <a:buChar char="§"/>
            </a:pPr>
            <a:r>
              <a:rPr lang="en-US" sz="3200" dirty="0" smtClean="0"/>
              <a:t>When you buy a new Medigap policy</a:t>
            </a:r>
          </a:p>
          <a:p>
            <a:pPr lvl="1"/>
            <a:r>
              <a:rPr lang="en-US" dirty="0" smtClean="0"/>
              <a:t>You’ll have a 30-day </a:t>
            </a:r>
            <a:r>
              <a:rPr lang="en-US" dirty="0"/>
              <a:t>“free-look period</a:t>
            </a:r>
            <a:r>
              <a:rPr lang="en-US" dirty="0" smtClean="0"/>
              <a:t>”</a:t>
            </a:r>
          </a:p>
          <a:p>
            <a:pPr lvl="2"/>
            <a:r>
              <a:rPr lang="en-US" dirty="0" smtClean="0"/>
              <a:t>You’ll need to pay both Medigap policy </a:t>
            </a:r>
            <a:r>
              <a:rPr lang="en-US" dirty="0"/>
              <a:t>premiums</a:t>
            </a:r>
          </a:p>
        </p:txBody>
      </p:sp>
      <p:sp>
        <p:nvSpPr>
          <p:cNvPr id="3" name="Date Placeholder 2"/>
          <p:cNvSpPr>
            <a:spLocks noGrp="1"/>
          </p:cNvSpPr>
          <p:nvPr>
            <p:ph type="dt" sz="half" idx="10"/>
          </p:nvPr>
        </p:nvSpPr>
        <p:spPr/>
        <p:txBody>
          <a:bodyPr/>
          <a:lstStyle/>
          <a:p>
            <a:r>
              <a:rPr lang="en-US" dirty="0" smtClean="0"/>
              <a:t>March 2018</a:t>
            </a:r>
            <a:endParaRPr lang="en-US" dirty="0"/>
          </a:p>
        </p:txBody>
      </p:sp>
      <p:sp>
        <p:nvSpPr>
          <p:cNvPr id="4" name="Footer Placeholder 3"/>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29</a:t>
            </a:fld>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Session Objectives</a:t>
            </a:r>
            <a:endParaRPr lang="en-US" dirty="0"/>
          </a:p>
        </p:txBody>
      </p:sp>
      <p:sp>
        <p:nvSpPr>
          <p:cNvPr id="4" name="Content Placeholder 2"/>
          <p:cNvSpPr>
            <a:spLocks noGrp="1"/>
          </p:cNvSpPr>
          <p:nvPr>
            <p:ph idx="1"/>
          </p:nvPr>
        </p:nvSpPr>
        <p:spPr>
          <a:xfrm>
            <a:off x="628649" y="1139868"/>
            <a:ext cx="8086725" cy="5037095"/>
          </a:xfrm>
        </p:spPr>
        <p:txBody>
          <a:bodyPr/>
          <a:lstStyle/>
          <a:p>
            <a:pPr marL="0" indent="0">
              <a:buNone/>
            </a:pPr>
            <a:r>
              <a:rPr lang="en-US" dirty="0" smtClean="0"/>
              <a:t>This session should help you</a:t>
            </a:r>
          </a:p>
          <a:p>
            <a:pPr marL="401638" indent="-401638"/>
            <a:r>
              <a:rPr lang="en-US" dirty="0" smtClean="0"/>
              <a:t>Explain what Medigap policies are</a:t>
            </a:r>
          </a:p>
          <a:p>
            <a:pPr marL="401638" indent="-401638"/>
            <a:r>
              <a:rPr lang="en-US" dirty="0" smtClean="0"/>
              <a:t>Recognize key Medigap terms</a:t>
            </a:r>
          </a:p>
          <a:p>
            <a:pPr marL="401638" indent="-401638"/>
            <a:r>
              <a:rPr lang="en-US" dirty="0" smtClean="0"/>
              <a:t>Provide steps to buying a Medigap policy</a:t>
            </a:r>
          </a:p>
          <a:p>
            <a:pPr marL="401638" indent="-401638"/>
            <a:r>
              <a:rPr lang="en-US" dirty="0" smtClean="0"/>
              <a:t>Define the best time to buy a Medigap policy</a:t>
            </a:r>
          </a:p>
          <a:p>
            <a:pPr marL="401638" indent="-401638"/>
            <a:r>
              <a:rPr lang="en-US" dirty="0" smtClean="0"/>
              <a:t>Explain guaranteed issue rights</a:t>
            </a:r>
          </a:p>
          <a:p>
            <a:pPr marL="401638" indent="-401638"/>
            <a:r>
              <a:rPr lang="en-US" dirty="0" smtClean="0"/>
              <a:t>Learn where to get information on Medigap rights and protections</a:t>
            </a:r>
          </a:p>
          <a:p>
            <a:endParaRPr lang="en-US" dirty="0"/>
          </a:p>
        </p:txBody>
      </p:sp>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8" name="Slide Number Placeholder 7"/>
          <p:cNvSpPr>
            <a:spLocks noGrp="1"/>
          </p:cNvSpPr>
          <p:nvPr>
            <p:ph type="sldNum" sz="quarter" idx="12"/>
          </p:nvPr>
        </p:nvSpPr>
        <p:spPr/>
        <p:txBody>
          <a:bodyPr/>
          <a:lstStyle/>
          <a:p>
            <a:fld id="{D3B75908-2BC4-4CCC-BE4B-63652A0FD379}" type="slidenum">
              <a:rPr lang="en-US" smtClean="0"/>
              <a:t>3</a:t>
            </a:fld>
            <a:endParaRPr lang="en-US" dirty="0"/>
          </a:p>
        </p:txBody>
      </p:sp>
    </p:spTree>
    <p:extLst>
      <p:ext uri="{BB962C8B-B14F-4D97-AF65-F5344CB8AC3E}">
        <p14:creationId xmlns:p14="http://schemas.microsoft.com/office/powerpoint/2010/main" val="3920858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Check-Your-Knowledge—Question </a:t>
            </a:r>
            <a:r>
              <a:rPr lang="en-US" dirty="0"/>
              <a:t>5</a:t>
            </a:r>
          </a:p>
        </p:txBody>
      </p:sp>
      <p:sp>
        <p:nvSpPr>
          <p:cNvPr id="35843" name="TPAnswers"/>
          <p:cNvSpPr>
            <a:spLocks noGrp="1"/>
          </p:cNvSpPr>
          <p:nvPr>
            <p:ph sz="half" idx="1"/>
            <p:custDataLst>
              <p:tags r:id="rId2"/>
            </p:custDataLst>
          </p:nvPr>
        </p:nvSpPr>
        <p:spPr>
          <a:xfrm>
            <a:off x="628649" y="1189973"/>
            <a:ext cx="4054561" cy="4986990"/>
          </a:xfrm>
        </p:spPr>
        <p:txBody>
          <a:bodyPr>
            <a:noAutofit/>
          </a:bodyPr>
          <a:lstStyle/>
          <a:p>
            <a:pPr marL="0" indent="0">
              <a:buNone/>
            </a:pPr>
            <a:r>
              <a:rPr lang="en-US" sz="2800" dirty="0"/>
              <a:t>Coverage for a pre-existing condition can only be excluded in a Medigap policy if the condition was treated or diagnosed within 6 months before the date the coverage starts under the Medigap policy.</a:t>
            </a:r>
          </a:p>
          <a:p>
            <a:pPr marL="0" indent="0">
              <a:buNone/>
            </a:pPr>
            <a:r>
              <a:rPr lang="en-US" sz="2800" dirty="0"/>
              <a:t>a.	True</a:t>
            </a:r>
          </a:p>
          <a:p>
            <a:pPr marL="0" indent="0">
              <a:buNone/>
            </a:pPr>
            <a:r>
              <a:rPr lang="en-US" sz="2800" dirty="0"/>
              <a:t>b.	False</a:t>
            </a:r>
          </a:p>
          <a:p>
            <a:pPr marL="0" indent="0">
              <a:buNone/>
            </a:pPr>
            <a:endParaRPr lang="en-US" sz="2800" dirty="0"/>
          </a:p>
          <a:p>
            <a:pPr marL="0" indent="0">
              <a:buNone/>
            </a:pPr>
            <a:endParaRPr lang="en-US" sz="2800" dirty="0"/>
          </a:p>
        </p:txBody>
      </p:sp>
      <p:sp>
        <p:nvSpPr>
          <p:cNvPr id="4" name="Date Placeholder 3"/>
          <p:cNvSpPr>
            <a:spLocks noGrp="1"/>
          </p:cNvSpPr>
          <p:nvPr>
            <p:ph type="dt" sz="half" idx="13"/>
          </p:nvPr>
        </p:nvSpPr>
        <p:spPr/>
        <p:txBody>
          <a:bodyPr/>
          <a:lstStyle/>
          <a:p>
            <a:r>
              <a:rPr lang="en-US" dirty="0" smtClean="0"/>
              <a:t>March 2018</a:t>
            </a:r>
            <a:endParaRPr lang="en-US" dirty="0"/>
          </a:p>
        </p:txBody>
      </p:sp>
      <p:sp>
        <p:nvSpPr>
          <p:cNvPr id="5" name="Footer Placeholder 4"/>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30</a:t>
            </a:fld>
            <a:endParaRPr lang="en-US" dirty="0"/>
          </a:p>
        </p:txBody>
      </p:sp>
    </p:spTree>
    <p:custDataLst>
      <p:tags r:id="rId1"/>
    </p:custDataLst>
    <p:extLst>
      <p:ext uri="{BB962C8B-B14F-4D97-AF65-F5344CB8AC3E}">
        <p14:creationId xmlns:p14="http://schemas.microsoft.com/office/powerpoint/2010/main" val="349921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Check-Your-Knowledge—Question </a:t>
            </a:r>
            <a:r>
              <a:rPr lang="en-US" dirty="0"/>
              <a:t>6</a:t>
            </a:r>
          </a:p>
        </p:txBody>
      </p:sp>
      <p:sp>
        <p:nvSpPr>
          <p:cNvPr id="35843" name="TPAnswers"/>
          <p:cNvSpPr>
            <a:spLocks noGrp="1"/>
          </p:cNvSpPr>
          <p:nvPr>
            <p:ph sz="half" idx="1"/>
            <p:custDataLst>
              <p:tags r:id="rId2"/>
            </p:custDataLst>
          </p:nvPr>
        </p:nvSpPr>
        <p:spPr/>
        <p:txBody>
          <a:bodyPr>
            <a:noAutofit/>
          </a:bodyPr>
          <a:lstStyle/>
          <a:p>
            <a:pPr marL="0" marR="0" lvl="0" indent="0">
              <a:spcBef>
                <a:spcPts val="0"/>
              </a:spcBef>
              <a:spcAft>
                <a:spcPts val="0"/>
              </a:spcAft>
              <a:buNone/>
            </a:pPr>
            <a:r>
              <a:rPr lang="en-US" sz="2800" dirty="0">
                <a:latin typeface="Calibri" panose="020F0502020204030204" pitchFamily="34" charset="0"/>
                <a:ea typeface="Calibri" panose="020F0502020204030204" pitchFamily="34" charset="0"/>
                <a:cs typeface="Times New Roman" panose="02020603050405020304" pitchFamily="18" charset="0"/>
              </a:rPr>
              <a:t>If you’re 65 or older, your Medigap _____ begins when you enroll in Part B and it can’t be changed or repeated.</a:t>
            </a:r>
          </a:p>
          <a:p>
            <a:pPr marL="285750" indent="-285750">
              <a:spcBef>
                <a:spcPts val="0"/>
              </a:spcBef>
              <a:buFont typeface="+mj-lt"/>
              <a:buAutoNum type="alphaLcPeriod"/>
            </a:pPr>
            <a:r>
              <a:rPr lang="en-US" sz="2800" dirty="0">
                <a:latin typeface="Calibri" panose="020F0502020204030204" pitchFamily="34" charset="0"/>
                <a:ea typeface="Calibri" panose="020F0502020204030204" pitchFamily="34" charset="0"/>
                <a:cs typeface="Times New Roman" panose="02020603050405020304" pitchFamily="18" charset="0"/>
              </a:rPr>
              <a:t>Initial Enrollment Period (IEP)</a:t>
            </a:r>
          </a:p>
          <a:p>
            <a:pPr marL="285750" indent="-285750">
              <a:spcBef>
                <a:spcPts val="0"/>
              </a:spcBef>
              <a:buFont typeface="+mj-lt"/>
              <a:buAutoNum type="alphaLcPeriod"/>
            </a:pPr>
            <a:r>
              <a:rPr lang="en-US" sz="2800" dirty="0">
                <a:latin typeface="Calibri" panose="020F0502020204030204" pitchFamily="34" charset="0"/>
                <a:ea typeface="Calibri" panose="020F0502020204030204" pitchFamily="34" charset="0"/>
                <a:cs typeface="Times New Roman" panose="02020603050405020304" pitchFamily="18" charset="0"/>
              </a:rPr>
              <a:t>General Enrollment Period (GEP)</a:t>
            </a:r>
          </a:p>
          <a:p>
            <a:pPr marL="285750" indent="-285750">
              <a:spcBef>
                <a:spcPts val="0"/>
              </a:spcBef>
              <a:buFont typeface="+mj-lt"/>
              <a:buAutoNum type="alphaLcPeriod"/>
            </a:pPr>
            <a:r>
              <a:rPr lang="en-US" sz="2800" dirty="0">
                <a:latin typeface="Calibri" panose="020F0502020204030204" pitchFamily="34" charset="0"/>
                <a:ea typeface="Calibri" panose="020F0502020204030204" pitchFamily="34" charset="0"/>
                <a:cs typeface="Times New Roman" panose="02020603050405020304" pitchFamily="18" charset="0"/>
              </a:rPr>
              <a:t>Open Enrollment Period (OEP</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sz="half" idx="13"/>
          </p:nvPr>
        </p:nvSpPr>
        <p:spPr/>
        <p:txBody>
          <a:bodyPr/>
          <a:lstStyle/>
          <a:p>
            <a:r>
              <a:rPr lang="en-US" dirty="0" smtClean="0"/>
              <a:t>March 2018</a:t>
            </a:r>
            <a:endParaRPr lang="en-US" dirty="0"/>
          </a:p>
        </p:txBody>
      </p:sp>
      <p:sp>
        <p:nvSpPr>
          <p:cNvPr id="5" name="Footer Placeholder 4"/>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31</a:t>
            </a:fld>
            <a:endParaRPr lang="en-US" dirty="0"/>
          </a:p>
        </p:txBody>
      </p:sp>
    </p:spTree>
    <p:custDataLst>
      <p:tags r:id="rId1"/>
    </p:custDataLst>
    <p:extLst>
      <p:ext uri="{BB962C8B-B14F-4D97-AF65-F5344CB8AC3E}">
        <p14:creationId xmlns:p14="http://schemas.microsoft.com/office/powerpoint/2010/main" val="4195245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Lesson 4—Medigap Rights and Protections</a:t>
            </a:r>
            <a:endParaRPr lang="en-US" sz="3200" dirty="0"/>
          </a:p>
        </p:txBody>
      </p:sp>
      <p:sp>
        <p:nvSpPr>
          <p:cNvPr id="3" name="Content Placeholder 2"/>
          <p:cNvSpPr>
            <a:spLocks noGrp="1"/>
          </p:cNvSpPr>
          <p:nvPr>
            <p:ph idx="1"/>
          </p:nvPr>
        </p:nvSpPr>
        <p:spPr/>
        <p:txBody>
          <a:bodyPr/>
          <a:lstStyle/>
          <a:p>
            <a:r>
              <a:rPr lang="en-US" dirty="0" smtClean="0"/>
              <a:t>Medigap guaranteed issue </a:t>
            </a:r>
            <a:r>
              <a:rPr lang="en-US" dirty="0"/>
              <a:t>r</a:t>
            </a:r>
            <a:r>
              <a:rPr lang="en-US" dirty="0" smtClean="0"/>
              <a:t>ights</a:t>
            </a:r>
          </a:p>
          <a:p>
            <a:r>
              <a:rPr lang="en-US" dirty="0" smtClean="0"/>
              <a:t>Guaranteed renewable </a:t>
            </a:r>
            <a:r>
              <a:rPr lang="en-US" dirty="0"/>
              <a:t>p</a:t>
            </a:r>
            <a:r>
              <a:rPr lang="en-US" dirty="0" smtClean="0"/>
              <a:t>lans</a:t>
            </a:r>
          </a:p>
          <a:p>
            <a:r>
              <a:rPr lang="en-US" dirty="0" smtClean="0"/>
              <a:t>Right to suspend a Medigap policy </a:t>
            </a:r>
          </a:p>
          <a:p>
            <a:endParaRPr lang="en-US" dirty="0"/>
          </a:p>
        </p:txBody>
      </p:sp>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32</a:t>
            </a:fld>
            <a:endParaRPr lang="en-US" dirty="0"/>
          </a:p>
        </p:txBody>
      </p:sp>
    </p:spTree>
    <p:extLst>
      <p:ext uri="{BB962C8B-B14F-4D97-AF65-F5344CB8AC3E}">
        <p14:creationId xmlns:p14="http://schemas.microsoft.com/office/powerpoint/2010/main" val="995285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Medigap Guaranteed Issue Rights</a:t>
            </a:r>
            <a:endParaRPr lang="en-US" dirty="0"/>
          </a:p>
        </p:txBody>
      </p:sp>
      <p:sp>
        <p:nvSpPr>
          <p:cNvPr id="3" name="Content Placeholder 2"/>
          <p:cNvSpPr>
            <a:spLocks noGrp="1"/>
          </p:cNvSpPr>
          <p:nvPr>
            <p:ph idx="1"/>
          </p:nvPr>
        </p:nvSpPr>
        <p:spPr/>
        <p:txBody>
          <a:bodyPr/>
          <a:lstStyle/>
          <a:p>
            <a:r>
              <a:rPr lang="en-US" dirty="0" smtClean="0"/>
              <a:t>Federal protections in certain situations</a:t>
            </a:r>
          </a:p>
          <a:p>
            <a:pPr lvl="1"/>
            <a:r>
              <a:rPr lang="en-US" dirty="0" smtClean="0"/>
              <a:t>Companies must sell you a Medigap policy</a:t>
            </a:r>
          </a:p>
          <a:p>
            <a:pPr lvl="1"/>
            <a:r>
              <a:rPr lang="en-US" dirty="0" smtClean="0"/>
              <a:t>All pre-existing conditions must be covered</a:t>
            </a:r>
          </a:p>
          <a:p>
            <a:pPr lvl="1"/>
            <a:r>
              <a:rPr lang="en-US" dirty="0" smtClean="0"/>
              <a:t>Can’t be charged more</a:t>
            </a:r>
          </a:p>
          <a:p>
            <a:pPr lvl="1"/>
            <a:r>
              <a:rPr lang="en-US" dirty="0" smtClean="0"/>
              <a:t>Must apply within 63 days of date other coverage ends</a:t>
            </a:r>
          </a:p>
          <a:p>
            <a:r>
              <a:rPr lang="en-US" dirty="0" smtClean="0"/>
              <a:t>See Appendix for all situations</a:t>
            </a:r>
          </a:p>
          <a:p>
            <a:r>
              <a:rPr lang="en-US" dirty="0" smtClean="0"/>
              <a:t>See the OIC job aid:  </a:t>
            </a:r>
            <a:r>
              <a:rPr lang="en-US" u="sng" dirty="0" smtClean="0">
                <a:solidFill>
                  <a:schemeClr val="tx1">
                    <a:lumMod val="95000"/>
                    <a:lumOff val="5000"/>
                  </a:schemeClr>
                </a:solidFill>
                <a:hlinkClick r:id="rId3"/>
              </a:rPr>
              <a:t>Switching Medicare Supplement (Medigap) plans</a:t>
            </a:r>
            <a:endParaRPr lang="en-US" u="sng" dirty="0" smtClean="0">
              <a:solidFill>
                <a:schemeClr val="tx1">
                  <a:lumMod val="95000"/>
                  <a:lumOff val="5000"/>
                </a:schemeClr>
              </a:solidFill>
            </a:endParaRPr>
          </a:p>
          <a:p>
            <a:pPr lvl="1"/>
            <a:endParaRPr lang="en-US" dirty="0"/>
          </a:p>
        </p:txBody>
      </p:sp>
      <p:sp>
        <p:nvSpPr>
          <p:cNvPr id="4" name="Date Placeholder 3"/>
          <p:cNvSpPr>
            <a:spLocks noGrp="1"/>
          </p:cNvSpPr>
          <p:nvPr>
            <p:ph type="dt" sz="half" idx="10"/>
          </p:nvPr>
        </p:nvSpPr>
        <p:spPr/>
        <p:txBody>
          <a:bodyPr/>
          <a:lstStyle/>
          <a:p>
            <a:r>
              <a:rPr lang="en-US" dirty="0" smtClean="0"/>
              <a:t>March 2018</a:t>
            </a:r>
            <a:endParaRPr lang="en-US" dirty="0"/>
          </a:p>
        </p:txBody>
      </p:sp>
      <p:sp>
        <p:nvSpPr>
          <p:cNvPr id="7" name="Footer Placeholder 6"/>
          <p:cNvSpPr>
            <a:spLocks noGrp="1"/>
          </p:cNvSpPr>
          <p:nvPr>
            <p:ph type="ftr" sz="quarter" idx="11"/>
          </p:nvPr>
        </p:nvSpPr>
        <p:spPr/>
        <p:txBody>
          <a:bodyPr/>
          <a:lstStyle/>
          <a:p>
            <a:r>
              <a:rPr lang="en-US" dirty="0" smtClean="0"/>
              <a:t>Medicare Supplement Insurance (Medigap) Policies</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Title 3"/>
          <p:cNvSpPr>
            <a:spLocks noGrp="1"/>
          </p:cNvSpPr>
          <p:nvPr>
            <p:ph type="title"/>
          </p:nvPr>
        </p:nvSpPr>
        <p:spPr/>
        <p:txBody>
          <a:bodyPr/>
          <a:lstStyle/>
          <a:p>
            <a:r>
              <a:rPr lang="en-US" dirty="0" smtClean="0"/>
              <a:t>Examples of Guaranteed Issue Rights </a:t>
            </a:r>
          </a:p>
        </p:txBody>
      </p:sp>
      <p:sp>
        <p:nvSpPr>
          <p:cNvPr id="16" name="Content Placeholder 15"/>
          <p:cNvSpPr>
            <a:spLocks noGrp="1"/>
          </p:cNvSpPr>
          <p:nvPr>
            <p:ph idx="1"/>
          </p:nvPr>
        </p:nvSpPr>
        <p:spPr>
          <a:xfrm>
            <a:off x="628650" y="1215025"/>
            <a:ext cx="8111938" cy="1506608"/>
          </a:xfrm>
        </p:spPr>
        <p:txBody>
          <a:bodyPr/>
          <a:lstStyle/>
          <a:p>
            <a:pPr marL="0" indent="0">
              <a:buNone/>
            </a:pPr>
            <a:r>
              <a:rPr lang="en-US" dirty="0" smtClean="0"/>
              <a:t>John is in an </a:t>
            </a:r>
            <a:r>
              <a:rPr lang="en-US" b="1" dirty="0" smtClean="0"/>
              <a:t>MA Plan</a:t>
            </a:r>
            <a:r>
              <a:rPr lang="en-US" dirty="0" smtClean="0"/>
              <a:t>. He’ll have a Medigap guaranteed issue right if…</a:t>
            </a:r>
            <a:endParaRPr lang="en-US" dirty="0"/>
          </a:p>
        </p:txBody>
      </p:sp>
      <p:grpSp>
        <p:nvGrpSpPr>
          <p:cNvPr id="5" name="Group 4" descr="Diagram showing example of Guaranteed Issue Rights&#10;John is in a Medicare Advantage Plan. He'll have a Medigap guaranteed issue right if:&#10;&#10;He joined when first eligible for Part A at 65, and in the first year wants to change to Original Medicare (Trial Right)&#10;&#10;or&#10;&#10;His plan leaves Medicare&#10;&#10;or&#10;&#10;His plan stops giving care in his area&#10;&#10;or&#10;&#10;He moves out of his plan's service area." title="Diagram showing example of Guaranteed Issue Rights"/>
          <p:cNvGrpSpPr/>
          <p:nvPr/>
        </p:nvGrpSpPr>
        <p:grpSpPr>
          <a:xfrm>
            <a:off x="228600" y="2679453"/>
            <a:ext cx="8511988" cy="3728307"/>
            <a:chOff x="82774" y="2691768"/>
            <a:chExt cx="9043416" cy="3447098"/>
          </a:xfrm>
        </p:grpSpPr>
        <p:sp>
          <p:nvSpPr>
            <p:cNvPr id="18" name="TextBox 17" descr="Example of when John has guaranteed issue rights.&#10;&#10;"/>
            <p:cNvSpPr txBox="1"/>
            <p:nvPr/>
          </p:nvSpPr>
          <p:spPr>
            <a:xfrm>
              <a:off x="82774" y="2691768"/>
              <a:ext cx="9043416" cy="3447098"/>
            </a:xfrm>
            <a:prstGeom prst="rect">
              <a:avLst/>
            </a:prstGeom>
            <a:solidFill>
              <a:srgbClr val="4F81BD"/>
            </a:solidFill>
            <a:ln>
              <a:noFill/>
            </a:ln>
          </p:spPr>
          <p:txBody>
            <a:bodyPr wrap="square">
              <a:spAutoFit/>
            </a:bodyPr>
            <a:lstStyle/>
            <a:p>
              <a:pPr>
                <a:defRPr/>
              </a:pPr>
              <a:endParaRPr lang="en-US" sz="1350" dirty="0">
                <a:latin typeface="Arial" charset="0"/>
              </a:endParaRPr>
            </a:p>
            <a:p>
              <a:pPr>
                <a:defRPr/>
              </a:pPr>
              <a:endParaRPr lang="en-US" sz="1350" dirty="0">
                <a:latin typeface="Arial" charset="0"/>
              </a:endParaRPr>
            </a:p>
            <a:p>
              <a:pPr>
                <a:defRPr/>
              </a:pPr>
              <a:endParaRPr lang="en-US" sz="1350" dirty="0">
                <a:latin typeface="Arial" charset="0"/>
              </a:endParaRPr>
            </a:p>
            <a:p>
              <a:pPr>
                <a:defRPr/>
              </a:pPr>
              <a:endParaRPr lang="en-US" sz="1350" dirty="0">
                <a:latin typeface="Arial" charset="0"/>
              </a:endParaRPr>
            </a:p>
            <a:p>
              <a:pPr>
                <a:defRPr/>
              </a:pPr>
              <a:endParaRPr lang="en-US" sz="1350" dirty="0">
                <a:latin typeface="Arial" charset="0"/>
              </a:endParaRPr>
            </a:p>
            <a:p>
              <a:pPr>
                <a:defRPr/>
              </a:pPr>
              <a:endParaRPr lang="en-US" sz="1350" dirty="0">
                <a:latin typeface="Arial" charset="0"/>
              </a:endParaRPr>
            </a:p>
            <a:p>
              <a:pPr>
                <a:defRPr/>
              </a:pPr>
              <a:endParaRPr lang="en-US" sz="1350" dirty="0">
                <a:latin typeface="Arial" charset="0"/>
              </a:endParaRPr>
            </a:p>
            <a:p>
              <a:pPr>
                <a:defRPr/>
              </a:pPr>
              <a:endParaRPr lang="en-US" sz="1350" dirty="0">
                <a:latin typeface="Arial" charset="0"/>
              </a:endParaRPr>
            </a:p>
            <a:p>
              <a:pPr>
                <a:defRPr/>
              </a:pPr>
              <a:endParaRPr lang="en-US" sz="1350" dirty="0">
                <a:latin typeface="Arial" charset="0"/>
              </a:endParaRPr>
            </a:p>
            <a:p>
              <a:pPr>
                <a:defRPr/>
              </a:pPr>
              <a:endParaRPr lang="en-US" sz="1350" dirty="0">
                <a:latin typeface="Arial" charset="0"/>
              </a:endParaRPr>
            </a:p>
            <a:p>
              <a:pPr>
                <a:defRPr/>
              </a:pPr>
              <a:endParaRPr lang="en-US" sz="1350" dirty="0">
                <a:latin typeface="Arial" charset="0"/>
              </a:endParaRPr>
            </a:p>
            <a:p>
              <a:pPr>
                <a:defRPr/>
              </a:pPr>
              <a:endParaRPr lang="en-US" sz="1350" dirty="0">
                <a:latin typeface="Arial" charset="0"/>
              </a:endParaRPr>
            </a:p>
          </p:txBody>
        </p:sp>
        <p:grpSp>
          <p:nvGrpSpPr>
            <p:cNvPr id="2" name="Group 1" descr="Information in chart included in speakers' notes."/>
            <p:cNvGrpSpPr/>
            <p:nvPr/>
          </p:nvGrpSpPr>
          <p:grpSpPr>
            <a:xfrm>
              <a:off x="238124" y="2758857"/>
              <a:ext cx="8685236" cy="3274233"/>
              <a:chOff x="238124" y="2682657"/>
              <a:chExt cx="8685236" cy="3274233"/>
            </a:xfrm>
          </p:grpSpPr>
          <p:sp>
            <p:nvSpPr>
              <p:cNvPr id="8" name="TextBox 7"/>
              <p:cNvSpPr txBox="1"/>
              <p:nvPr/>
            </p:nvSpPr>
            <p:spPr>
              <a:xfrm>
                <a:off x="238124" y="2682657"/>
                <a:ext cx="2962275" cy="3274233"/>
              </a:xfrm>
              <a:prstGeom prst="rect">
                <a:avLst/>
              </a:prstGeom>
              <a:solidFill>
                <a:srgbClr val="E9EDF4"/>
              </a:solidFill>
            </p:spPr>
            <p:txBody>
              <a:bodyPr wrap="square">
                <a:spAutoFit/>
              </a:bodyPr>
              <a:lstStyle/>
              <a:p>
                <a:pPr algn="ctr">
                  <a:defRPr/>
                </a:pPr>
                <a:r>
                  <a:rPr lang="en-US" sz="2800" dirty="0"/>
                  <a:t>He joined when first eligible for Part A at 65, and in the first year </a:t>
                </a:r>
                <a:r>
                  <a:rPr lang="en-US" sz="2800" dirty="0" smtClean="0"/>
                  <a:t>wants </a:t>
                </a:r>
                <a:r>
                  <a:rPr lang="en-US" sz="2800" dirty="0"/>
                  <a:t>to change to Original Medicare </a:t>
                </a:r>
                <a:r>
                  <a:rPr lang="en-US" sz="2800" dirty="0" smtClean="0"/>
                  <a:t/>
                </a:r>
                <a:br>
                  <a:rPr lang="en-US" sz="2800" dirty="0" smtClean="0"/>
                </a:br>
                <a:r>
                  <a:rPr lang="en-US" sz="2800" dirty="0" smtClean="0"/>
                  <a:t>(</a:t>
                </a:r>
                <a:r>
                  <a:rPr lang="en-US" sz="2800" dirty="0"/>
                  <a:t>Trial Right)</a:t>
                </a:r>
              </a:p>
            </p:txBody>
          </p:sp>
          <p:sp>
            <p:nvSpPr>
              <p:cNvPr id="22" name="TextBox 21"/>
              <p:cNvSpPr txBox="1"/>
              <p:nvPr/>
            </p:nvSpPr>
            <p:spPr>
              <a:xfrm>
                <a:off x="5260359" y="3222406"/>
                <a:ext cx="1714499" cy="2078427"/>
              </a:xfrm>
              <a:prstGeom prst="rect">
                <a:avLst/>
              </a:prstGeom>
              <a:solidFill>
                <a:srgbClr val="E9EDF4"/>
              </a:solidFill>
            </p:spPr>
            <p:txBody>
              <a:bodyPr wrap="square">
                <a:spAutoFit/>
              </a:bodyPr>
              <a:lstStyle/>
              <a:p>
                <a:pPr algn="ctr">
                  <a:defRPr/>
                </a:pPr>
                <a:r>
                  <a:rPr lang="en-US" sz="2800" dirty="0"/>
                  <a:t>His plan stops giving care in his area</a:t>
                </a:r>
              </a:p>
            </p:txBody>
          </p:sp>
          <p:sp>
            <p:nvSpPr>
              <p:cNvPr id="23" name="TextBox 22"/>
              <p:cNvSpPr txBox="1"/>
              <p:nvPr/>
            </p:nvSpPr>
            <p:spPr>
              <a:xfrm>
                <a:off x="7208861" y="3222406"/>
                <a:ext cx="1714499" cy="2066682"/>
              </a:xfrm>
              <a:prstGeom prst="rect">
                <a:avLst/>
              </a:prstGeom>
              <a:solidFill>
                <a:srgbClr val="E9EDF4"/>
              </a:solidFill>
            </p:spPr>
            <p:txBody>
              <a:bodyPr wrap="square">
                <a:spAutoFit/>
              </a:bodyPr>
              <a:lstStyle/>
              <a:p>
                <a:pPr algn="ctr" defTabSz="500063">
                  <a:lnSpc>
                    <a:spcPct val="90000"/>
                  </a:lnSpc>
                  <a:spcAft>
                    <a:spcPct val="35000"/>
                  </a:spcAft>
                  <a:defRPr/>
                </a:pPr>
                <a:r>
                  <a:rPr lang="en-US" sz="2800" dirty="0"/>
                  <a:t>He moves out of the plan’s service area</a:t>
                </a:r>
              </a:p>
              <a:p>
                <a:pPr algn="ctr" defTabSz="500063">
                  <a:lnSpc>
                    <a:spcPct val="90000"/>
                  </a:lnSpc>
                  <a:spcAft>
                    <a:spcPct val="35000"/>
                  </a:spcAft>
                  <a:defRPr/>
                </a:pPr>
                <a:endParaRPr lang="en-US" sz="375" b="1" dirty="0">
                  <a:solidFill>
                    <a:prstClr val="white"/>
                  </a:solidFill>
                </a:endParaRPr>
              </a:p>
            </p:txBody>
          </p:sp>
          <p:sp>
            <p:nvSpPr>
              <p:cNvPr id="52235" name="TextBox 12"/>
              <p:cNvSpPr txBox="1">
                <a:spLocks noChangeArrowheads="1"/>
              </p:cNvSpPr>
              <p:nvPr/>
            </p:nvSpPr>
            <p:spPr bwMode="auto">
              <a:xfrm>
                <a:off x="6870631" y="4460695"/>
                <a:ext cx="533399" cy="484017"/>
              </a:xfrm>
              <a:prstGeom prst="rect">
                <a:avLst/>
              </a:prstGeom>
              <a:solidFill>
                <a:schemeClr val="bg1"/>
              </a:solidFill>
              <a:ln w="6350">
                <a:solidFill>
                  <a:schemeClr val="tx1"/>
                </a:solidFill>
                <a:miter lim="800000"/>
                <a:headEnd/>
                <a:tailEnd/>
              </a:ln>
            </p:spPr>
            <p:txBody>
              <a:bodyPr>
                <a:spAutoFit/>
              </a:bodyPr>
              <a:lstStyle/>
              <a:p>
                <a:pPr algn="ctr"/>
                <a:r>
                  <a:rPr lang="en-US" sz="2800" b="1" dirty="0"/>
                  <a:t>or</a:t>
                </a:r>
              </a:p>
            </p:txBody>
          </p:sp>
          <p:sp>
            <p:nvSpPr>
              <p:cNvPr id="15" name="TextBox 14"/>
              <p:cNvSpPr txBox="1"/>
              <p:nvPr/>
            </p:nvSpPr>
            <p:spPr>
              <a:xfrm>
                <a:off x="3324225" y="3222406"/>
                <a:ext cx="1714499" cy="1580174"/>
              </a:xfrm>
              <a:prstGeom prst="rect">
                <a:avLst/>
              </a:prstGeom>
              <a:solidFill>
                <a:srgbClr val="E9EDF4"/>
              </a:solidFill>
            </p:spPr>
            <p:txBody>
              <a:bodyPr wrap="square">
                <a:spAutoFit/>
              </a:bodyPr>
              <a:lstStyle/>
              <a:p>
                <a:pPr algn="ctr">
                  <a:defRPr/>
                </a:pPr>
                <a:r>
                  <a:rPr lang="en-US" sz="2800" dirty="0"/>
                  <a:t>His plan leaves Medicare</a:t>
                </a:r>
                <a:endParaRPr lang="en-US" sz="2800" b="1" dirty="0">
                  <a:solidFill>
                    <a:schemeClr val="bg1"/>
                  </a:solidFill>
                </a:endParaRPr>
              </a:p>
              <a:p>
                <a:pPr algn="ctr">
                  <a:defRPr/>
                </a:pPr>
                <a:endParaRPr lang="en-US" sz="2100" b="1" dirty="0">
                  <a:solidFill>
                    <a:schemeClr val="bg1"/>
                  </a:solidFill>
                </a:endParaRPr>
              </a:p>
            </p:txBody>
          </p:sp>
          <p:sp>
            <p:nvSpPr>
              <p:cNvPr id="52238" name="TextBox 11"/>
              <p:cNvSpPr txBox="1">
                <a:spLocks noChangeArrowheads="1"/>
              </p:cNvSpPr>
              <p:nvPr/>
            </p:nvSpPr>
            <p:spPr bwMode="auto">
              <a:xfrm>
                <a:off x="4863926" y="4451071"/>
                <a:ext cx="533399" cy="484017"/>
              </a:xfrm>
              <a:prstGeom prst="rect">
                <a:avLst/>
              </a:prstGeom>
              <a:solidFill>
                <a:schemeClr val="bg1"/>
              </a:solidFill>
              <a:ln w="6350">
                <a:solidFill>
                  <a:schemeClr val="tx1"/>
                </a:solidFill>
                <a:miter lim="800000"/>
                <a:headEnd/>
                <a:tailEnd/>
              </a:ln>
            </p:spPr>
            <p:txBody>
              <a:bodyPr>
                <a:spAutoFit/>
              </a:bodyPr>
              <a:lstStyle/>
              <a:p>
                <a:pPr algn="ctr"/>
                <a:r>
                  <a:rPr lang="en-US" sz="2800" b="1" dirty="0"/>
                  <a:t>or</a:t>
                </a:r>
              </a:p>
            </p:txBody>
          </p:sp>
          <p:sp>
            <p:nvSpPr>
              <p:cNvPr id="52239" name="TextBox 11"/>
              <p:cNvSpPr txBox="1">
                <a:spLocks noChangeArrowheads="1"/>
              </p:cNvSpPr>
              <p:nvPr/>
            </p:nvSpPr>
            <p:spPr bwMode="auto">
              <a:xfrm>
                <a:off x="2997237" y="4423376"/>
                <a:ext cx="533399" cy="484017"/>
              </a:xfrm>
              <a:prstGeom prst="rect">
                <a:avLst/>
              </a:prstGeom>
              <a:solidFill>
                <a:schemeClr val="bg1"/>
              </a:solidFill>
              <a:ln w="6350">
                <a:solidFill>
                  <a:schemeClr val="tx1"/>
                </a:solidFill>
                <a:miter lim="800000"/>
                <a:headEnd/>
                <a:tailEnd/>
              </a:ln>
            </p:spPr>
            <p:txBody>
              <a:bodyPr>
                <a:spAutoFit/>
              </a:bodyPr>
              <a:lstStyle/>
              <a:p>
                <a:pPr algn="ctr"/>
                <a:r>
                  <a:rPr lang="en-US" sz="2800" b="1" dirty="0"/>
                  <a:t>or</a:t>
                </a:r>
              </a:p>
            </p:txBody>
          </p:sp>
        </p:grpSp>
      </p:grpSp>
      <p:sp>
        <p:nvSpPr>
          <p:cNvPr id="7" name="Date Placeholder 6"/>
          <p:cNvSpPr>
            <a:spLocks noGrp="1"/>
          </p:cNvSpPr>
          <p:nvPr>
            <p:ph type="dt" sz="half" idx="10"/>
          </p:nvPr>
        </p:nvSpPr>
        <p:spPr/>
        <p:txBody>
          <a:bodyPr/>
          <a:lstStyle/>
          <a:p>
            <a:r>
              <a:rPr lang="en-US" dirty="0" smtClean="0"/>
              <a:t>March 2018</a:t>
            </a:r>
            <a:endParaRPr lang="en-US" dirty="0"/>
          </a:p>
        </p:txBody>
      </p:sp>
      <p:sp>
        <p:nvSpPr>
          <p:cNvPr id="9" name="Footer Placeholder 8"/>
          <p:cNvSpPr>
            <a:spLocks noGrp="1"/>
          </p:cNvSpPr>
          <p:nvPr>
            <p:ph type="ftr" sz="quarter" idx="11"/>
          </p:nvPr>
        </p:nvSpPr>
        <p:spPr/>
        <p:txBody>
          <a:bodyPr/>
          <a:lstStyle/>
          <a:p>
            <a:r>
              <a:rPr lang="en-US" dirty="0" smtClean="0"/>
              <a:t>Medicare Supplement Insurance (Medigap) Policies</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34</a:t>
            </a:fld>
            <a:endParaRPr lang="en-US"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Title 3"/>
          <p:cNvSpPr>
            <a:spLocks noGrp="1"/>
          </p:cNvSpPr>
          <p:nvPr>
            <p:ph type="title"/>
          </p:nvPr>
        </p:nvSpPr>
        <p:spPr/>
        <p:txBody>
          <a:bodyPr>
            <a:normAutofit fontScale="90000"/>
          </a:bodyPr>
          <a:lstStyle/>
          <a:p>
            <a:r>
              <a:rPr lang="en-US" dirty="0" smtClean="0"/>
              <a:t>Examples of Guaranteed Issue Rights (continued)</a:t>
            </a:r>
          </a:p>
        </p:txBody>
      </p:sp>
      <p:sp>
        <p:nvSpPr>
          <p:cNvPr id="13" name="Content Placeholder 12"/>
          <p:cNvSpPr>
            <a:spLocks noGrp="1"/>
          </p:cNvSpPr>
          <p:nvPr>
            <p:ph idx="1"/>
          </p:nvPr>
        </p:nvSpPr>
        <p:spPr>
          <a:xfrm>
            <a:off x="628650" y="1215025"/>
            <a:ext cx="7886700" cy="1093260"/>
          </a:xfrm>
        </p:spPr>
        <p:txBody>
          <a:bodyPr/>
          <a:lstStyle/>
          <a:p>
            <a:pPr marL="0" indent="0">
              <a:buNone/>
            </a:pPr>
            <a:r>
              <a:rPr lang="en-US" dirty="0" smtClean="0"/>
              <a:t>Mary has </a:t>
            </a:r>
            <a:r>
              <a:rPr lang="en-US" b="1" dirty="0" smtClean="0"/>
              <a:t>Original Medicare</a:t>
            </a:r>
            <a:r>
              <a:rPr lang="en-US" dirty="0" smtClean="0"/>
              <a:t>. She’ll have a Medigap guaranteed issue right if…</a:t>
            </a:r>
            <a:endParaRPr lang="en-US" dirty="0"/>
          </a:p>
        </p:txBody>
      </p:sp>
      <p:sp>
        <p:nvSpPr>
          <p:cNvPr id="18" name="TextBox 17" descr="Chart information included in speakers' notes."/>
          <p:cNvSpPr txBox="1"/>
          <p:nvPr/>
        </p:nvSpPr>
        <p:spPr>
          <a:xfrm>
            <a:off x="192503" y="2308285"/>
            <a:ext cx="8710863" cy="3624069"/>
          </a:xfrm>
          <a:prstGeom prst="rect">
            <a:avLst/>
          </a:prstGeom>
          <a:solidFill>
            <a:srgbClr val="4F81BD"/>
          </a:solidFill>
          <a:ln>
            <a:noFill/>
          </a:ln>
        </p:spPr>
        <p:txBody>
          <a:bodyPr wrap="square">
            <a:spAutoFit/>
          </a:bodyPr>
          <a:lstStyle/>
          <a:p>
            <a:pPr>
              <a:defRPr/>
            </a:pPr>
            <a:endParaRPr lang="en-US" sz="1350" dirty="0" smtClean="0">
              <a:latin typeface="Arial" charset="0"/>
            </a:endParaRPr>
          </a:p>
          <a:p>
            <a:pPr>
              <a:defRPr/>
            </a:pPr>
            <a:endParaRPr lang="en-US" sz="1350" dirty="0">
              <a:latin typeface="Arial" charset="0"/>
            </a:endParaRPr>
          </a:p>
          <a:p>
            <a:pPr>
              <a:defRPr/>
            </a:pPr>
            <a:endParaRPr lang="en-US" sz="1350" dirty="0" smtClean="0">
              <a:latin typeface="Arial" charset="0"/>
            </a:endParaRPr>
          </a:p>
          <a:p>
            <a:pPr>
              <a:defRPr/>
            </a:pPr>
            <a:endParaRPr lang="en-US" sz="1350" dirty="0">
              <a:latin typeface="Arial" charset="0"/>
            </a:endParaRPr>
          </a:p>
          <a:p>
            <a:pPr>
              <a:defRPr/>
            </a:pPr>
            <a:endParaRPr lang="en-US" sz="1350" dirty="0" smtClean="0">
              <a:latin typeface="Arial" charset="0"/>
            </a:endParaRPr>
          </a:p>
          <a:p>
            <a:pPr>
              <a:defRPr/>
            </a:pPr>
            <a:endParaRPr lang="en-US" sz="1350" dirty="0">
              <a:latin typeface="Arial" charset="0"/>
            </a:endParaRPr>
          </a:p>
          <a:p>
            <a:pPr>
              <a:defRPr/>
            </a:pPr>
            <a:endParaRPr lang="en-US" sz="1350" dirty="0" smtClean="0">
              <a:latin typeface="Arial" charset="0"/>
            </a:endParaRPr>
          </a:p>
          <a:p>
            <a:pPr>
              <a:defRPr/>
            </a:pPr>
            <a:endParaRPr lang="en-US" sz="1350" dirty="0">
              <a:latin typeface="Arial" charset="0"/>
            </a:endParaRPr>
          </a:p>
          <a:p>
            <a:pPr>
              <a:defRPr/>
            </a:pPr>
            <a:endParaRPr lang="en-US" sz="1350" dirty="0" smtClean="0">
              <a:latin typeface="Arial" charset="0"/>
            </a:endParaRPr>
          </a:p>
          <a:p>
            <a:pPr>
              <a:defRPr/>
            </a:pPr>
            <a:endParaRPr lang="en-US" sz="1350" dirty="0">
              <a:latin typeface="Arial" charset="0"/>
            </a:endParaRPr>
          </a:p>
          <a:p>
            <a:pPr>
              <a:defRPr/>
            </a:pPr>
            <a:endParaRPr lang="en-US" sz="1350" dirty="0" smtClean="0">
              <a:latin typeface="Arial" charset="0"/>
            </a:endParaRPr>
          </a:p>
          <a:p>
            <a:pPr>
              <a:defRPr/>
            </a:pPr>
            <a:endParaRPr lang="en-US" sz="1350" dirty="0">
              <a:latin typeface="Arial" charset="0"/>
            </a:endParaRPr>
          </a:p>
          <a:p>
            <a:pPr>
              <a:defRPr/>
            </a:pPr>
            <a:endParaRPr lang="en-US" sz="1350" dirty="0" smtClean="0">
              <a:latin typeface="Arial" charset="0"/>
            </a:endParaRPr>
          </a:p>
          <a:p>
            <a:pPr>
              <a:defRPr/>
            </a:pPr>
            <a:endParaRPr lang="en-US" sz="1350" dirty="0">
              <a:latin typeface="Arial" charset="0"/>
            </a:endParaRPr>
          </a:p>
          <a:p>
            <a:pPr>
              <a:defRPr/>
            </a:pPr>
            <a:endParaRPr lang="en-US" sz="1350" dirty="0" smtClean="0">
              <a:latin typeface="Arial" charset="0"/>
            </a:endParaRPr>
          </a:p>
          <a:p>
            <a:pPr>
              <a:defRPr/>
            </a:pPr>
            <a:endParaRPr lang="en-US" sz="1350" dirty="0">
              <a:latin typeface="Arial" charset="0"/>
            </a:endParaRPr>
          </a:p>
          <a:p>
            <a:pPr>
              <a:defRPr/>
            </a:pPr>
            <a:endParaRPr lang="en-US" sz="1350" dirty="0" smtClean="0">
              <a:latin typeface="Arial" charset="0"/>
            </a:endParaRPr>
          </a:p>
        </p:txBody>
      </p:sp>
      <p:grpSp>
        <p:nvGrpSpPr>
          <p:cNvPr id="2" name="Group 1" descr="Text in boxes is included in speakers' notes."/>
          <p:cNvGrpSpPr/>
          <p:nvPr/>
        </p:nvGrpSpPr>
        <p:grpSpPr>
          <a:xfrm>
            <a:off x="301841" y="2824911"/>
            <a:ext cx="8495891" cy="2554544"/>
            <a:chOff x="931893" y="3492500"/>
            <a:chExt cx="7280213" cy="675452"/>
          </a:xfrm>
        </p:grpSpPr>
        <p:sp>
          <p:nvSpPr>
            <p:cNvPr id="8" name="TextBox 7" descr="See notes"/>
            <p:cNvSpPr txBox="1"/>
            <p:nvPr/>
          </p:nvSpPr>
          <p:spPr>
            <a:xfrm>
              <a:off x="931893" y="3492500"/>
              <a:ext cx="3411508" cy="675452"/>
            </a:xfrm>
            <a:prstGeom prst="rect">
              <a:avLst/>
            </a:prstGeom>
            <a:solidFill>
              <a:srgbClr val="E9EDF4"/>
            </a:solidFill>
          </p:spPr>
          <p:txBody>
            <a:bodyPr wrap="square">
              <a:spAutoFit/>
            </a:bodyPr>
            <a:lstStyle/>
            <a:p>
              <a:pPr>
                <a:defRPr/>
              </a:pPr>
              <a:r>
                <a:rPr lang="en-US" sz="3200" dirty="0"/>
                <a:t>Her employer group health plan or union coverage that pays after Medicare pays is ending</a:t>
              </a:r>
            </a:p>
          </p:txBody>
        </p:sp>
        <p:sp>
          <p:nvSpPr>
            <p:cNvPr id="23" name="TextBox 22" descr="Text box information is included in the speakers' notes."/>
            <p:cNvSpPr txBox="1"/>
            <p:nvPr/>
          </p:nvSpPr>
          <p:spPr>
            <a:xfrm>
              <a:off x="4800600" y="3493289"/>
              <a:ext cx="3411506" cy="610348"/>
            </a:xfrm>
            <a:prstGeom prst="rect">
              <a:avLst/>
            </a:prstGeom>
            <a:solidFill>
              <a:srgbClr val="E9EDF4"/>
            </a:solidFill>
          </p:spPr>
          <p:txBody>
            <a:bodyPr wrap="square">
              <a:spAutoFit/>
            </a:bodyPr>
            <a:lstStyle/>
            <a:p>
              <a:pPr marL="91440" defTabSz="500063">
                <a:lnSpc>
                  <a:spcPct val="90000"/>
                </a:lnSpc>
                <a:spcAft>
                  <a:spcPct val="35000"/>
                </a:spcAft>
                <a:defRPr/>
              </a:pPr>
              <a:r>
                <a:rPr lang="en-US" sz="3200" dirty="0"/>
                <a:t>She has a Medicare SELECT policy and moves out of her Medicare SELECT policy’s service area</a:t>
              </a:r>
            </a:p>
          </p:txBody>
        </p:sp>
        <p:sp>
          <p:nvSpPr>
            <p:cNvPr id="53258" name="TextBox 10" descr="See notes"/>
            <p:cNvSpPr txBox="1">
              <a:spLocks noChangeArrowheads="1"/>
            </p:cNvSpPr>
            <p:nvPr/>
          </p:nvSpPr>
          <p:spPr bwMode="auto">
            <a:xfrm>
              <a:off x="4343400" y="3675504"/>
              <a:ext cx="457199" cy="138346"/>
            </a:xfrm>
            <a:prstGeom prst="rect">
              <a:avLst/>
            </a:prstGeom>
            <a:solidFill>
              <a:schemeClr val="bg1"/>
            </a:solidFill>
            <a:ln w="9525">
              <a:solidFill>
                <a:schemeClr val="tx1"/>
              </a:solidFill>
              <a:miter lim="800000"/>
              <a:headEnd/>
              <a:tailEnd/>
            </a:ln>
          </p:spPr>
          <p:txBody>
            <a:bodyPr wrap="square">
              <a:spAutoFit/>
            </a:bodyPr>
            <a:lstStyle/>
            <a:p>
              <a:pPr algn="ctr"/>
              <a:r>
                <a:rPr lang="en-US" sz="2800" b="1" dirty="0"/>
                <a:t>or</a:t>
              </a:r>
            </a:p>
          </p:txBody>
        </p:sp>
      </p:grpSp>
      <p:sp>
        <p:nvSpPr>
          <p:cNvPr id="6" name="Date Placeholder 5"/>
          <p:cNvSpPr>
            <a:spLocks noGrp="1"/>
          </p:cNvSpPr>
          <p:nvPr>
            <p:ph type="dt" sz="half" idx="10"/>
          </p:nvPr>
        </p:nvSpPr>
        <p:spPr/>
        <p:txBody>
          <a:bodyPr/>
          <a:lstStyle/>
          <a:p>
            <a:r>
              <a:rPr lang="en-US" dirty="0" smtClean="0"/>
              <a:t>March 2018</a:t>
            </a:r>
            <a:endParaRPr lang="en-US" dirty="0"/>
          </a:p>
        </p:txBody>
      </p:sp>
      <p:sp>
        <p:nvSpPr>
          <p:cNvPr id="7" name="Footer Placeholder 6"/>
          <p:cNvSpPr>
            <a:spLocks noGrp="1"/>
          </p:cNvSpPr>
          <p:nvPr>
            <p:ph type="ftr" sz="quarter" idx="11"/>
          </p:nvPr>
        </p:nvSpPr>
        <p:spPr/>
        <p:txBody>
          <a:bodyPr/>
          <a:lstStyle/>
          <a:p>
            <a:r>
              <a:rPr lang="en-US" dirty="0" smtClean="0"/>
              <a:t>Medicare Supplement Insurance (Medigap) Policies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35</a:t>
            </a:fld>
            <a:endParaRPr lang="en-US" dirty="0"/>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7"/>
          <p:cNvSpPr>
            <a:spLocks noGrp="1" noChangeArrowheads="1"/>
          </p:cNvSpPr>
          <p:nvPr>
            <p:ph type="title"/>
          </p:nvPr>
        </p:nvSpPr>
        <p:spPr/>
        <p:txBody>
          <a:bodyPr/>
          <a:lstStyle/>
          <a:p>
            <a:r>
              <a:rPr lang="en-US" dirty="0" smtClean="0"/>
              <a:t>Guaranteed Renewable Policies</a:t>
            </a:r>
          </a:p>
        </p:txBody>
      </p:sp>
      <p:sp>
        <p:nvSpPr>
          <p:cNvPr id="7" name="Content Placeholder 6"/>
          <p:cNvSpPr>
            <a:spLocks noGrp="1"/>
          </p:cNvSpPr>
          <p:nvPr>
            <p:ph idx="1"/>
          </p:nvPr>
        </p:nvSpPr>
        <p:spPr/>
        <p:txBody>
          <a:bodyPr/>
          <a:lstStyle/>
          <a:p>
            <a:pPr marL="457200" indent="-457200"/>
            <a:r>
              <a:rPr lang="en-US" dirty="0" smtClean="0"/>
              <a:t>Medigap policies purchased after 1992 are guaranteed renewable</a:t>
            </a:r>
          </a:p>
          <a:p>
            <a:pPr marL="457200" indent="-457200"/>
            <a:r>
              <a:rPr lang="en-US" dirty="0" smtClean="0"/>
              <a:t>Your insurance company can’t drop you unless one of the following happens:</a:t>
            </a:r>
          </a:p>
          <a:p>
            <a:pPr marL="731520" lvl="1"/>
            <a:r>
              <a:rPr lang="en-US" dirty="0" smtClean="0"/>
              <a:t>You stop paying your premium </a:t>
            </a:r>
          </a:p>
          <a:p>
            <a:pPr marL="731520" lvl="1"/>
            <a:r>
              <a:rPr lang="en-US" dirty="0" smtClean="0"/>
              <a:t>You weren’t truthful on the Medigap policy application</a:t>
            </a:r>
          </a:p>
          <a:p>
            <a:pPr marL="731520" lvl="1"/>
            <a:r>
              <a:rPr lang="en-US" dirty="0" smtClean="0"/>
              <a:t>The insurance company goes bankrupt or insolvent </a:t>
            </a:r>
            <a:endParaRPr lang="en-US" dirty="0"/>
          </a:p>
        </p:txBody>
      </p:sp>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7"/>
          <p:cNvSpPr>
            <a:spLocks noGrp="1" noChangeArrowheads="1"/>
          </p:cNvSpPr>
          <p:nvPr>
            <p:ph type="title"/>
          </p:nvPr>
        </p:nvSpPr>
        <p:spPr/>
        <p:txBody>
          <a:bodyPr>
            <a:normAutofit fontScale="90000"/>
          </a:bodyPr>
          <a:lstStyle/>
          <a:p>
            <a:r>
              <a:rPr lang="en-US" dirty="0" smtClean="0"/>
              <a:t>Right to Suspend Medigap </a:t>
            </a:r>
            <a:br>
              <a:rPr lang="en-US" dirty="0" smtClean="0"/>
            </a:br>
            <a:r>
              <a:rPr lang="en-US" dirty="0" smtClean="0"/>
              <a:t>for People With Medicaid</a:t>
            </a:r>
          </a:p>
        </p:txBody>
      </p:sp>
      <p:sp>
        <p:nvSpPr>
          <p:cNvPr id="7" name="Content Placeholder 6"/>
          <p:cNvSpPr>
            <a:spLocks noGrp="1"/>
          </p:cNvSpPr>
          <p:nvPr>
            <p:ph idx="1"/>
          </p:nvPr>
        </p:nvSpPr>
        <p:spPr/>
        <p:txBody>
          <a:bodyPr/>
          <a:lstStyle/>
          <a:p>
            <a:r>
              <a:rPr lang="en-US" dirty="0" smtClean="0"/>
              <a:t>If you have both Medicare and Medicaid</a:t>
            </a:r>
          </a:p>
          <a:p>
            <a:pPr lvl="1"/>
            <a:r>
              <a:rPr lang="en-US" dirty="0" smtClean="0"/>
              <a:t>You generally can’t buy a Medigap policy</a:t>
            </a:r>
          </a:p>
          <a:p>
            <a:r>
              <a:rPr lang="en-US" dirty="0" smtClean="0"/>
              <a:t>You can suspend your Medigap policy </a:t>
            </a:r>
          </a:p>
          <a:p>
            <a:pPr marL="639763" lvl="1" indent="-273050"/>
            <a:r>
              <a:rPr lang="en-US" dirty="0" smtClean="0"/>
              <a:t>Within 90 days of getting Medicaid </a:t>
            </a:r>
          </a:p>
          <a:p>
            <a:pPr lvl="2"/>
            <a:r>
              <a:rPr lang="en-US" dirty="0" smtClean="0"/>
              <a:t>For up to 2 years</a:t>
            </a:r>
          </a:p>
          <a:p>
            <a:r>
              <a:rPr lang="en-US" dirty="0" smtClean="0"/>
              <a:t>You can start it up again</a:t>
            </a:r>
          </a:p>
          <a:p>
            <a:pPr lvl="1"/>
            <a:r>
              <a:rPr lang="en-US" dirty="0" smtClean="0"/>
              <a:t>No new medical underwriting or waiting periods</a:t>
            </a:r>
          </a:p>
        </p:txBody>
      </p:sp>
      <p:sp>
        <p:nvSpPr>
          <p:cNvPr id="3" name="Date Placeholder 2"/>
          <p:cNvSpPr>
            <a:spLocks noGrp="1"/>
          </p:cNvSpPr>
          <p:nvPr>
            <p:ph type="dt" sz="half" idx="10"/>
          </p:nvPr>
        </p:nvSpPr>
        <p:spPr/>
        <p:txBody>
          <a:bodyPr/>
          <a:lstStyle/>
          <a:p>
            <a:r>
              <a:rPr lang="en-US" dirty="0" smtClean="0"/>
              <a:t>March 2018</a:t>
            </a:r>
            <a:endParaRPr lang="en-US" dirty="0"/>
          </a:p>
        </p:txBody>
      </p:sp>
      <p:sp>
        <p:nvSpPr>
          <p:cNvPr id="4" name="Footer Placeholder 3"/>
          <p:cNvSpPr>
            <a:spLocks noGrp="1"/>
          </p:cNvSpPr>
          <p:nvPr>
            <p:ph type="ftr" sz="quarter" idx="11"/>
          </p:nvPr>
        </p:nvSpPr>
        <p:spPr/>
        <p:txBody>
          <a:bodyPr/>
          <a:lstStyle/>
          <a:p>
            <a:r>
              <a:rPr lang="en-US" dirty="0" smtClean="0"/>
              <a:t>Medicare Supplement Insurance (Medigap) Policies</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37</a:t>
            </a:fld>
            <a:endParaRPr lang="en-US" dirty="0"/>
          </a:p>
        </p:txBody>
      </p:sp>
    </p:spTree>
    <p:extLst>
      <p:ext uri="{BB962C8B-B14F-4D97-AF65-F5344CB8AC3E}">
        <p14:creationId xmlns:p14="http://schemas.microsoft.com/office/powerpoint/2010/main" val="3148472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smtClean="0"/>
              <a:t>Right to Suspend Medigap </a:t>
            </a:r>
          </a:p>
        </p:txBody>
      </p:sp>
      <p:sp>
        <p:nvSpPr>
          <p:cNvPr id="66563" name="Rectangle 3"/>
          <p:cNvSpPr>
            <a:spLocks noGrp="1" noChangeArrowheads="1"/>
          </p:cNvSpPr>
          <p:nvPr>
            <p:ph idx="1"/>
          </p:nvPr>
        </p:nvSpPr>
        <p:spPr/>
        <p:txBody>
          <a:bodyPr/>
          <a:lstStyle/>
          <a:p>
            <a:r>
              <a:rPr lang="en-US" dirty="0" smtClean="0"/>
              <a:t>If you suspend your Medigap policy</a:t>
            </a:r>
          </a:p>
          <a:p>
            <a:pPr lvl="1"/>
            <a:r>
              <a:rPr lang="en-US" dirty="0" smtClean="0"/>
              <a:t>You don't pay Medigap premiums</a:t>
            </a:r>
          </a:p>
          <a:p>
            <a:pPr lvl="1"/>
            <a:r>
              <a:rPr lang="en-US" dirty="0" smtClean="0"/>
              <a:t>The Medigap policy won’t pay benefits</a:t>
            </a:r>
          </a:p>
          <a:p>
            <a:r>
              <a:rPr lang="en-US" dirty="0" smtClean="0"/>
              <a:t>You may not want to suspend your policy</a:t>
            </a:r>
          </a:p>
          <a:p>
            <a:pPr lvl="1"/>
            <a:r>
              <a:rPr lang="en-US" dirty="0" smtClean="0"/>
              <a:t>To see doctors who don’t accept Medicaid</a:t>
            </a:r>
          </a:p>
          <a:p>
            <a:pPr marL="457200" indent="-457200"/>
            <a:r>
              <a:rPr lang="en-US" dirty="0" smtClean="0"/>
              <a:t>Call your state Medicaid office or State Health Insurance Assistance Program (SHIP) for help</a:t>
            </a:r>
          </a:p>
        </p:txBody>
      </p:sp>
      <p:sp>
        <p:nvSpPr>
          <p:cNvPr id="3" name="Date Placeholder 2"/>
          <p:cNvSpPr>
            <a:spLocks noGrp="1"/>
          </p:cNvSpPr>
          <p:nvPr>
            <p:ph type="dt" sz="half" idx="10"/>
          </p:nvPr>
        </p:nvSpPr>
        <p:spPr/>
        <p:txBody>
          <a:bodyPr/>
          <a:lstStyle/>
          <a:p>
            <a:r>
              <a:rPr lang="en-US" dirty="0" smtClean="0"/>
              <a:t>March 2018</a:t>
            </a:r>
            <a:endParaRPr lang="en-US" dirty="0"/>
          </a:p>
        </p:txBody>
      </p:sp>
      <p:sp>
        <p:nvSpPr>
          <p:cNvPr id="4" name="Footer Placeholder 3"/>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38</a:t>
            </a:fld>
            <a:endParaRPr lang="en-US" dirty="0"/>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6"/>
          <p:cNvSpPr>
            <a:spLocks noGrp="1" noChangeArrowheads="1"/>
          </p:cNvSpPr>
          <p:nvPr>
            <p:ph type="title"/>
          </p:nvPr>
        </p:nvSpPr>
        <p:spPr/>
        <p:txBody>
          <a:bodyPr>
            <a:normAutofit fontScale="90000"/>
          </a:bodyPr>
          <a:lstStyle/>
          <a:p>
            <a:r>
              <a:rPr lang="en-US" dirty="0" smtClean="0"/>
              <a:t>Right to Suspend Medigap</a:t>
            </a:r>
            <a:br>
              <a:rPr lang="en-US" dirty="0" smtClean="0"/>
            </a:br>
            <a:r>
              <a:rPr lang="en-US" dirty="0" smtClean="0"/>
              <a:t>for People Under 65</a:t>
            </a:r>
          </a:p>
        </p:txBody>
      </p:sp>
      <p:sp>
        <p:nvSpPr>
          <p:cNvPr id="64517" name="Rectangle 1"/>
          <p:cNvSpPr>
            <a:spLocks noGrp="1" noChangeArrowheads="1"/>
          </p:cNvSpPr>
          <p:nvPr>
            <p:ph idx="1"/>
          </p:nvPr>
        </p:nvSpPr>
        <p:spPr>
          <a:xfrm>
            <a:off x="628650" y="1215025"/>
            <a:ext cx="7981950" cy="4961938"/>
          </a:xfrm>
        </p:spPr>
        <p:txBody>
          <a:bodyPr/>
          <a:lstStyle/>
          <a:p>
            <a:r>
              <a:rPr lang="en-US" dirty="0" smtClean="0"/>
              <a:t>Can suspend Medigap policy if under 65</a:t>
            </a:r>
          </a:p>
          <a:p>
            <a:pPr lvl="1"/>
            <a:r>
              <a:rPr lang="en-US" dirty="0" smtClean="0"/>
              <a:t>While enrolled in your or your spouse’s employer group health plan</a:t>
            </a:r>
          </a:p>
          <a:p>
            <a:r>
              <a:rPr lang="en-US" dirty="0" smtClean="0"/>
              <a:t>Get your Medigap policy back at any time</a:t>
            </a:r>
          </a:p>
          <a:p>
            <a:pPr lvl="1"/>
            <a:r>
              <a:rPr lang="en-US" dirty="0" smtClean="0"/>
              <a:t>Must notify insurer within 90 days of losing employer plan</a:t>
            </a:r>
          </a:p>
          <a:p>
            <a:pPr lvl="1"/>
            <a:r>
              <a:rPr lang="en-US" dirty="0" smtClean="0"/>
              <a:t>No waiting period</a:t>
            </a:r>
          </a:p>
        </p:txBody>
      </p:sp>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1—Introduction to Medigap</a:t>
            </a:r>
            <a:endParaRPr lang="en-US" dirty="0"/>
          </a:p>
        </p:txBody>
      </p:sp>
      <p:sp>
        <p:nvSpPr>
          <p:cNvPr id="4" name="Content Placeholder 2"/>
          <p:cNvSpPr>
            <a:spLocks noGrp="1"/>
          </p:cNvSpPr>
          <p:nvPr>
            <p:ph idx="1"/>
          </p:nvPr>
        </p:nvSpPr>
        <p:spPr/>
        <p:txBody>
          <a:bodyPr/>
          <a:lstStyle/>
          <a:p>
            <a:r>
              <a:rPr lang="en-US" dirty="0" smtClean="0"/>
              <a:t>Medicare Program overview</a:t>
            </a:r>
          </a:p>
          <a:p>
            <a:r>
              <a:rPr lang="en-US" dirty="0" smtClean="0"/>
              <a:t>Medigap overview </a:t>
            </a:r>
          </a:p>
        </p:txBody>
      </p:sp>
      <p:sp>
        <p:nvSpPr>
          <p:cNvPr id="6" name="Date Placeholder 5"/>
          <p:cNvSpPr>
            <a:spLocks noGrp="1"/>
          </p:cNvSpPr>
          <p:nvPr>
            <p:ph type="dt" sz="half" idx="10"/>
          </p:nvPr>
        </p:nvSpPr>
        <p:spPr/>
        <p:txBody>
          <a:bodyPr/>
          <a:lstStyle/>
          <a:p>
            <a:r>
              <a:rPr lang="en-US" dirty="0" smtClean="0"/>
              <a:t>March 2018</a:t>
            </a:r>
            <a:endParaRPr lang="en-US" dirty="0"/>
          </a:p>
        </p:txBody>
      </p:sp>
      <p:sp>
        <p:nvSpPr>
          <p:cNvPr id="7" name="Footer Placeholder 6"/>
          <p:cNvSpPr>
            <a:spLocks noGrp="1"/>
          </p:cNvSpPr>
          <p:nvPr>
            <p:ph type="ftr" sz="quarter" idx="11"/>
          </p:nvPr>
        </p:nvSpPr>
        <p:spPr/>
        <p:txBody>
          <a:bodyPr/>
          <a:lstStyle/>
          <a:p>
            <a:r>
              <a:rPr lang="en-US" dirty="0" smtClean="0"/>
              <a:t>Medicare Supplement Insurance (Medigap) Policies</a:t>
            </a:r>
            <a:endParaRPr lang="en-US" dirty="0"/>
          </a:p>
        </p:txBody>
      </p:sp>
      <p:sp>
        <p:nvSpPr>
          <p:cNvPr id="8" name="Slide Number Placeholder 7"/>
          <p:cNvSpPr>
            <a:spLocks noGrp="1"/>
          </p:cNvSpPr>
          <p:nvPr>
            <p:ph type="sldNum" sz="quarter" idx="12"/>
          </p:nvPr>
        </p:nvSpPr>
        <p:spPr/>
        <p:txBody>
          <a:bodyPr/>
          <a:lstStyle/>
          <a:p>
            <a:fld id="{D3B75908-2BC4-4CCC-BE4B-63652A0FD379}" type="slidenum">
              <a:rPr lang="en-US" smtClean="0"/>
              <a:t>4</a:t>
            </a:fld>
            <a:endParaRPr lang="en-US" dirty="0"/>
          </a:p>
        </p:txBody>
      </p:sp>
    </p:spTree>
    <p:extLst>
      <p:ext uri="{BB962C8B-B14F-4D97-AF65-F5344CB8AC3E}">
        <p14:creationId xmlns:p14="http://schemas.microsoft.com/office/powerpoint/2010/main" val="85309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Check-Your-Knowledge—Question </a:t>
            </a:r>
            <a:r>
              <a:rPr lang="en-US" dirty="0"/>
              <a:t>7</a:t>
            </a:r>
          </a:p>
        </p:txBody>
      </p:sp>
      <p:sp>
        <p:nvSpPr>
          <p:cNvPr id="35843" name="TPAnswers"/>
          <p:cNvSpPr>
            <a:spLocks noGrp="1"/>
          </p:cNvSpPr>
          <p:nvPr>
            <p:ph sz="half" idx="1"/>
            <p:custDataLst>
              <p:tags r:id="rId2"/>
            </p:custDataLst>
          </p:nvPr>
        </p:nvSpPr>
        <p:spPr/>
        <p:txBody>
          <a:bodyPr/>
          <a:lstStyle/>
          <a:p>
            <a:pPr marL="0" lvl="0" indent="0">
              <a:buNone/>
            </a:pPr>
            <a:r>
              <a:rPr lang="en-US" sz="3600" dirty="0"/>
              <a:t>Medigap policies issued after ____ are guaranteed renewable. </a:t>
            </a:r>
          </a:p>
          <a:p>
            <a:pPr marL="457200" lvl="1" indent="-441325">
              <a:buFont typeface="+mj-lt"/>
              <a:buAutoNum type="alphaLcPeriod"/>
            </a:pPr>
            <a:r>
              <a:rPr lang="en-US" sz="3600" dirty="0"/>
              <a:t>2002</a:t>
            </a:r>
          </a:p>
          <a:p>
            <a:pPr marL="457200" lvl="1" indent="-441325">
              <a:buFont typeface="+mj-lt"/>
              <a:buAutoNum type="alphaLcPeriod"/>
            </a:pPr>
            <a:r>
              <a:rPr lang="en-US" sz="3600" dirty="0"/>
              <a:t>1982</a:t>
            </a:r>
          </a:p>
          <a:p>
            <a:pPr marL="457200" lvl="1" indent="-441325">
              <a:buFont typeface="+mj-lt"/>
              <a:buAutoNum type="alphaLcPeriod"/>
            </a:pPr>
            <a:r>
              <a:rPr lang="en-US" sz="3600" dirty="0" smtClean="0"/>
              <a:t>1992</a:t>
            </a:r>
            <a:endParaRPr lang="en-US" sz="3600" dirty="0"/>
          </a:p>
        </p:txBody>
      </p:sp>
      <p:sp>
        <p:nvSpPr>
          <p:cNvPr id="4" name="Date Placeholder 3"/>
          <p:cNvSpPr>
            <a:spLocks noGrp="1"/>
          </p:cNvSpPr>
          <p:nvPr>
            <p:ph type="dt" sz="half" idx="13"/>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40</a:t>
            </a:fld>
            <a:endParaRPr lang="en-US" dirty="0"/>
          </a:p>
        </p:txBody>
      </p:sp>
    </p:spTree>
    <p:custDataLst>
      <p:tags r:id="rId1"/>
    </p:custDataLst>
    <p:extLst>
      <p:ext uri="{BB962C8B-B14F-4D97-AF65-F5344CB8AC3E}">
        <p14:creationId xmlns:p14="http://schemas.microsoft.com/office/powerpoint/2010/main" val="3140705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Review Scenario 1</a:t>
            </a:r>
            <a:endParaRPr lang="en-US" dirty="0"/>
          </a:p>
        </p:txBody>
      </p:sp>
      <p:sp>
        <p:nvSpPr>
          <p:cNvPr id="35843" name="TPAnswers"/>
          <p:cNvSpPr>
            <a:spLocks noGrp="1"/>
          </p:cNvSpPr>
          <p:nvPr>
            <p:ph idx="1"/>
            <p:custDataLst>
              <p:tags r:id="rId2"/>
            </p:custDataLst>
          </p:nvPr>
        </p:nvSpPr>
        <p:spPr>
          <a:xfrm>
            <a:off x="516356" y="1139868"/>
            <a:ext cx="7886700" cy="5037095"/>
          </a:xfrm>
        </p:spPr>
        <p:txBody>
          <a:bodyPr/>
          <a:lstStyle/>
          <a:p>
            <a:r>
              <a:rPr lang="en-US" dirty="0" smtClean="0"/>
              <a:t>Ted is 64 and has had Medicare for 4 years due to a disability. </a:t>
            </a:r>
          </a:p>
          <a:p>
            <a:r>
              <a:rPr lang="en-US" dirty="0" smtClean="0"/>
              <a:t>He lives in a state that requires insurance companies to offer a Medigap policy to people with Medicare who are under 65. He currently has a Medigap policy.</a:t>
            </a:r>
          </a:p>
          <a:p>
            <a:r>
              <a:rPr lang="en-US" dirty="0" smtClean="0"/>
              <a:t>What might change when Ted turns 65 next year? </a:t>
            </a:r>
          </a:p>
          <a:p>
            <a:endParaRPr lang="en-US" dirty="0" smtClean="0"/>
          </a:p>
          <a:p>
            <a:endParaRPr lang="en-US" dirty="0" smtClean="0"/>
          </a:p>
          <a:p>
            <a:endParaRPr lang="en-US" dirty="0" smtClean="0"/>
          </a:p>
        </p:txBody>
      </p:sp>
      <p:pic>
        <p:nvPicPr>
          <p:cNvPr id="10" name="Picture 9" descr="Photograph of male senior citiz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9575" y="1355959"/>
            <a:ext cx="971550" cy="1306335"/>
          </a:xfrm>
          <a:prstGeom prst="rect">
            <a:avLst/>
          </a:prstGeom>
          <a:noFill/>
          <a:ln>
            <a:noFill/>
          </a:ln>
          <a:effectLst/>
          <a:extLst/>
        </p:spPr>
      </p:pic>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41</a:t>
            </a:fld>
            <a:endParaRPr lang="en-US" dirty="0"/>
          </a:p>
        </p:txBody>
      </p:sp>
    </p:spTree>
    <p:custDataLst>
      <p:tags r:id="rId1"/>
    </p:custDataLst>
    <p:extLst>
      <p:ext uri="{BB962C8B-B14F-4D97-AF65-F5344CB8AC3E}">
        <p14:creationId xmlns:p14="http://schemas.microsoft.com/office/powerpoint/2010/main" val="3980527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Scenario 1 Considerations</a:t>
            </a:r>
            <a:endParaRPr lang="en-US" dirty="0"/>
          </a:p>
        </p:txBody>
      </p:sp>
      <p:sp>
        <p:nvSpPr>
          <p:cNvPr id="12" name="Content Placeholder 11"/>
          <p:cNvSpPr>
            <a:spLocks noGrp="1"/>
          </p:cNvSpPr>
          <p:nvPr>
            <p:ph idx="1"/>
          </p:nvPr>
        </p:nvSpPr>
        <p:spPr>
          <a:xfrm>
            <a:off x="419100" y="1139868"/>
            <a:ext cx="8343900" cy="5216483"/>
          </a:xfrm>
        </p:spPr>
        <p:txBody>
          <a:bodyPr/>
          <a:lstStyle/>
          <a:p>
            <a:r>
              <a:rPr lang="en-US" sz="2800" dirty="0" smtClean="0"/>
              <a:t>Ted </a:t>
            </a:r>
            <a:r>
              <a:rPr lang="en-US" sz="2800" dirty="0"/>
              <a:t>will get a Medigap </a:t>
            </a:r>
            <a:r>
              <a:rPr lang="en-US" sz="2800" dirty="0" smtClean="0"/>
              <a:t>OEP </a:t>
            </a:r>
            <a:r>
              <a:rPr lang="en-US" sz="2800" dirty="0"/>
              <a:t>when </a:t>
            </a:r>
            <a:r>
              <a:rPr lang="en-US" sz="2800" dirty="0" smtClean="0"/>
              <a:t>he turns 65</a:t>
            </a:r>
          </a:p>
          <a:p>
            <a:pPr lvl="1"/>
            <a:r>
              <a:rPr lang="en-US" sz="2400" dirty="0"/>
              <a:t>He’ll probably have a wider choice of Medigap </a:t>
            </a:r>
            <a:r>
              <a:rPr lang="en-US" sz="2400" dirty="0" smtClean="0"/>
              <a:t>policies and get </a:t>
            </a:r>
            <a:r>
              <a:rPr lang="en-US" sz="2400" dirty="0"/>
              <a:t>a lower Medigap </a:t>
            </a:r>
            <a:r>
              <a:rPr lang="en-US" sz="2400" dirty="0" smtClean="0"/>
              <a:t>premium</a:t>
            </a:r>
          </a:p>
          <a:p>
            <a:r>
              <a:rPr lang="en-US" sz="2800" dirty="0" smtClean="0"/>
              <a:t>If he signs </a:t>
            </a:r>
            <a:r>
              <a:rPr lang="en-US" sz="2800" dirty="0"/>
              <a:t>up during </a:t>
            </a:r>
            <a:r>
              <a:rPr lang="en-US" sz="2800" dirty="0" smtClean="0"/>
              <a:t>his </a:t>
            </a:r>
            <a:r>
              <a:rPr lang="en-US" sz="2800" dirty="0"/>
              <a:t>Medigap </a:t>
            </a:r>
            <a:r>
              <a:rPr lang="en-US" sz="2800" dirty="0" smtClean="0"/>
              <a:t>OEP, insurance </a:t>
            </a:r>
            <a:r>
              <a:rPr lang="en-US" sz="2800" dirty="0"/>
              <a:t>companies can’t </a:t>
            </a:r>
            <a:endParaRPr lang="en-US" sz="2800" dirty="0" smtClean="0"/>
          </a:p>
          <a:p>
            <a:pPr lvl="1"/>
            <a:r>
              <a:rPr lang="en-US" sz="2400" dirty="0"/>
              <a:t>R</a:t>
            </a:r>
            <a:r>
              <a:rPr lang="en-US" sz="2400" dirty="0" smtClean="0"/>
              <a:t>efuse </a:t>
            </a:r>
            <a:r>
              <a:rPr lang="en-US" sz="2400" dirty="0"/>
              <a:t>to sell him any Medigap policy due to his disability, or </a:t>
            </a:r>
            <a:endParaRPr lang="en-US" sz="2400" dirty="0" smtClean="0"/>
          </a:p>
          <a:p>
            <a:pPr lvl="1"/>
            <a:r>
              <a:rPr lang="en-US" sz="2400" dirty="0" smtClean="0"/>
              <a:t>Charge </a:t>
            </a:r>
            <a:r>
              <a:rPr lang="en-US" sz="2400" dirty="0"/>
              <a:t>him a higher premium than they charge other people of the same </a:t>
            </a:r>
            <a:r>
              <a:rPr lang="en-US" sz="2400" dirty="0" smtClean="0"/>
              <a:t>age</a:t>
            </a:r>
          </a:p>
          <a:p>
            <a:r>
              <a:rPr lang="en-US" sz="2800" dirty="0" smtClean="0"/>
              <a:t>He may avoid the pre-existing condition waiting period since he had coverage for more than 6 months before he turned 65</a:t>
            </a:r>
            <a:endParaRPr lang="en-US" sz="2800" dirty="0"/>
          </a:p>
          <a:p>
            <a:endParaRPr lang="en-US" sz="2800" dirty="0"/>
          </a:p>
          <a:p>
            <a:endParaRPr lang="en-US" sz="2800" dirty="0"/>
          </a:p>
          <a:p>
            <a:pPr marL="0" indent="0">
              <a:buNone/>
            </a:pPr>
            <a:endParaRPr lang="en-US" dirty="0"/>
          </a:p>
        </p:txBody>
      </p:sp>
      <p:sp>
        <p:nvSpPr>
          <p:cNvPr id="5" name="Date Placeholder 4"/>
          <p:cNvSpPr>
            <a:spLocks noGrp="1"/>
          </p:cNvSpPr>
          <p:nvPr>
            <p:ph type="dt" sz="half" idx="10"/>
          </p:nvPr>
        </p:nvSpPr>
        <p:spPr/>
        <p:txBody>
          <a:bodyPr/>
          <a:lstStyle/>
          <a:p>
            <a:r>
              <a:rPr lang="en-US" dirty="0" smtClean="0"/>
              <a:t>March 2018</a:t>
            </a:r>
            <a:endParaRPr lang="en-US" dirty="0"/>
          </a:p>
        </p:txBody>
      </p:sp>
      <p:sp>
        <p:nvSpPr>
          <p:cNvPr id="7" name="Footer Placeholder 6"/>
          <p:cNvSpPr>
            <a:spLocks noGrp="1"/>
          </p:cNvSpPr>
          <p:nvPr>
            <p:ph type="ftr" sz="quarter" idx="11"/>
          </p:nvPr>
        </p:nvSpPr>
        <p:spPr/>
        <p:txBody>
          <a:bodyPr/>
          <a:lstStyle/>
          <a:p>
            <a:r>
              <a:rPr lang="en-US" dirty="0" smtClean="0"/>
              <a:t>Medicare Supplement Insurance (Medigap) Policies</a:t>
            </a:r>
            <a:endParaRPr lang="en-US" dirty="0"/>
          </a:p>
        </p:txBody>
      </p:sp>
      <p:sp>
        <p:nvSpPr>
          <p:cNvPr id="8" name="Slide Number Placeholder 7"/>
          <p:cNvSpPr>
            <a:spLocks noGrp="1"/>
          </p:cNvSpPr>
          <p:nvPr>
            <p:ph type="sldNum" sz="quarter" idx="12"/>
          </p:nvPr>
        </p:nvSpPr>
        <p:spPr/>
        <p:txBody>
          <a:bodyPr/>
          <a:lstStyle/>
          <a:p>
            <a:fld id="{D3B75908-2BC4-4CCC-BE4B-63652A0FD379}" type="slidenum">
              <a:rPr lang="en-US" smtClean="0"/>
              <a:t>42</a:t>
            </a:fld>
            <a:endParaRPr lang="en-US" dirty="0"/>
          </a:p>
        </p:txBody>
      </p:sp>
    </p:spTree>
    <p:custDataLst>
      <p:tags r:id="rId1"/>
    </p:custDataLst>
    <p:extLst>
      <p:ext uri="{BB962C8B-B14F-4D97-AF65-F5344CB8AC3E}">
        <p14:creationId xmlns:p14="http://schemas.microsoft.com/office/powerpoint/2010/main" val="3879845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Review Scenario 2</a:t>
            </a:r>
            <a:endParaRPr lang="en-US" dirty="0"/>
          </a:p>
        </p:txBody>
      </p:sp>
      <p:sp>
        <p:nvSpPr>
          <p:cNvPr id="35843" name="TPAnswers"/>
          <p:cNvSpPr>
            <a:spLocks noGrp="1"/>
          </p:cNvSpPr>
          <p:nvPr>
            <p:ph idx="1"/>
            <p:custDataLst>
              <p:tags r:id="rId2"/>
            </p:custDataLst>
          </p:nvPr>
        </p:nvSpPr>
        <p:spPr/>
        <p:txBody>
          <a:bodyPr/>
          <a:lstStyle/>
          <a:p>
            <a:r>
              <a:rPr lang="en-US" dirty="0" smtClean="0"/>
              <a:t>Sophie is 67 and healthy. She retired last month and ended her employer-sponsored health coverage. She enrolled in Original Medicare (Part A and Part B). She’s interested in buying a Medigap policy to help her with her out-of-pocket costs. </a:t>
            </a:r>
          </a:p>
          <a:p>
            <a:endParaRPr lang="en-US" dirty="0" smtClean="0"/>
          </a:p>
          <a:p>
            <a:r>
              <a:rPr lang="en-US" dirty="0" smtClean="0"/>
              <a:t>What does Sophie need to consider?</a:t>
            </a:r>
          </a:p>
          <a:p>
            <a:endParaRPr lang="en-US" dirty="0" smtClean="0"/>
          </a:p>
          <a:p>
            <a:endParaRPr lang="en-US" dirty="0" smtClean="0"/>
          </a:p>
        </p:txBody>
      </p:sp>
      <p:pic>
        <p:nvPicPr>
          <p:cNvPr id="1026" name="Picture 2" descr="Photograph of happy wom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5411" y="3775882"/>
            <a:ext cx="1495451" cy="224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43</a:t>
            </a:fld>
            <a:endParaRPr lang="en-US" dirty="0"/>
          </a:p>
        </p:txBody>
      </p:sp>
    </p:spTree>
    <p:custDataLst>
      <p:tags r:id="rId1"/>
    </p:custDataLst>
    <p:extLst>
      <p:ext uri="{BB962C8B-B14F-4D97-AF65-F5344CB8AC3E}">
        <p14:creationId xmlns:p14="http://schemas.microsoft.com/office/powerpoint/2010/main" val="2113473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Scenario 2 Considerations</a:t>
            </a:r>
            <a:endParaRPr lang="en-US" dirty="0"/>
          </a:p>
        </p:txBody>
      </p:sp>
      <p:sp>
        <p:nvSpPr>
          <p:cNvPr id="8" name="TPAnswers"/>
          <p:cNvSpPr>
            <a:spLocks noGrp="1"/>
          </p:cNvSpPr>
          <p:nvPr>
            <p:ph idx="1"/>
            <p:custDataLst>
              <p:tags r:id="rId2"/>
            </p:custDataLst>
          </p:nvPr>
        </p:nvSpPr>
        <p:spPr>
          <a:xfrm>
            <a:off x="0" y="1045456"/>
            <a:ext cx="9050020" cy="5718132"/>
          </a:xfrm>
        </p:spPr>
        <p:txBody>
          <a:bodyPr/>
          <a:lstStyle/>
          <a:p>
            <a:r>
              <a:rPr lang="en-US" sz="2800" dirty="0" smtClean="0"/>
              <a:t>Sophie should consider when she’ll buy a Medigap policy</a:t>
            </a:r>
          </a:p>
          <a:p>
            <a:pPr lvl="1"/>
            <a:r>
              <a:rPr lang="en-US" sz="2400" dirty="0" smtClean="0"/>
              <a:t>The best time is during her Open Enrollment Period (OEP), which lasts 6 months</a:t>
            </a:r>
          </a:p>
          <a:p>
            <a:pPr lvl="2"/>
            <a:r>
              <a:rPr lang="en-US" sz="2400" dirty="0" smtClean="0"/>
              <a:t>Begins with her Medicare </a:t>
            </a:r>
            <a:r>
              <a:rPr lang="en-US" sz="2400" dirty="0"/>
              <a:t>Part </a:t>
            </a:r>
            <a:r>
              <a:rPr lang="en-US" sz="2400" dirty="0" smtClean="0"/>
              <a:t>B effective date</a:t>
            </a:r>
          </a:p>
          <a:p>
            <a:r>
              <a:rPr lang="en-US" sz="2800" dirty="0"/>
              <a:t>She’ll have guaranteed issue rights if she enrolls during her Medigap OEP</a:t>
            </a:r>
            <a:r>
              <a:rPr lang="en-US" sz="2800" dirty="0" smtClean="0"/>
              <a:t>. If she has </a:t>
            </a:r>
            <a:r>
              <a:rPr lang="en-US" sz="2800" dirty="0"/>
              <a:t>guaranteed issue </a:t>
            </a:r>
            <a:r>
              <a:rPr lang="en-US" sz="2800" dirty="0" smtClean="0"/>
              <a:t>rights:</a:t>
            </a:r>
            <a:endParaRPr lang="en-US" sz="2800" dirty="0"/>
          </a:p>
          <a:p>
            <a:pPr lvl="1"/>
            <a:r>
              <a:rPr lang="en-US" sz="2400" dirty="0" smtClean="0"/>
              <a:t>Insurance companies </a:t>
            </a:r>
            <a:r>
              <a:rPr lang="en-US" sz="2400" dirty="0"/>
              <a:t>must sell </a:t>
            </a:r>
            <a:r>
              <a:rPr lang="en-US" sz="2400" dirty="0" smtClean="0"/>
              <a:t>her </a:t>
            </a:r>
            <a:r>
              <a:rPr lang="en-US" sz="2400" dirty="0"/>
              <a:t>a Medigap policy</a:t>
            </a:r>
          </a:p>
          <a:p>
            <a:pPr lvl="1"/>
            <a:r>
              <a:rPr lang="en-US" sz="2400" dirty="0"/>
              <a:t>All pre-existing conditions must be covered</a:t>
            </a:r>
          </a:p>
          <a:p>
            <a:pPr lvl="1"/>
            <a:r>
              <a:rPr lang="en-US" sz="2400" dirty="0" smtClean="0"/>
              <a:t>Insurance companies can’t charge her more</a:t>
            </a:r>
          </a:p>
          <a:p>
            <a:r>
              <a:rPr lang="en-US" sz="2800" dirty="0" smtClean="0"/>
              <a:t>If she doesn’t enroll during her Medigap OEP, companies may use medical underwriting or refuse to sell her a policy</a:t>
            </a:r>
          </a:p>
          <a:p>
            <a:pPr lvl="2"/>
            <a:endParaRPr lang="en-US" sz="2400" dirty="0" smtClean="0"/>
          </a:p>
          <a:p>
            <a:pPr lvl="1"/>
            <a:endParaRPr lang="en-US" sz="2400" dirty="0" smtClean="0"/>
          </a:p>
          <a:p>
            <a:endParaRPr lang="en-US" dirty="0" smtClean="0"/>
          </a:p>
        </p:txBody>
      </p:sp>
      <p:sp>
        <p:nvSpPr>
          <p:cNvPr id="5" name="Date Placeholder 4"/>
          <p:cNvSpPr>
            <a:spLocks noGrp="1"/>
          </p:cNvSpPr>
          <p:nvPr>
            <p:ph type="dt" sz="half" idx="10"/>
          </p:nvPr>
        </p:nvSpPr>
        <p:spPr/>
        <p:txBody>
          <a:bodyPr/>
          <a:lstStyle/>
          <a:p>
            <a:r>
              <a:rPr lang="en-US" dirty="0" smtClean="0"/>
              <a:t>March 2018</a:t>
            </a:r>
            <a:endParaRPr lang="en-US" dirty="0"/>
          </a:p>
        </p:txBody>
      </p:sp>
      <p:sp>
        <p:nvSpPr>
          <p:cNvPr id="7" name="Footer Placeholder 6"/>
          <p:cNvSpPr>
            <a:spLocks noGrp="1"/>
          </p:cNvSpPr>
          <p:nvPr>
            <p:ph type="ftr" sz="quarter" idx="11"/>
          </p:nvPr>
        </p:nvSpPr>
        <p:spPr/>
        <p:txBody>
          <a:bodyPr/>
          <a:lstStyle/>
          <a:p>
            <a:r>
              <a:rPr lang="en-US" dirty="0" smtClean="0"/>
              <a:t>Medicare Supplement Insurance (Medigap) Policies</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44</a:t>
            </a:fld>
            <a:endParaRPr lang="en-US" dirty="0"/>
          </a:p>
        </p:txBody>
      </p:sp>
    </p:spTree>
    <p:custDataLst>
      <p:tags r:id="rId1"/>
    </p:custDataLst>
    <p:extLst>
      <p:ext uri="{BB962C8B-B14F-4D97-AF65-F5344CB8AC3E}">
        <p14:creationId xmlns:p14="http://schemas.microsoft.com/office/powerpoint/2010/main" val="6180274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Key Points</a:t>
            </a:r>
            <a:endParaRPr lang="en-US" dirty="0"/>
          </a:p>
        </p:txBody>
      </p:sp>
      <p:sp>
        <p:nvSpPr>
          <p:cNvPr id="37892" name="Rectangle 3"/>
          <p:cNvSpPr>
            <a:spLocks noGrp="1" noChangeArrowheads="1"/>
          </p:cNvSpPr>
          <p:nvPr>
            <p:ph idx="1"/>
          </p:nvPr>
        </p:nvSpPr>
        <p:spPr>
          <a:xfrm>
            <a:off x="154745" y="1088025"/>
            <a:ext cx="8848577" cy="5340520"/>
          </a:xfrm>
        </p:spPr>
        <p:txBody>
          <a:bodyPr/>
          <a:lstStyle/>
          <a:p>
            <a:pPr marL="457200" indent="-457200"/>
            <a:r>
              <a:rPr lang="en-US" sz="2800" dirty="0" smtClean="0"/>
              <a:t>You must have both Medicare Part A and Part B to get a Medigap policy </a:t>
            </a:r>
          </a:p>
          <a:p>
            <a:pPr marL="457200" indent="-457200"/>
            <a:r>
              <a:rPr lang="en-US" sz="2800" dirty="0"/>
              <a:t>You still pay the Medicare Part B premium</a:t>
            </a:r>
          </a:p>
          <a:p>
            <a:pPr marL="457200" indent="-457200"/>
            <a:r>
              <a:rPr lang="en-US" sz="2800" dirty="0" smtClean="0"/>
              <a:t>You pay a monthly premium for Medigap</a:t>
            </a:r>
          </a:p>
          <a:p>
            <a:pPr marL="457200" indent="-457200"/>
            <a:r>
              <a:rPr lang="en-US" sz="2800" dirty="0" smtClean="0"/>
              <a:t>Medigap policies cover one person</a:t>
            </a:r>
          </a:p>
          <a:p>
            <a:pPr marL="457200" indent="-457200"/>
            <a:r>
              <a:rPr lang="en-US" sz="2800" dirty="0" smtClean="0"/>
              <a:t>Benefits are standardized in most states</a:t>
            </a:r>
          </a:p>
          <a:p>
            <a:pPr marL="457200" indent="-457200"/>
            <a:r>
              <a:rPr lang="en-US" sz="2800" dirty="0" smtClean="0"/>
              <a:t>Costs vary by plan and by company</a:t>
            </a:r>
          </a:p>
          <a:p>
            <a:pPr marL="457200" indent="-457200"/>
            <a:r>
              <a:rPr lang="en-US" sz="2800" dirty="0" smtClean="0"/>
              <a:t>In general, Medigap policies can only cover costs associated with services covered by Original Medicare</a:t>
            </a:r>
          </a:p>
          <a:p>
            <a:pPr marL="457200" indent="-457200"/>
            <a:r>
              <a:rPr lang="en-US" sz="2800" dirty="0"/>
              <a:t>Medigap policies don’t work </a:t>
            </a:r>
            <a:r>
              <a:rPr lang="en-US" sz="2800" dirty="0" smtClean="0"/>
              <a:t>with</a:t>
            </a:r>
            <a:r>
              <a:rPr lang="en-US" sz="2800" dirty="0"/>
              <a:t> </a:t>
            </a:r>
            <a:r>
              <a:rPr lang="en-US" sz="2800" dirty="0" smtClean="0"/>
              <a:t>MA </a:t>
            </a:r>
            <a:r>
              <a:rPr lang="en-US" sz="2800" dirty="0"/>
              <a:t>Plans</a:t>
            </a:r>
            <a:endParaRPr lang="en-US" sz="2800" dirty="0" smtClean="0"/>
          </a:p>
        </p:txBody>
      </p:sp>
      <p:sp>
        <p:nvSpPr>
          <p:cNvPr id="5" name="Date Placeholder 4"/>
          <p:cNvSpPr>
            <a:spLocks noGrp="1"/>
          </p:cNvSpPr>
          <p:nvPr>
            <p:ph type="dt" sz="half" idx="10"/>
          </p:nvPr>
        </p:nvSpPr>
        <p:spPr/>
        <p:txBody>
          <a:bodyPr/>
          <a:lstStyle/>
          <a:p>
            <a:r>
              <a:rPr lang="en-US" dirty="0" smtClean="0"/>
              <a:t>March 2018</a:t>
            </a:r>
            <a:endParaRPr lang="en-US" dirty="0"/>
          </a:p>
        </p:txBody>
      </p:sp>
      <p:sp>
        <p:nvSpPr>
          <p:cNvPr id="7" name="Footer Placeholder 6"/>
          <p:cNvSpPr>
            <a:spLocks noGrp="1"/>
          </p:cNvSpPr>
          <p:nvPr>
            <p:ph type="ftr" sz="quarter" idx="11"/>
          </p:nvPr>
        </p:nvSpPr>
        <p:spPr/>
        <p:txBody>
          <a:bodyPr/>
          <a:lstStyle/>
          <a:p>
            <a:r>
              <a:rPr lang="en-US" dirty="0" smtClean="0"/>
              <a:t>Medicare Supplement Insurance (Medigap) Policies</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45</a:t>
            </a:fld>
            <a:endParaRPr lang="en-US" dirty="0"/>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Medigap Resource Guide</a:t>
            </a:r>
            <a:endParaRPr lang="en-US" dirty="0"/>
          </a:p>
        </p:txBody>
      </p:sp>
      <p:graphicFrame>
        <p:nvGraphicFramePr>
          <p:cNvPr id="7" name="Table 6" descr="Medigap Resource Guide - list of resources associated with Medigap " title="Medigap Resource Guide"/>
          <p:cNvGraphicFramePr>
            <a:graphicFrameLocks noGrp="1"/>
          </p:cNvGraphicFramePr>
          <p:nvPr>
            <p:extLst>
              <p:ext uri="{D42A27DB-BD31-4B8C-83A1-F6EECF244321}">
                <p14:modId xmlns:p14="http://schemas.microsoft.com/office/powerpoint/2010/main" val="3924614286"/>
              </p:ext>
            </p:extLst>
          </p:nvPr>
        </p:nvGraphicFramePr>
        <p:xfrm>
          <a:off x="114300" y="1168397"/>
          <a:ext cx="8940801" cy="5137151"/>
        </p:xfrm>
        <a:graphic>
          <a:graphicData uri="http://schemas.openxmlformats.org/drawingml/2006/table">
            <a:tbl>
              <a:tblPr firstRow="1" firstCol="1" bandRow="1"/>
              <a:tblGrid>
                <a:gridCol w="2980267"/>
                <a:gridCol w="2980267"/>
                <a:gridCol w="2980267"/>
              </a:tblGrid>
              <a:tr h="403207">
                <a:tc>
                  <a:txBody>
                    <a:bodyPr/>
                    <a:lstStyle/>
                    <a:p>
                      <a:pPr marL="0" marR="0" algn="r">
                        <a:lnSpc>
                          <a:spcPct val="100000"/>
                        </a:lnSpc>
                        <a:spcBef>
                          <a:spcPts val="600"/>
                        </a:spcBef>
                        <a:spcAft>
                          <a:spcPts val="0"/>
                        </a:spcAft>
                      </a:pPr>
                      <a:r>
                        <a:rPr lang="en-US" sz="2000" b="1" dirty="0" smtClean="0">
                          <a:solidFill>
                            <a:schemeClr val="bg1"/>
                          </a:solidFill>
                          <a:effectLst/>
                          <a:latin typeface="Calibri"/>
                          <a:ea typeface="Calibri"/>
                          <a:cs typeface="Times New Roman"/>
                        </a:rPr>
                        <a:t>Resources</a:t>
                      </a:r>
                      <a:endParaRPr lang="en-US" sz="2000" dirty="0">
                        <a:solidFill>
                          <a:srgbClr val="4F81BD"/>
                        </a:solidFill>
                        <a:effectLst/>
                        <a:latin typeface="Calibri"/>
                        <a:ea typeface="Calibri"/>
                        <a:cs typeface="Times New Roman"/>
                      </a:endParaRPr>
                    </a:p>
                  </a:txBody>
                  <a:tcPr marL="35084" marR="35084" marT="6265" marB="0">
                    <a:lnL w="12700" cap="flat" cmpd="sng" algn="ctr">
                      <a:solidFill>
                        <a:srgbClr val="FFFFFF"/>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a:lnSpc>
                          <a:spcPct val="100000"/>
                        </a:lnSpc>
                        <a:spcBef>
                          <a:spcPts val="600"/>
                        </a:spcBef>
                        <a:spcAft>
                          <a:spcPts val="0"/>
                        </a:spcAft>
                      </a:pPr>
                      <a:endParaRPr lang="en-US" sz="2000" dirty="0">
                        <a:solidFill>
                          <a:srgbClr val="4F81BD"/>
                        </a:solidFill>
                        <a:effectLst/>
                        <a:latin typeface="Calibri"/>
                        <a:ea typeface="Calibri"/>
                        <a:cs typeface="Times New Roman"/>
                      </a:endParaRPr>
                    </a:p>
                  </a:txBody>
                  <a:tcPr marL="35084" marR="35084" marT="6265" marB="0">
                    <a:lnL w="12700" cap="flat" cmpd="sng" algn="ctr">
                      <a:solidFill>
                        <a:schemeClr val="accent1">
                          <a:lumMod val="7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00000"/>
                        </a:lnSpc>
                        <a:spcBef>
                          <a:spcPts val="600"/>
                        </a:spcBef>
                        <a:spcAft>
                          <a:spcPts val="0"/>
                        </a:spcAft>
                      </a:pPr>
                      <a:r>
                        <a:rPr lang="en-US" sz="2000" b="1" dirty="0">
                          <a:solidFill>
                            <a:schemeClr val="bg1"/>
                          </a:solidFill>
                          <a:effectLst/>
                          <a:latin typeface="Calibri"/>
                          <a:ea typeface="Calibri"/>
                          <a:cs typeface="Times New Roman"/>
                        </a:rPr>
                        <a:t>Medicare Products</a:t>
                      </a:r>
                      <a:endParaRPr lang="en-US" sz="2000" dirty="0">
                        <a:solidFill>
                          <a:schemeClr val="bg1"/>
                        </a:solidFill>
                        <a:effectLst/>
                        <a:latin typeface="Calibri"/>
                        <a:ea typeface="Calibri"/>
                        <a:cs typeface="Times New Roman"/>
                      </a:endParaRPr>
                    </a:p>
                  </a:txBody>
                  <a:tcPr marL="35084" marR="35084" marT="626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4733944">
                <a:tc>
                  <a:txBody>
                    <a:bodyPr/>
                    <a:lstStyle/>
                    <a:p>
                      <a:pPr marL="0" marR="0">
                        <a:lnSpc>
                          <a:spcPct val="100000"/>
                        </a:lnSpc>
                        <a:spcBef>
                          <a:spcPts val="600"/>
                        </a:spcBef>
                        <a:spcAft>
                          <a:spcPts val="0"/>
                        </a:spcAft>
                      </a:pPr>
                      <a:r>
                        <a:rPr lang="en-US" sz="1600" b="1" dirty="0" smtClean="0">
                          <a:effectLst/>
                          <a:latin typeface="Calibri"/>
                          <a:ea typeface="Calibri"/>
                          <a:cs typeface="Times New Roman"/>
                        </a:rPr>
                        <a:t>Centers </a:t>
                      </a:r>
                      <a:r>
                        <a:rPr lang="en-US" sz="1600" b="1" dirty="0">
                          <a:effectLst/>
                          <a:latin typeface="Calibri"/>
                          <a:ea typeface="Calibri"/>
                          <a:cs typeface="Times New Roman"/>
                        </a:rPr>
                        <a:t>for Medicare </a:t>
                      </a:r>
                      <a:r>
                        <a:rPr lang="en-US" sz="1600" b="1" dirty="0" smtClean="0">
                          <a:effectLst/>
                          <a:latin typeface="Calibri"/>
                          <a:ea typeface="Calibri"/>
                          <a:cs typeface="Times New Roman"/>
                        </a:rPr>
                        <a:t>&amp; Medicaid </a:t>
                      </a:r>
                      <a:r>
                        <a:rPr lang="en-US" sz="1600" b="1" dirty="0">
                          <a:effectLst/>
                          <a:latin typeface="Calibri"/>
                          <a:ea typeface="Calibri"/>
                          <a:cs typeface="Times New Roman"/>
                        </a:rPr>
                        <a:t>Services (CMS)</a:t>
                      </a:r>
                    </a:p>
                    <a:p>
                      <a:pPr marL="169863" marR="0" lvl="0" indent="-165100">
                        <a:lnSpc>
                          <a:spcPct val="100000"/>
                        </a:lnSpc>
                        <a:spcBef>
                          <a:spcPts val="600"/>
                        </a:spcBef>
                        <a:spcAft>
                          <a:spcPts val="0"/>
                        </a:spcAft>
                        <a:buFont typeface="Arial" panose="020B0604020202020204" pitchFamily="34" charset="0"/>
                        <a:buChar char="•"/>
                      </a:pPr>
                      <a:r>
                        <a:rPr lang="en-US" sz="1600" b="0" dirty="0" smtClean="0">
                          <a:effectLst/>
                          <a:latin typeface="Calibri"/>
                          <a:ea typeface="Calibri"/>
                          <a:cs typeface="Times New Roman"/>
                        </a:rPr>
                        <a:t>Call 1-800-633-4227</a:t>
                      </a:r>
                    </a:p>
                    <a:p>
                      <a:pPr marL="169863" marR="0" lvl="0" indent="-165100">
                        <a:lnSpc>
                          <a:spcPct val="100000"/>
                        </a:lnSpc>
                        <a:spcBef>
                          <a:spcPts val="600"/>
                        </a:spcBef>
                        <a:spcAft>
                          <a:spcPts val="0"/>
                        </a:spcAft>
                        <a:buFont typeface="Arial" panose="020B0604020202020204" pitchFamily="34" charset="0"/>
                        <a:buChar char="•"/>
                      </a:pPr>
                      <a:r>
                        <a:rPr lang="en-US" sz="1600" b="0" dirty="0" smtClean="0">
                          <a:effectLst/>
                          <a:latin typeface="Calibri"/>
                          <a:ea typeface="Calibri"/>
                          <a:cs typeface="Times New Roman"/>
                        </a:rPr>
                        <a:t>TTY: 1-877-486-2048</a:t>
                      </a:r>
                      <a:endParaRPr lang="en-US" sz="1600" b="0" dirty="0">
                        <a:effectLst/>
                        <a:latin typeface="Calibri"/>
                        <a:ea typeface="Calibri"/>
                        <a:cs typeface="Times New Roman"/>
                      </a:endParaRPr>
                    </a:p>
                    <a:p>
                      <a:pPr marL="169863" marR="0" lvl="0" indent="-165100">
                        <a:lnSpc>
                          <a:spcPct val="100000"/>
                        </a:lnSpc>
                        <a:spcBef>
                          <a:spcPts val="600"/>
                        </a:spcBef>
                        <a:spcAft>
                          <a:spcPts val="0"/>
                        </a:spcAft>
                        <a:buFont typeface="Arial" panose="020B0604020202020204" pitchFamily="34" charset="0"/>
                        <a:buChar char="•"/>
                      </a:pPr>
                      <a:r>
                        <a:rPr lang="en-US" sz="1600" b="0" dirty="0">
                          <a:effectLst/>
                          <a:latin typeface="Calibri"/>
                          <a:ea typeface="Calibri"/>
                          <a:cs typeface="Times New Roman"/>
                        </a:rPr>
                        <a:t>Beneficiary </a:t>
                      </a:r>
                      <a:r>
                        <a:rPr lang="en-US" sz="1600" b="0" dirty="0" smtClean="0">
                          <a:effectLst/>
                          <a:latin typeface="Calibri"/>
                          <a:ea typeface="Calibri"/>
                          <a:cs typeface="Times New Roman"/>
                        </a:rPr>
                        <a:t>Information </a:t>
                      </a:r>
                      <a:r>
                        <a:rPr lang="en-US" sz="1600" b="0" u="sng" dirty="0" smtClean="0">
                          <a:solidFill>
                            <a:srgbClr val="0000FF"/>
                          </a:solidFill>
                          <a:effectLst/>
                          <a:latin typeface="Calibri"/>
                          <a:ea typeface="Calibri"/>
                          <a:cs typeface="Times New Roman"/>
                          <a:hlinkClick r:id="rId3"/>
                        </a:rPr>
                        <a:t>Medicare.gov</a:t>
                      </a:r>
                      <a:endParaRPr lang="en-US" sz="1600" b="0" dirty="0">
                        <a:effectLst/>
                        <a:latin typeface="Calibri"/>
                        <a:ea typeface="Calibri"/>
                        <a:cs typeface="Times New Roman"/>
                      </a:endParaRPr>
                    </a:p>
                    <a:p>
                      <a:pPr marL="169863" marR="0" lvl="0" indent="-165100">
                        <a:lnSpc>
                          <a:spcPct val="100000"/>
                        </a:lnSpc>
                        <a:spcBef>
                          <a:spcPts val="600"/>
                        </a:spcBef>
                        <a:spcAft>
                          <a:spcPts val="0"/>
                        </a:spcAft>
                        <a:buFont typeface="Arial" panose="020B0604020202020204" pitchFamily="34" charset="0"/>
                        <a:buChar char="•"/>
                      </a:pPr>
                      <a:r>
                        <a:rPr lang="en-US" sz="1600" b="0" dirty="0">
                          <a:effectLst/>
                          <a:latin typeface="Calibri"/>
                          <a:ea typeface="Calibri"/>
                          <a:cs typeface="Times New Roman"/>
                        </a:rPr>
                        <a:t>Compare Medigap policies </a:t>
                      </a:r>
                      <a:r>
                        <a:rPr lang="en-US" sz="1600" b="0" u="sng" dirty="0">
                          <a:solidFill>
                            <a:srgbClr val="0000FF"/>
                          </a:solidFill>
                          <a:effectLst/>
                          <a:latin typeface="Calibri"/>
                          <a:ea typeface="Calibri"/>
                          <a:cs typeface="Times New Roman"/>
                          <a:hlinkClick r:id="rId4"/>
                        </a:rPr>
                        <a:t>Medicare.gov/find-a-plan/questions/medigap-home.aspx</a:t>
                      </a:r>
                      <a:endParaRPr lang="en-US" sz="1600" b="0" dirty="0">
                        <a:effectLst/>
                        <a:latin typeface="Calibri"/>
                        <a:ea typeface="Calibri"/>
                        <a:cs typeface="Times New Roman"/>
                      </a:endParaRPr>
                    </a:p>
                    <a:p>
                      <a:pPr marL="169863" marR="0" lvl="0" indent="-165100">
                        <a:lnSpc>
                          <a:spcPct val="100000"/>
                        </a:lnSpc>
                        <a:spcBef>
                          <a:spcPts val="600"/>
                        </a:spcBef>
                        <a:spcAft>
                          <a:spcPts val="0"/>
                        </a:spcAft>
                        <a:buFont typeface="Arial" panose="020B0604020202020204" pitchFamily="34" charset="0"/>
                        <a:buChar char="•"/>
                      </a:pPr>
                      <a:r>
                        <a:rPr lang="en-US" sz="1600" b="0" dirty="0">
                          <a:effectLst/>
                          <a:latin typeface="Calibri"/>
                          <a:ea typeface="Calibri"/>
                          <a:cs typeface="Times New Roman"/>
                        </a:rPr>
                        <a:t>Partner </a:t>
                      </a:r>
                      <a:r>
                        <a:rPr lang="en-US" sz="1600" b="0" dirty="0" smtClean="0">
                          <a:effectLst/>
                          <a:latin typeface="Calibri"/>
                          <a:ea typeface="Calibri"/>
                          <a:cs typeface="Times New Roman"/>
                        </a:rPr>
                        <a:t>Information </a:t>
                      </a:r>
                      <a:r>
                        <a:rPr lang="en-US" sz="1600" b="0" u="sng" dirty="0" smtClean="0">
                          <a:solidFill>
                            <a:srgbClr val="0000FF"/>
                          </a:solidFill>
                          <a:effectLst/>
                          <a:latin typeface="Calibri"/>
                          <a:ea typeface="Calibri"/>
                          <a:cs typeface="Times New Roman"/>
                          <a:hlinkClick r:id="rId5"/>
                        </a:rPr>
                        <a:t>CMS.gov/medigap/</a:t>
                      </a:r>
                      <a:endParaRPr lang="en-US" sz="1600" dirty="0">
                        <a:effectLst/>
                        <a:latin typeface="Calibri"/>
                        <a:ea typeface="Calibri"/>
                        <a:cs typeface="Times New Roman"/>
                      </a:endParaRPr>
                    </a:p>
                  </a:txBody>
                  <a:tcPr marL="35084" marR="35084" marT="626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nSpc>
                          <a:spcPct val="100000"/>
                        </a:lnSpc>
                        <a:spcBef>
                          <a:spcPts val="600"/>
                        </a:spcBef>
                        <a:spcAft>
                          <a:spcPts val="0"/>
                        </a:spcAft>
                      </a:pPr>
                      <a:r>
                        <a:rPr lang="en-US" sz="1600" b="1" dirty="0">
                          <a:effectLst/>
                          <a:latin typeface="Calibri"/>
                          <a:ea typeface="Calibri"/>
                          <a:cs typeface="Times New Roman"/>
                        </a:rPr>
                        <a:t>State Health Insurance Assistance Programs and State Insurance Departments</a:t>
                      </a:r>
                    </a:p>
                    <a:p>
                      <a:pPr marL="171450" marR="0" indent="-171450">
                        <a:lnSpc>
                          <a:spcPct val="100000"/>
                        </a:lnSpc>
                        <a:spcBef>
                          <a:spcPts val="600"/>
                        </a:spcBef>
                        <a:spcAft>
                          <a:spcPts val="0"/>
                        </a:spcAft>
                        <a:buFont typeface="Arial" panose="020B0604020202020204" pitchFamily="34" charset="0"/>
                        <a:buChar char="•"/>
                      </a:pPr>
                      <a:endParaRPr lang="en-US" sz="1600" dirty="0" smtClean="0">
                        <a:effectLst/>
                        <a:latin typeface="Calibri"/>
                        <a:ea typeface="Calibri"/>
                        <a:cs typeface="Times New Roman"/>
                      </a:endParaRPr>
                    </a:p>
                    <a:p>
                      <a:pPr marL="514350" marR="0" lvl="1" indent="-171450">
                        <a:lnSpc>
                          <a:spcPct val="100000"/>
                        </a:lnSpc>
                        <a:spcBef>
                          <a:spcPts val="600"/>
                        </a:spcBef>
                        <a:spcAft>
                          <a:spcPts val="0"/>
                        </a:spcAft>
                        <a:buFont typeface="Arial" panose="020B0604020202020204" pitchFamily="34" charset="0"/>
                        <a:buChar char="•"/>
                      </a:pPr>
                      <a:endParaRPr lang="en-US" sz="1600" dirty="0" smtClean="0">
                        <a:effectLst/>
                        <a:latin typeface="Calibri"/>
                        <a:ea typeface="Calibri"/>
                        <a:cs typeface="Times New Roman"/>
                      </a:endParaRPr>
                    </a:p>
                    <a:p>
                      <a:pPr marL="514350" marR="0" lvl="1" indent="-171450">
                        <a:lnSpc>
                          <a:spcPct val="100000"/>
                        </a:lnSpc>
                        <a:spcBef>
                          <a:spcPts val="600"/>
                        </a:spcBef>
                        <a:spcAft>
                          <a:spcPts val="0"/>
                        </a:spcAft>
                        <a:buFont typeface="Arial" panose="020B0604020202020204" pitchFamily="34" charset="0"/>
                        <a:buChar char="•"/>
                      </a:pPr>
                      <a:endParaRPr lang="en-US" sz="1600" dirty="0" smtClean="0">
                        <a:effectLst/>
                        <a:latin typeface="Calibri"/>
                        <a:ea typeface="Calibri"/>
                        <a:cs typeface="Times New Roman"/>
                      </a:endParaRPr>
                    </a:p>
                    <a:p>
                      <a:pPr marL="112713" marR="0" lvl="0" indent="-112713"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u="sng" kern="1200" dirty="0" smtClean="0">
                          <a:solidFill>
                            <a:schemeClr val="tx1"/>
                          </a:solidFill>
                          <a:effectLst/>
                          <a:latin typeface="+mn-lt"/>
                          <a:ea typeface="+mn-ea"/>
                          <a:cs typeface="+mn-cs"/>
                          <a:hlinkClick r:id="rId6"/>
                        </a:rPr>
                        <a:t>shiptacenter.org/</a:t>
                      </a:r>
                      <a:endParaRPr lang="en-US" sz="1600" u="sng" kern="1200" dirty="0" smtClean="0">
                        <a:solidFill>
                          <a:schemeClr val="tx1"/>
                        </a:solidFill>
                        <a:effectLst/>
                        <a:latin typeface="+mn-lt"/>
                        <a:ea typeface="+mn-ea"/>
                        <a:cs typeface="+mn-cs"/>
                      </a:endParaRPr>
                    </a:p>
                    <a:p>
                      <a:pPr marL="112713" marR="0" lvl="0" indent="-112713"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u="none" kern="1200" dirty="0" smtClean="0">
                          <a:solidFill>
                            <a:schemeClr val="tx1"/>
                          </a:solidFill>
                          <a:effectLst/>
                          <a:latin typeface="+mn-lt"/>
                          <a:ea typeface="+mn-ea"/>
                          <a:cs typeface="+mn-cs"/>
                        </a:rPr>
                        <a:t>Call</a:t>
                      </a:r>
                      <a:r>
                        <a:rPr lang="en-US" sz="1600" u="none" kern="1200" baseline="0" dirty="0" smtClean="0">
                          <a:solidFill>
                            <a:schemeClr val="tx1"/>
                          </a:solidFill>
                          <a:effectLst/>
                          <a:latin typeface="+mn-lt"/>
                          <a:ea typeface="+mn-ea"/>
                          <a:cs typeface="+mn-cs"/>
                        </a:rPr>
                        <a:t> 1-877-839-2675</a:t>
                      </a:r>
                      <a:endParaRPr lang="en-US" sz="1600" u="none" kern="1200" dirty="0" smtClean="0">
                        <a:solidFill>
                          <a:schemeClr val="tx1"/>
                        </a:solidFill>
                        <a:effectLst/>
                        <a:latin typeface="+mn-lt"/>
                        <a:ea typeface="+mn-ea"/>
                        <a:cs typeface="+mn-cs"/>
                      </a:endParaRPr>
                    </a:p>
                    <a:p>
                      <a:pPr marL="0" marR="0" lvl="0" indent="0">
                        <a:lnSpc>
                          <a:spcPct val="100000"/>
                        </a:lnSpc>
                        <a:spcBef>
                          <a:spcPts val="600"/>
                        </a:spcBef>
                        <a:spcAft>
                          <a:spcPts val="0"/>
                        </a:spcAft>
                        <a:buFont typeface="Arial" panose="020B0604020202020204" pitchFamily="34" charset="0"/>
                        <a:buNone/>
                      </a:pPr>
                      <a:r>
                        <a:rPr lang="en-US" sz="1600" b="1" dirty="0" smtClean="0">
                          <a:effectLst/>
                          <a:latin typeface="Calibri"/>
                          <a:ea typeface="Calibri"/>
                          <a:cs typeface="Times New Roman"/>
                        </a:rPr>
                        <a:t>National </a:t>
                      </a:r>
                      <a:r>
                        <a:rPr lang="en-US" sz="1600" b="1" dirty="0">
                          <a:effectLst/>
                          <a:latin typeface="Calibri"/>
                          <a:ea typeface="Calibri"/>
                          <a:cs typeface="Times New Roman"/>
                        </a:rPr>
                        <a:t>Association of Insurance </a:t>
                      </a:r>
                      <a:r>
                        <a:rPr lang="en-US" sz="1600" b="1" dirty="0" smtClean="0">
                          <a:effectLst/>
                          <a:latin typeface="Calibri"/>
                          <a:ea typeface="Calibri"/>
                          <a:cs typeface="Times New Roman"/>
                        </a:rPr>
                        <a:t>Commissioners</a:t>
                      </a:r>
                      <a:r>
                        <a:rPr lang="en-US" sz="1600" b="1" dirty="0" smtClean="0">
                          <a:solidFill>
                            <a:schemeClr val="tx1"/>
                          </a:solidFill>
                          <a:effectLst/>
                          <a:latin typeface="Calibri"/>
                          <a:ea typeface="Calibri"/>
                          <a:cs typeface="Times New Roman"/>
                        </a:rPr>
                        <a:t> </a:t>
                      </a:r>
                    </a:p>
                    <a:p>
                      <a:pPr marL="112713" marR="0" lvl="0" indent="-112713">
                        <a:lnSpc>
                          <a:spcPct val="100000"/>
                        </a:lnSpc>
                        <a:spcBef>
                          <a:spcPts val="600"/>
                        </a:spcBef>
                        <a:spcAft>
                          <a:spcPts val="0"/>
                        </a:spcAft>
                        <a:buFont typeface="Arial" panose="020B0604020202020204" pitchFamily="34" charset="0"/>
                        <a:buChar char="•"/>
                      </a:pPr>
                      <a:r>
                        <a:rPr lang="en-US" sz="1600" u="sng" dirty="0" smtClean="0">
                          <a:solidFill>
                            <a:schemeClr val="tx1"/>
                          </a:solidFill>
                          <a:effectLst/>
                          <a:latin typeface="Calibri"/>
                          <a:ea typeface="Calibri"/>
                          <a:cs typeface="Times New Roman"/>
                          <a:hlinkClick r:id="rId7"/>
                        </a:rPr>
                        <a:t>Naic.org/</a:t>
                      </a:r>
                      <a:endParaRPr lang="en-US" sz="1600" dirty="0">
                        <a:solidFill>
                          <a:schemeClr val="tx1"/>
                        </a:solidFill>
                        <a:effectLst/>
                        <a:latin typeface="Calibri"/>
                        <a:ea typeface="Calibri"/>
                        <a:cs typeface="Times New Roman"/>
                      </a:endParaRPr>
                    </a:p>
                  </a:txBody>
                  <a:tcPr marL="35084" marR="35084" marT="626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228600" marR="0" lvl="0" indent="-228600">
                        <a:lnSpc>
                          <a:spcPct val="100000"/>
                        </a:lnSpc>
                        <a:spcBef>
                          <a:spcPts val="600"/>
                        </a:spcBef>
                        <a:spcAft>
                          <a:spcPts val="0"/>
                        </a:spcAft>
                        <a:buFont typeface="+mj-lt"/>
                        <a:buAutoNum type="arabicPeriod"/>
                      </a:pPr>
                      <a:r>
                        <a:rPr lang="en-US" sz="1600" b="1" dirty="0">
                          <a:effectLst/>
                          <a:latin typeface="Calibri"/>
                          <a:ea typeface="Calibri"/>
                          <a:cs typeface="Times New Roman"/>
                        </a:rPr>
                        <a:t>“Choosing a Medigap Policy: </a:t>
                      </a:r>
                      <a:r>
                        <a:rPr lang="en-US" sz="1600" b="1" dirty="0" smtClean="0">
                          <a:effectLst/>
                          <a:latin typeface="Calibri"/>
                          <a:ea typeface="Calibri"/>
                          <a:cs typeface="Times New Roman"/>
                        </a:rPr>
                        <a:t>A </a:t>
                      </a:r>
                      <a:r>
                        <a:rPr lang="en-US" sz="1600" b="1" dirty="0">
                          <a:effectLst/>
                          <a:latin typeface="Calibri"/>
                          <a:ea typeface="Calibri"/>
                          <a:cs typeface="Times New Roman"/>
                        </a:rPr>
                        <a:t>Guide to Health Insurance </a:t>
                      </a:r>
                      <a:r>
                        <a:rPr lang="en-US" sz="1600" b="1" dirty="0" smtClean="0">
                          <a:effectLst/>
                          <a:latin typeface="Calibri"/>
                          <a:ea typeface="Calibri"/>
                          <a:cs typeface="Times New Roman"/>
                        </a:rPr>
                        <a:t>for </a:t>
                      </a:r>
                      <a:r>
                        <a:rPr lang="en-US" sz="1600" b="1" dirty="0">
                          <a:effectLst/>
                          <a:latin typeface="Calibri"/>
                          <a:ea typeface="Calibri"/>
                          <a:cs typeface="Times New Roman"/>
                        </a:rPr>
                        <a:t>People With </a:t>
                      </a:r>
                      <a:r>
                        <a:rPr lang="en-US" sz="1600" b="1" dirty="0" smtClean="0">
                          <a:effectLst/>
                          <a:latin typeface="Calibri"/>
                          <a:ea typeface="Calibri"/>
                          <a:cs typeface="Times New Roman"/>
                        </a:rPr>
                        <a:t>Medicare”</a:t>
                      </a:r>
                      <a:br>
                        <a:rPr lang="en-US" sz="1600" b="1" dirty="0" smtClean="0">
                          <a:effectLst/>
                          <a:latin typeface="Calibri"/>
                          <a:ea typeface="Calibri"/>
                          <a:cs typeface="Times New Roman"/>
                        </a:rPr>
                      </a:br>
                      <a:r>
                        <a:rPr lang="en-US" sz="1600" b="0" dirty="0" smtClean="0">
                          <a:effectLst/>
                          <a:latin typeface="Calibri"/>
                          <a:ea typeface="Calibri"/>
                          <a:cs typeface="Times New Roman"/>
                        </a:rPr>
                        <a:t>(</a:t>
                      </a:r>
                      <a:r>
                        <a:rPr lang="en-US" sz="1600" dirty="0" smtClean="0">
                          <a:effectLst/>
                          <a:latin typeface="Calibri"/>
                          <a:ea typeface="Calibri"/>
                          <a:cs typeface="Times New Roman"/>
                        </a:rPr>
                        <a:t>CMS </a:t>
                      </a:r>
                      <a:r>
                        <a:rPr lang="en-US" sz="1600" dirty="0">
                          <a:effectLst/>
                          <a:latin typeface="Calibri"/>
                          <a:ea typeface="Calibri"/>
                          <a:cs typeface="Times New Roman"/>
                        </a:rPr>
                        <a:t>Product No. </a:t>
                      </a:r>
                      <a:r>
                        <a:rPr lang="en-US" sz="1600" dirty="0" smtClean="0">
                          <a:effectLst/>
                          <a:latin typeface="Calibri"/>
                          <a:ea typeface="Calibri"/>
                          <a:cs typeface="Times New Roman"/>
                        </a:rPr>
                        <a:t>02110)</a:t>
                      </a:r>
                      <a:endParaRPr lang="en-US" sz="1600" dirty="0">
                        <a:effectLst/>
                        <a:latin typeface="Calibri"/>
                        <a:ea typeface="Calibri"/>
                        <a:cs typeface="Times New Roman"/>
                      </a:endParaRPr>
                    </a:p>
                    <a:p>
                      <a:pPr marL="228600" marR="0" lvl="0" indent="-228600">
                        <a:lnSpc>
                          <a:spcPct val="100000"/>
                        </a:lnSpc>
                        <a:spcBef>
                          <a:spcPts val="600"/>
                        </a:spcBef>
                        <a:spcAft>
                          <a:spcPts val="0"/>
                        </a:spcAft>
                        <a:buFont typeface="+mj-lt"/>
                        <a:buAutoNum type="arabicPeriod"/>
                      </a:pPr>
                      <a:r>
                        <a:rPr lang="en-US" sz="1600" b="1" dirty="0">
                          <a:effectLst/>
                          <a:latin typeface="Calibri"/>
                          <a:ea typeface="Calibri"/>
                          <a:cs typeface="Times New Roman"/>
                        </a:rPr>
                        <a:t> </a:t>
                      </a:r>
                      <a:r>
                        <a:rPr lang="en-US" sz="1600" b="1" dirty="0" smtClean="0">
                          <a:effectLst/>
                          <a:latin typeface="Calibri"/>
                          <a:ea typeface="Calibri"/>
                          <a:cs typeface="Times New Roman"/>
                        </a:rPr>
                        <a:t>“</a:t>
                      </a:r>
                      <a:r>
                        <a:rPr lang="en-US" sz="1600" b="1" dirty="0">
                          <a:effectLst/>
                          <a:latin typeface="Calibri"/>
                          <a:ea typeface="Calibri"/>
                          <a:cs typeface="Times New Roman"/>
                        </a:rPr>
                        <a:t>Your Medicare </a:t>
                      </a:r>
                      <a:r>
                        <a:rPr lang="en-US" sz="1600" b="1" dirty="0" smtClean="0">
                          <a:effectLst/>
                          <a:latin typeface="Calibri"/>
                          <a:ea typeface="Calibri"/>
                          <a:cs typeface="Times New Roman"/>
                        </a:rPr>
                        <a:t>Benefits” </a:t>
                      </a:r>
                      <a:r>
                        <a:rPr lang="en-US" sz="1600" b="0" dirty="0" smtClean="0">
                          <a:effectLst/>
                          <a:latin typeface="Calibri"/>
                          <a:ea typeface="Calibri"/>
                          <a:cs typeface="Times New Roman"/>
                        </a:rPr>
                        <a:t>(</a:t>
                      </a:r>
                      <a:r>
                        <a:rPr lang="en-US" sz="1600" dirty="0" smtClean="0">
                          <a:effectLst/>
                          <a:latin typeface="Calibri"/>
                          <a:ea typeface="Calibri"/>
                          <a:cs typeface="Times New Roman"/>
                        </a:rPr>
                        <a:t>CMS </a:t>
                      </a:r>
                      <a:r>
                        <a:rPr lang="en-US" sz="1600" dirty="0">
                          <a:effectLst/>
                          <a:latin typeface="Calibri"/>
                          <a:ea typeface="Calibri"/>
                          <a:cs typeface="Times New Roman"/>
                        </a:rPr>
                        <a:t>Product No. </a:t>
                      </a:r>
                      <a:r>
                        <a:rPr lang="en-US" sz="1600" dirty="0" smtClean="0">
                          <a:effectLst/>
                          <a:latin typeface="Calibri"/>
                          <a:ea typeface="Calibri"/>
                          <a:cs typeface="Times New Roman"/>
                        </a:rPr>
                        <a:t>10116)</a:t>
                      </a:r>
                      <a:endParaRPr lang="en-US" sz="1600" dirty="0">
                        <a:effectLst/>
                        <a:latin typeface="Calibri"/>
                        <a:ea typeface="Calibri"/>
                        <a:cs typeface="Times New Roman"/>
                      </a:endParaRPr>
                    </a:p>
                    <a:p>
                      <a:pPr marL="228600" marR="0" lvl="0" indent="-228600">
                        <a:lnSpc>
                          <a:spcPct val="100000"/>
                        </a:lnSpc>
                        <a:spcBef>
                          <a:spcPts val="600"/>
                        </a:spcBef>
                        <a:spcAft>
                          <a:spcPts val="0"/>
                        </a:spcAft>
                        <a:buFont typeface="+mj-lt"/>
                        <a:buAutoNum type="arabicPeriod"/>
                      </a:pPr>
                      <a:r>
                        <a:rPr lang="en-US" sz="1600" b="1" dirty="0">
                          <a:effectLst/>
                          <a:latin typeface="Calibri"/>
                          <a:ea typeface="Calibri"/>
                          <a:cs typeface="Times New Roman"/>
                        </a:rPr>
                        <a:t>“Medicare Coverage Outside </a:t>
                      </a:r>
                      <a:br>
                        <a:rPr lang="en-US" sz="1600" b="1" dirty="0">
                          <a:effectLst/>
                          <a:latin typeface="Calibri"/>
                          <a:ea typeface="Calibri"/>
                          <a:cs typeface="Times New Roman"/>
                        </a:rPr>
                      </a:br>
                      <a:r>
                        <a:rPr lang="en-US" sz="1600" b="1" dirty="0">
                          <a:effectLst/>
                          <a:latin typeface="Calibri"/>
                          <a:ea typeface="Calibri"/>
                          <a:cs typeface="Times New Roman"/>
                        </a:rPr>
                        <a:t>the United States</a:t>
                      </a:r>
                      <a:r>
                        <a:rPr lang="en-US" sz="1600" b="1" dirty="0" smtClean="0">
                          <a:effectLst/>
                          <a:latin typeface="Calibri"/>
                          <a:ea typeface="Calibri"/>
                          <a:cs typeface="Times New Roman"/>
                        </a:rPr>
                        <a:t>”</a:t>
                      </a:r>
                      <a:r>
                        <a:rPr lang="en-US" sz="1600" b="0" dirty="0" smtClean="0">
                          <a:effectLst/>
                          <a:latin typeface="Calibri"/>
                          <a:ea typeface="Calibri"/>
                          <a:cs typeface="Times New Roman"/>
                        </a:rPr>
                        <a:t> (</a:t>
                      </a:r>
                      <a:r>
                        <a:rPr lang="en-US" sz="1600" dirty="0" smtClean="0">
                          <a:effectLst/>
                          <a:latin typeface="Calibri"/>
                          <a:ea typeface="Calibri"/>
                          <a:cs typeface="Times New Roman"/>
                        </a:rPr>
                        <a:t>CMS Product No. 11037)</a:t>
                      </a:r>
                      <a:endParaRPr lang="en-US" sz="1600" dirty="0">
                        <a:effectLst/>
                        <a:latin typeface="Calibri"/>
                        <a:ea typeface="Calibri"/>
                        <a:cs typeface="Times New Roman"/>
                      </a:endParaRPr>
                    </a:p>
                    <a:p>
                      <a:pPr marL="0" marR="0">
                        <a:lnSpc>
                          <a:spcPct val="100000"/>
                        </a:lnSpc>
                        <a:spcBef>
                          <a:spcPts val="600"/>
                        </a:spcBef>
                        <a:spcAft>
                          <a:spcPts val="0"/>
                        </a:spcAft>
                      </a:pPr>
                      <a:r>
                        <a:rPr lang="en-US" sz="1600" b="1" dirty="0" smtClean="0">
                          <a:effectLst/>
                          <a:latin typeface="Calibri"/>
                          <a:ea typeface="Calibri"/>
                          <a:cs typeface="Times New Roman"/>
                        </a:rPr>
                        <a:t>To </a:t>
                      </a:r>
                      <a:r>
                        <a:rPr lang="en-US" sz="1600" b="1" dirty="0">
                          <a:effectLst/>
                          <a:latin typeface="Calibri"/>
                          <a:ea typeface="Calibri"/>
                          <a:cs typeface="Times New Roman"/>
                        </a:rPr>
                        <a:t>access these products:</a:t>
                      </a:r>
                    </a:p>
                    <a:p>
                      <a:pPr marL="228600" marR="0" lvl="0" indent="-228600">
                        <a:lnSpc>
                          <a:spcPct val="100000"/>
                        </a:lnSpc>
                        <a:spcBef>
                          <a:spcPts val="600"/>
                        </a:spcBef>
                        <a:spcAft>
                          <a:spcPts val="0"/>
                        </a:spcAft>
                        <a:buFont typeface="Arial" panose="020B0604020202020204" pitchFamily="34" charset="0"/>
                        <a:buChar char="•"/>
                      </a:pPr>
                      <a:r>
                        <a:rPr lang="en-US" sz="1600" dirty="0">
                          <a:effectLst/>
                          <a:latin typeface="Calibri"/>
                          <a:ea typeface="Calibri"/>
                          <a:cs typeface="Times New Roman"/>
                        </a:rPr>
                        <a:t>View and order single copies at </a:t>
                      </a:r>
                      <a:r>
                        <a:rPr lang="en-US" sz="1600" dirty="0" smtClean="0">
                          <a:effectLst/>
                          <a:latin typeface="Calibri"/>
                          <a:ea typeface="Calibri"/>
                          <a:cs typeface="Times New Roman"/>
                          <a:hlinkClick r:id="rId5"/>
                        </a:rPr>
                        <a:t>Medicare.gov/publications</a:t>
                      </a:r>
                      <a:endParaRPr lang="en-US" sz="1600" dirty="0" smtClean="0">
                        <a:effectLst/>
                        <a:latin typeface="Calibri"/>
                        <a:ea typeface="Calibri"/>
                        <a:cs typeface="Times New Roman"/>
                      </a:endParaRPr>
                    </a:p>
                    <a:p>
                      <a:pPr marL="228600" marR="0" lvl="0" indent="-228600">
                        <a:lnSpc>
                          <a:spcPct val="100000"/>
                        </a:lnSpc>
                        <a:spcBef>
                          <a:spcPts val="600"/>
                        </a:spcBef>
                        <a:spcAft>
                          <a:spcPts val="0"/>
                        </a:spcAft>
                        <a:buFont typeface="Arial" panose="020B0604020202020204" pitchFamily="34" charset="0"/>
                        <a:buChar char="•"/>
                      </a:pPr>
                      <a:r>
                        <a:rPr lang="en-US" sz="1600" dirty="0" smtClean="0">
                          <a:effectLst/>
                          <a:latin typeface="Calibri"/>
                          <a:ea typeface="Calibri"/>
                          <a:cs typeface="Times New Roman"/>
                        </a:rPr>
                        <a:t>Order </a:t>
                      </a:r>
                      <a:r>
                        <a:rPr lang="en-US" sz="1600" dirty="0">
                          <a:effectLst/>
                          <a:latin typeface="Calibri"/>
                          <a:ea typeface="Calibri"/>
                          <a:cs typeface="Times New Roman"/>
                        </a:rPr>
                        <a:t>multiple copies (partners </a:t>
                      </a:r>
                      <a:r>
                        <a:rPr lang="en-US" sz="1600" dirty="0" smtClean="0">
                          <a:effectLst/>
                          <a:latin typeface="Calibri"/>
                          <a:ea typeface="Calibri"/>
                          <a:cs typeface="Times New Roman"/>
                        </a:rPr>
                        <a:t>only) at</a:t>
                      </a:r>
                      <a:r>
                        <a:rPr lang="en-US" sz="1600" baseline="0" dirty="0" smtClean="0">
                          <a:effectLst/>
                          <a:latin typeface="Calibri"/>
                          <a:ea typeface="Calibri"/>
                          <a:cs typeface="Times New Roman"/>
                        </a:rPr>
                        <a:t> </a:t>
                      </a:r>
                      <a:r>
                        <a:rPr lang="en-US" sz="1600" dirty="0" smtClean="0">
                          <a:effectLst/>
                          <a:latin typeface="Calibri"/>
                          <a:ea typeface="Calibri"/>
                          <a:cs typeface="Times New Roman"/>
                          <a:hlinkClick r:id="rId8"/>
                        </a:rPr>
                        <a:t>Productordering.cms.hhs.gov</a:t>
                      </a:r>
                      <a:r>
                        <a:rPr lang="en-US" sz="1600" dirty="0" smtClean="0">
                          <a:effectLst/>
                          <a:latin typeface="Calibri"/>
                          <a:ea typeface="Calibri"/>
                          <a:cs typeface="Times New Roman"/>
                        </a:rPr>
                        <a:t> </a:t>
                      </a:r>
                      <a:r>
                        <a:rPr lang="en-US" sz="1600" i="1" dirty="0" smtClean="0">
                          <a:effectLst/>
                          <a:latin typeface="Calibri"/>
                          <a:ea typeface="Calibri"/>
                          <a:cs typeface="Times New Roman"/>
                        </a:rPr>
                        <a:t>(You </a:t>
                      </a:r>
                      <a:r>
                        <a:rPr lang="en-US" sz="1600" i="1" dirty="0">
                          <a:effectLst/>
                          <a:latin typeface="Calibri"/>
                          <a:ea typeface="Calibri"/>
                          <a:cs typeface="Times New Roman"/>
                        </a:rPr>
                        <a:t>must register your organization</a:t>
                      </a:r>
                      <a:r>
                        <a:rPr lang="en-US" sz="1600" i="1" dirty="0" smtClean="0">
                          <a:effectLst/>
                          <a:latin typeface="Calibri"/>
                          <a:ea typeface="Calibri"/>
                          <a:cs typeface="Times New Roman"/>
                        </a:rPr>
                        <a:t>.)</a:t>
                      </a:r>
                      <a:endParaRPr lang="en-US" sz="1600" i="1" dirty="0">
                        <a:effectLst/>
                        <a:latin typeface="Calibri"/>
                        <a:ea typeface="Calibri"/>
                        <a:cs typeface="Times New Roman"/>
                      </a:endParaRPr>
                    </a:p>
                  </a:txBody>
                  <a:tcPr marL="35084" marR="35084" marT="626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pic>
        <p:nvPicPr>
          <p:cNvPr id="8" name="Picture 7" descr="State Health Insurance Assistance Programs logo." title="Medigap Resource Guid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3888" y="2407825"/>
            <a:ext cx="2128722" cy="822960"/>
          </a:xfrm>
          <a:prstGeom prst="rect">
            <a:avLst/>
          </a:prstGeom>
        </p:spPr>
      </p:pic>
      <p:sp>
        <p:nvSpPr>
          <p:cNvPr id="4" name="Date Placeholder 3"/>
          <p:cNvSpPr>
            <a:spLocks noGrp="1"/>
          </p:cNvSpPr>
          <p:nvPr>
            <p:ph type="dt" sz="half" idx="10"/>
          </p:nvPr>
        </p:nvSpPr>
        <p:spPr/>
        <p:txBody>
          <a:bodyPr/>
          <a:lstStyle/>
          <a:p>
            <a:r>
              <a:rPr lang="en-US" dirty="0" smtClean="0"/>
              <a:t>March 2018</a:t>
            </a:r>
            <a:endParaRPr lang="en-US" dirty="0"/>
          </a:p>
        </p:txBody>
      </p:sp>
      <p:sp>
        <p:nvSpPr>
          <p:cNvPr id="5" name="Footer Placeholder 4"/>
          <p:cNvSpPr>
            <a:spLocks noGrp="1"/>
          </p:cNvSpPr>
          <p:nvPr>
            <p:ph type="ftr" sz="quarter" idx="11"/>
          </p:nvPr>
        </p:nvSpPr>
        <p:spPr/>
        <p:txBody>
          <a:bodyPr/>
          <a:lstStyle/>
          <a:p>
            <a:r>
              <a:rPr lang="en-US" dirty="0" smtClean="0"/>
              <a:t>Medicare Supplement Insurance (Medigap) Policies</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46</a:t>
            </a:fld>
            <a:endParaRPr lang="en-US" dirty="0"/>
          </a:p>
        </p:txBody>
      </p:sp>
    </p:spTree>
    <p:extLst>
      <p:ext uri="{BB962C8B-B14F-4D97-AF65-F5344CB8AC3E}">
        <p14:creationId xmlns:p14="http://schemas.microsoft.com/office/powerpoint/2010/main" val="6363960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Appendix</a:t>
            </a:r>
            <a:endParaRPr lang="en-US" dirty="0"/>
          </a:p>
        </p:txBody>
      </p:sp>
      <p:sp>
        <p:nvSpPr>
          <p:cNvPr id="3" name="Rectangle 2" descr="This chart describes the situations, under federal law, that give you a right to buy&#10;a policy, the kind of policy you can buy, and when you can or must apply for it.&#10;States may provide additional Medigap guaranteed issued rights.&#10;" title="Appendix--Page 1"/>
          <p:cNvSpPr/>
          <p:nvPr/>
        </p:nvSpPr>
        <p:spPr>
          <a:xfrm>
            <a:off x="224590" y="1283368"/>
            <a:ext cx="2975812" cy="4524315"/>
          </a:xfrm>
          <a:prstGeom prst="rect">
            <a:avLst/>
          </a:prstGeom>
        </p:spPr>
        <p:txBody>
          <a:bodyPr wrap="square">
            <a:spAutoFit/>
          </a:bodyPr>
          <a:lstStyle/>
          <a:p>
            <a:r>
              <a:rPr lang="en-US" sz="2400" b="1" dirty="0">
                <a:latin typeface="Calibri" panose="020F0502020204030204" pitchFamily="34" charset="0"/>
                <a:ea typeface="Times New Roman" panose="02020603050405020304" pitchFamily="18" charset="0"/>
                <a:cs typeface="Arial" panose="020B0604020202020204" pitchFamily="34" charset="0"/>
              </a:rPr>
              <a:t>This chart describes the </a:t>
            </a:r>
            <a:r>
              <a:rPr lang="en-US" sz="2400" b="1" dirty="0" smtClean="0">
                <a:latin typeface="Calibri" panose="020F0502020204030204" pitchFamily="34" charset="0"/>
                <a:ea typeface="Times New Roman" panose="02020603050405020304" pitchFamily="18" charset="0"/>
                <a:cs typeface="Arial" panose="020B0604020202020204" pitchFamily="34" charset="0"/>
              </a:rPr>
              <a:t>situations </a:t>
            </a:r>
            <a:r>
              <a:rPr lang="en-US" sz="2400" b="1" dirty="0">
                <a:latin typeface="Calibri" panose="020F0502020204030204" pitchFamily="34" charset="0"/>
                <a:ea typeface="Times New Roman" panose="02020603050405020304" pitchFamily="18" charset="0"/>
                <a:cs typeface="Arial" panose="020B0604020202020204" pitchFamily="34" charset="0"/>
              </a:rPr>
              <a:t>under federal </a:t>
            </a:r>
            <a:r>
              <a:rPr lang="en-US" sz="2400" b="1" dirty="0" smtClean="0">
                <a:latin typeface="Calibri" panose="020F0502020204030204" pitchFamily="34" charset="0"/>
                <a:ea typeface="Times New Roman" panose="02020603050405020304" pitchFamily="18" charset="0"/>
                <a:cs typeface="Arial" panose="020B0604020202020204" pitchFamily="34" charset="0"/>
              </a:rPr>
              <a:t>law </a:t>
            </a:r>
            <a:r>
              <a:rPr lang="en-US" sz="2400" b="1" dirty="0">
                <a:latin typeface="Calibri" panose="020F0502020204030204" pitchFamily="34" charset="0"/>
                <a:ea typeface="Times New Roman" panose="02020603050405020304" pitchFamily="18" charset="0"/>
                <a:cs typeface="Arial" panose="020B0604020202020204" pitchFamily="34" charset="0"/>
              </a:rPr>
              <a:t>that give you a right to buy</a:t>
            </a:r>
            <a:br>
              <a:rPr lang="en-US" sz="2400" b="1" dirty="0">
                <a:latin typeface="Calibri" panose="020F0502020204030204" pitchFamily="34" charset="0"/>
                <a:ea typeface="Times New Roman" panose="02020603050405020304" pitchFamily="18" charset="0"/>
                <a:cs typeface="Arial" panose="020B0604020202020204" pitchFamily="34" charset="0"/>
              </a:rPr>
            </a:br>
            <a:r>
              <a:rPr lang="en-US" sz="2400" b="1" dirty="0">
                <a:latin typeface="Calibri" panose="020F0502020204030204" pitchFamily="34" charset="0"/>
                <a:ea typeface="Times New Roman" panose="02020603050405020304" pitchFamily="18" charset="0"/>
                <a:cs typeface="Arial" panose="020B0604020202020204" pitchFamily="34" charset="0"/>
              </a:rPr>
              <a:t>a policy, the kind of policy you can buy, and when you can or must apply for it.</a:t>
            </a:r>
            <a:br>
              <a:rPr lang="en-US" sz="2400" b="1" dirty="0">
                <a:latin typeface="Calibri" panose="020F0502020204030204" pitchFamily="34" charset="0"/>
                <a:ea typeface="Times New Roman" panose="02020603050405020304" pitchFamily="18" charset="0"/>
                <a:cs typeface="Arial" panose="020B0604020202020204" pitchFamily="34" charset="0"/>
              </a:rPr>
            </a:br>
            <a:r>
              <a:rPr lang="en-US" sz="2400" b="1" dirty="0">
                <a:latin typeface="Calibri" panose="020F0502020204030204" pitchFamily="34" charset="0"/>
                <a:ea typeface="Times New Roman" panose="02020603050405020304" pitchFamily="18" charset="0"/>
                <a:cs typeface="Arial" panose="020B0604020202020204" pitchFamily="34" charset="0"/>
              </a:rPr>
              <a:t>States may provide additional Medigap guaranteed issued rights.</a:t>
            </a:r>
            <a:endParaRPr lang="en-US" sz="2400" dirty="0"/>
          </a:p>
        </p:txBody>
      </p:sp>
      <p:pic>
        <p:nvPicPr>
          <p:cNvPr id="11" name="Picture 10" descr="This chart describes the situations, under federal law, that give you a right to buy&#10;a policy, the kind of policy you can buy, and when you can or must apply for it.&#10;States may provide additional Medigap guaranteed issued rights.&#10;" title="Appendix--Page 1"/>
          <p:cNvPicPr>
            <a:picLocks noChangeAspect="1"/>
          </p:cNvPicPr>
          <p:nvPr/>
        </p:nvPicPr>
        <p:blipFill rotWithShape="1">
          <a:blip r:embed="rId3"/>
          <a:srcRect l="16403" t="14963" r="58594" b="5482"/>
          <a:stretch/>
        </p:blipFill>
        <p:spPr>
          <a:xfrm>
            <a:off x="3750782" y="1132780"/>
            <a:ext cx="5071437" cy="5303520"/>
          </a:xfrm>
          <a:prstGeom prst="rect">
            <a:avLst/>
          </a:prstGeom>
        </p:spPr>
      </p:pic>
      <p:sp>
        <p:nvSpPr>
          <p:cNvPr id="4" name="Date Placeholder 3"/>
          <p:cNvSpPr>
            <a:spLocks noGrp="1"/>
          </p:cNvSpPr>
          <p:nvPr>
            <p:ph type="dt" sz="half" idx="10"/>
          </p:nvPr>
        </p:nvSpPr>
        <p:spPr/>
        <p:txBody>
          <a:bodyPr/>
          <a:lstStyle/>
          <a:p>
            <a:r>
              <a:rPr lang="en-US" dirty="0" smtClean="0"/>
              <a:t>March 2018</a:t>
            </a:r>
            <a:endParaRPr lang="en-US" dirty="0"/>
          </a:p>
        </p:txBody>
      </p:sp>
      <p:sp>
        <p:nvSpPr>
          <p:cNvPr id="7" name="Footer Placeholder 6"/>
          <p:cNvSpPr>
            <a:spLocks noGrp="1"/>
          </p:cNvSpPr>
          <p:nvPr>
            <p:ph type="ftr" sz="quarter" idx="11"/>
          </p:nvPr>
        </p:nvSpPr>
        <p:spPr/>
        <p:txBody>
          <a:bodyPr/>
          <a:lstStyle/>
          <a:p>
            <a:r>
              <a:rPr lang="en-US" dirty="0" smtClean="0"/>
              <a:t>Medicare Supplement Insurance (Medigap) Policies</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47</a:t>
            </a:fld>
            <a:endParaRPr lang="en-US" dirty="0"/>
          </a:p>
        </p:txBody>
      </p:sp>
    </p:spTree>
    <p:extLst>
      <p:ext uri="{BB962C8B-B14F-4D97-AF65-F5344CB8AC3E}">
        <p14:creationId xmlns:p14="http://schemas.microsoft.com/office/powerpoint/2010/main" val="4169424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Appendix (continued)</a:t>
            </a:r>
            <a:endParaRPr lang="en-US" dirty="0"/>
          </a:p>
        </p:txBody>
      </p:sp>
      <p:sp>
        <p:nvSpPr>
          <p:cNvPr id="2" name="Rectangle 1"/>
          <p:cNvSpPr/>
          <p:nvPr/>
        </p:nvSpPr>
        <p:spPr>
          <a:xfrm>
            <a:off x="179473" y="1339099"/>
            <a:ext cx="2849477" cy="4524315"/>
          </a:xfrm>
          <a:prstGeom prst="rect">
            <a:avLst/>
          </a:prstGeom>
        </p:spPr>
        <p:txBody>
          <a:bodyPr wrap="square">
            <a:spAutoFit/>
          </a:bodyPr>
          <a:lstStyle/>
          <a:p>
            <a:r>
              <a:rPr lang="en-US" sz="2400" b="1" dirty="0">
                <a:latin typeface="Calibri" panose="020F0502020204030204" pitchFamily="34" charset="0"/>
                <a:ea typeface="Times New Roman" panose="02020603050405020304" pitchFamily="18" charset="0"/>
                <a:cs typeface="Arial" panose="020B0604020202020204" pitchFamily="34" charset="0"/>
              </a:rPr>
              <a:t>This chart describes the </a:t>
            </a:r>
            <a:r>
              <a:rPr lang="en-US" sz="2400" b="1" dirty="0" smtClean="0">
                <a:latin typeface="Calibri" panose="020F0502020204030204" pitchFamily="34" charset="0"/>
                <a:ea typeface="Times New Roman" panose="02020603050405020304" pitchFamily="18" charset="0"/>
                <a:cs typeface="Arial" panose="020B0604020202020204" pitchFamily="34" charset="0"/>
              </a:rPr>
              <a:t>situations </a:t>
            </a:r>
            <a:r>
              <a:rPr lang="en-US" sz="2400" b="1" dirty="0">
                <a:latin typeface="Calibri" panose="020F0502020204030204" pitchFamily="34" charset="0"/>
                <a:ea typeface="Times New Roman" panose="02020603050405020304" pitchFamily="18" charset="0"/>
                <a:cs typeface="Arial" panose="020B0604020202020204" pitchFamily="34" charset="0"/>
              </a:rPr>
              <a:t>under federal </a:t>
            </a:r>
            <a:r>
              <a:rPr lang="en-US" sz="2400" b="1" dirty="0" smtClean="0">
                <a:latin typeface="Calibri" panose="020F0502020204030204" pitchFamily="34" charset="0"/>
                <a:ea typeface="Times New Roman" panose="02020603050405020304" pitchFamily="18" charset="0"/>
                <a:cs typeface="Arial" panose="020B0604020202020204" pitchFamily="34" charset="0"/>
              </a:rPr>
              <a:t>law </a:t>
            </a:r>
            <a:r>
              <a:rPr lang="en-US" sz="2400" b="1" dirty="0">
                <a:latin typeface="Calibri" panose="020F0502020204030204" pitchFamily="34" charset="0"/>
                <a:ea typeface="Times New Roman" panose="02020603050405020304" pitchFamily="18" charset="0"/>
                <a:cs typeface="Arial" panose="020B0604020202020204" pitchFamily="34" charset="0"/>
              </a:rPr>
              <a:t>that give you a right to </a:t>
            </a:r>
            <a:r>
              <a:rPr lang="en-US" sz="2400" b="1" dirty="0" smtClean="0">
                <a:latin typeface="Calibri" panose="020F0502020204030204" pitchFamily="34" charset="0"/>
                <a:ea typeface="Times New Roman" panose="02020603050405020304" pitchFamily="18" charset="0"/>
                <a:cs typeface="Arial" panose="020B0604020202020204" pitchFamily="34" charset="0"/>
              </a:rPr>
              <a:t>buy a </a:t>
            </a:r>
            <a:r>
              <a:rPr lang="en-US" sz="2400" b="1" dirty="0">
                <a:latin typeface="Calibri" panose="020F0502020204030204" pitchFamily="34" charset="0"/>
                <a:ea typeface="Times New Roman" panose="02020603050405020304" pitchFamily="18" charset="0"/>
                <a:cs typeface="Arial" panose="020B0604020202020204" pitchFamily="34" charset="0"/>
              </a:rPr>
              <a:t>policy, the kind of policy you can buy, and when you can or must apply for </a:t>
            </a:r>
            <a:r>
              <a:rPr lang="en-US" sz="2400" b="1" dirty="0" smtClean="0">
                <a:latin typeface="Calibri" panose="020F0502020204030204" pitchFamily="34" charset="0"/>
                <a:ea typeface="Times New Roman" panose="02020603050405020304" pitchFamily="18" charset="0"/>
                <a:cs typeface="Arial" panose="020B0604020202020204" pitchFamily="34" charset="0"/>
              </a:rPr>
              <a:t>it. States </a:t>
            </a:r>
            <a:r>
              <a:rPr lang="en-US" sz="2400" b="1" dirty="0">
                <a:latin typeface="Calibri" panose="020F0502020204030204" pitchFamily="34" charset="0"/>
                <a:ea typeface="Times New Roman" panose="02020603050405020304" pitchFamily="18" charset="0"/>
                <a:cs typeface="Arial" panose="020B0604020202020204" pitchFamily="34" charset="0"/>
              </a:rPr>
              <a:t>may provide additional Medigap guaranteed issued rights</a:t>
            </a:r>
            <a:r>
              <a:rPr lang="en-US" sz="2400" b="1" dirty="0" smtClean="0">
                <a:latin typeface="Calibri" panose="020F0502020204030204" pitchFamily="34" charset="0"/>
                <a:ea typeface="Times New Roman" panose="02020603050405020304" pitchFamily="18" charset="0"/>
                <a:cs typeface="Arial" panose="020B0604020202020204" pitchFamily="34" charset="0"/>
              </a:rPr>
              <a:t>.</a:t>
            </a:r>
            <a:endParaRPr lang="en-US" sz="2400" dirty="0"/>
          </a:p>
        </p:txBody>
      </p:sp>
      <p:pic>
        <p:nvPicPr>
          <p:cNvPr id="11" name="Picture 10" descr="This chart describes the situations, under federal law, that give you a right to buy&#10;a policy, the kind of policy you can buy, and when you can or must apply for it.&#10;States may provide additional Medigap guaranteed issued rights.&#10;" title="Appendix--Page 2"/>
          <p:cNvPicPr>
            <a:picLocks noChangeAspect="1"/>
          </p:cNvPicPr>
          <p:nvPr/>
        </p:nvPicPr>
        <p:blipFill rotWithShape="1">
          <a:blip r:embed="rId3"/>
          <a:srcRect l="16427" t="11482" r="58667" b="9630"/>
          <a:stretch/>
        </p:blipFill>
        <p:spPr>
          <a:xfrm>
            <a:off x="3798570" y="1129031"/>
            <a:ext cx="5094365" cy="5303520"/>
          </a:xfrm>
          <a:prstGeom prst="rect">
            <a:avLst/>
          </a:prstGeom>
        </p:spPr>
      </p:pic>
      <p:sp>
        <p:nvSpPr>
          <p:cNvPr id="4" name="Date Placeholder 3"/>
          <p:cNvSpPr>
            <a:spLocks noGrp="1"/>
          </p:cNvSpPr>
          <p:nvPr>
            <p:ph type="dt" sz="half" idx="10"/>
          </p:nvPr>
        </p:nvSpPr>
        <p:spPr/>
        <p:txBody>
          <a:bodyPr/>
          <a:lstStyle/>
          <a:p>
            <a:r>
              <a:rPr lang="en-US" dirty="0" smtClean="0"/>
              <a:t>March 2018</a:t>
            </a:r>
            <a:endParaRPr lang="en-US" dirty="0"/>
          </a:p>
        </p:txBody>
      </p:sp>
      <p:sp>
        <p:nvSpPr>
          <p:cNvPr id="7" name="Footer Placeholder 6"/>
          <p:cNvSpPr>
            <a:spLocks noGrp="1"/>
          </p:cNvSpPr>
          <p:nvPr>
            <p:ph type="ftr" sz="quarter" idx="11"/>
          </p:nvPr>
        </p:nvSpPr>
        <p:spPr/>
        <p:txBody>
          <a:bodyPr/>
          <a:lstStyle/>
          <a:p>
            <a:r>
              <a:rPr lang="en-US" dirty="0" smtClean="0"/>
              <a:t>Medicare Supplement Insurance (Medigap) Policies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48</a:t>
            </a:fld>
            <a:endParaRPr lang="en-US" dirty="0"/>
          </a:p>
        </p:txBody>
      </p:sp>
    </p:spTree>
    <p:extLst>
      <p:ext uri="{BB962C8B-B14F-4D97-AF65-F5344CB8AC3E}">
        <p14:creationId xmlns:p14="http://schemas.microsoft.com/office/powerpoint/2010/main" val="27681930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Content Placeholder 2"/>
          <p:cNvSpPr>
            <a:spLocks noGrp="1"/>
          </p:cNvSpPr>
          <p:nvPr>
            <p:ph idx="1"/>
          </p:nvPr>
        </p:nvSpPr>
        <p:spPr>
          <a:xfrm>
            <a:off x="468086" y="1215025"/>
            <a:ext cx="8207828" cy="4961938"/>
          </a:xfrm>
        </p:spPr>
        <p:txBody>
          <a:bodyPr numCol="2"/>
          <a:lstStyle/>
          <a:p>
            <a:pPr marL="265113" indent="-265113"/>
            <a:r>
              <a:rPr lang="en-US" sz="2000" b="1" dirty="0"/>
              <a:t>CHIP</a:t>
            </a:r>
            <a:r>
              <a:rPr lang="en-US" sz="2000" dirty="0"/>
              <a:t> Children’s Health Insurance </a:t>
            </a:r>
            <a:r>
              <a:rPr lang="en-US" sz="2000" dirty="0" smtClean="0"/>
              <a:t> Program </a:t>
            </a:r>
          </a:p>
          <a:p>
            <a:pPr marL="265113" indent="-265113"/>
            <a:r>
              <a:rPr lang="en-US" sz="2000" b="1" dirty="0" smtClean="0"/>
              <a:t>COBRA</a:t>
            </a:r>
            <a:r>
              <a:rPr lang="en-US" sz="2000" dirty="0" smtClean="0"/>
              <a:t> </a:t>
            </a:r>
            <a:r>
              <a:rPr lang="en-US" sz="2000" dirty="0"/>
              <a:t>Consolidated Omnibus Budget Reconciliation </a:t>
            </a:r>
            <a:r>
              <a:rPr lang="en-US" sz="2000" dirty="0" smtClean="0"/>
              <a:t>Act</a:t>
            </a:r>
            <a:endParaRPr lang="en-US" sz="2000" dirty="0"/>
          </a:p>
          <a:p>
            <a:pPr marL="265113" indent="-265113"/>
            <a:r>
              <a:rPr lang="en-US" sz="2000" b="1" dirty="0" smtClean="0"/>
              <a:t>CMS</a:t>
            </a:r>
            <a:r>
              <a:rPr lang="en-US" sz="2000" dirty="0" smtClean="0"/>
              <a:t> </a:t>
            </a:r>
            <a:r>
              <a:rPr lang="en-US" sz="2000" dirty="0"/>
              <a:t>Centers for Medicare &amp; Medicaid Services </a:t>
            </a:r>
          </a:p>
          <a:p>
            <a:pPr marL="265113" indent="-265113"/>
            <a:r>
              <a:rPr lang="en-US" sz="2000" b="1" dirty="0"/>
              <a:t>EGHP</a:t>
            </a:r>
            <a:r>
              <a:rPr lang="en-US" sz="2000" dirty="0"/>
              <a:t> Employer Group Health Plan </a:t>
            </a:r>
          </a:p>
          <a:p>
            <a:pPr marL="265113" indent="-265113"/>
            <a:r>
              <a:rPr lang="en-US" sz="2000" b="1" dirty="0"/>
              <a:t>ESRD</a:t>
            </a:r>
            <a:r>
              <a:rPr lang="en-US" sz="2000" dirty="0"/>
              <a:t> End-Stage Renal Disease </a:t>
            </a:r>
          </a:p>
          <a:p>
            <a:pPr marL="265113" indent="-265113"/>
            <a:r>
              <a:rPr lang="en-US" sz="2000" b="1" dirty="0"/>
              <a:t>HMO</a:t>
            </a:r>
            <a:r>
              <a:rPr lang="en-US" sz="2000" dirty="0"/>
              <a:t> Health Maintenance Organization </a:t>
            </a:r>
          </a:p>
          <a:p>
            <a:pPr marL="265113" indent="-265113"/>
            <a:r>
              <a:rPr lang="en-US" sz="2000" b="1" dirty="0"/>
              <a:t>MA</a:t>
            </a:r>
            <a:r>
              <a:rPr lang="en-US" sz="2000" dirty="0"/>
              <a:t> Medicare Advantage </a:t>
            </a:r>
            <a:endParaRPr lang="en-US" sz="2000" dirty="0" smtClean="0"/>
          </a:p>
          <a:p>
            <a:pPr marL="265113" indent="-265113"/>
            <a:r>
              <a:rPr lang="en-US" sz="2000" b="1" dirty="0" smtClean="0"/>
              <a:t>MA-PD</a:t>
            </a:r>
            <a:r>
              <a:rPr lang="en-US" sz="2000" dirty="0" smtClean="0"/>
              <a:t> Medicare </a:t>
            </a:r>
            <a:r>
              <a:rPr lang="en-US" sz="2000" dirty="0"/>
              <a:t>Advantage Prescription </a:t>
            </a:r>
            <a:r>
              <a:rPr lang="en-US" sz="2000" dirty="0" smtClean="0"/>
              <a:t>Drug</a:t>
            </a:r>
            <a:endParaRPr lang="en-US" sz="2000" dirty="0"/>
          </a:p>
          <a:p>
            <a:pPr marL="265113" indent="-265113"/>
            <a:r>
              <a:rPr lang="en-US" sz="2000" b="1" dirty="0"/>
              <a:t>NTP</a:t>
            </a:r>
            <a:r>
              <a:rPr lang="en-US" sz="2000" dirty="0"/>
              <a:t> National Training Program </a:t>
            </a:r>
          </a:p>
          <a:p>
            <a:pPr marL="265113" indent="-265113"/>
            <a:r>
              <a:rPr lang="en-US" sz="2000" b="1" dirty="0" smtClean="0"/>
              <a:t>OEP</a:t>
            </a:r>
            <a:r>
              <a:rPr lang="en-US" sz="2000" dirty="0" smtClean="0"/>
              <a:t> </a:t>
            </a:r>
            <a:r>
              <a:rPr lang="en-US" sz="2000" dirty="0"/>
              <a:t>Open Enrollment Period </a:t>
            </a:r>
            <a:endParaRPr lang="en-US" sz="2000" dirty="0" smtClean="0"/>
          </a:p>
          <a:p>
            <a:pPr marL="285750" indent="-285750"/>
            <a:r>
              <a:rPr lang="en-US" sz="2000" b="1" dirty="0"/>
              <a:t>PDP</a:t>
            </a:r>
            <a:r>
              <a:rPr lang="en-US" sz="2000" dirty="0"/>
              <a:t> Prescription Drug Plan </a:t>
            </a:r>
          </a:p>
          <a:p>
            <a:pPr marL="285750" indent="-285750"/>
            <a:r>
              <a:rPr lang="en-US" sz="2000" b="1" dirty="0"/>
              <a:t>PPO</a:t>
            </a:r>
            <a:r>
              <a:rPr lang="en-US" sz="2000" dirty="0"/>
              <a:t> Preferred Provider Organization </a:t>
            </a:r>
          </a:p>
          <a:p>
            <a:pPr marL="285750" indent="-285750"/>
            <a:r>
              <a:rPr lang="en-US" sz="2000" b="1" dirty="0"/>
              <a:t>SSA</a:t>
            </a:r>
            <a:r>
              <a:rPr lang="en-US" sz="2000" dirty="0"/>
              <a:t> Social Security Administration</a:t>
            </a:r>
          </a:p>
          <a:p>
            <a:pPr marL="285750" indent="-285750"/>
            <a:r>
              <a:rPr lang="en-US" sz="2000" b="1" dirty="0"/>
              <a:t>SHIP</a:t>
            </a:r>
            <a:r>
              <a:rPr lang="en-US" sz="2000" dirty="0"/>
              <a:t> State Health Insurance Assistance </a:t>
            </a:r>
            <a:r>
              <a:rPr lang="en-US" sz="2000" dirty="0" smtClean="0"/>
              <a:t>Programs</a:t>
            </a:r>
            <a:endParaRPr lang="en-US" sz="2000" dirty="0"/>
          </a:p>
          <a:p>
            <a:pPr marL="285750" indent="-285750"/>
            <a:r>
              <a:rPr lang="en-US" sz="2000" b="1" dirty="0"/>
              <a:t>TTY</a:t>
            </a:r>
            <a:r>
              <a:rPr lang="en-US" sz="2000" dirty="0"/>
              <a:t> Teletypewriter/Text Telephone </a:t>
            </a:r>
          </a:p>
          <a:p>
            <a:pPr marL="0" indent="0">
              <a:buNone/>
            </a:pPr>
            <a:endParaRPr lang="en-US" sz="2000" dirty="0"/>
          </a:p>
        </p:txBody>
      </p:sp>
      <p:sp>
        <p:nvSpPr>
          <p:cNvPr id="5" name="Date Placeholder 4"/>
          <p:cNvSpPr>
            <a:spLocks noGrp="1"/>
          </p:cNvSpPr>
          <p:nvPr>
            <p:ph type="dt" sz="half" idx="10"/>
          </p:nvPr>
        </p:nvSpPr>
        <p:spPr/>
        <p:txBody>
          <a:bodyPr/>
          <a:lstStyle/>
          <a:p>
            <a:r>
              <a:rPr lang="en-US" dirty="0" smtClean="0"/>
              <a:t>March 2018</a:t>
            </a:r>
            <a:endParaRPr lang="en-US" dirty="0"/>
          </a:p>
        </p:txBody>
      </p:sp>
      <p:sp>
        <p:nvSpPr>
          <p:cNvPr id="6" name="Footer Placeholder 5"/>
          <p:cNvSpPr>
            <a:spLocks noGrp="1"/>
          </p:cNvSpPr>
          <p:nvPr>
            <p:ph type="ftr" sz="quarter" idx="11"/>
          </p:nvPr>
        </p:nvSpPr>
        <p:spPr/>
        <p:txBody>
          <a:bodyPr/>
          <a:lstStyle/>
          <a:p>
            <a:r>
              <a:rPr lang="en-US" dirty="0" smtClean="0"/>
              <a:t>Medicare Supplement Insurance (Medigap) Policies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49</a:t>
            </a:fld>
            <a:endParaRPr lang="en-US" dirty="0"/>
          </a:p>
        </p:txBody>
      </p:sp>
    </p:spTree>
    <p:extLst>
      <p:ext uri="{BB962C8B-B14F-4D97-AF65-F5344CB8AC3E}">
        <p14:creationId xmlns:p14="http://schemas.microsoft.com/office/powerpoint/2010/main" val="373003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dirty="0" smtClean="0"/>
              <a:t>Your Medicare Coverage Choices</a:t>
            </a:r>
            <a:endParaRPr lang="en-US" dirty="0"/>
          </a:p>
        </p:txBody>
      </p:sp>
      <p:graphicFrame>
        <p:nvGraphicFramePr>
          <p:cNvPr id="30" name="Table 29" title="titles for Original Medicare and Medicare advantage"/>
          <p:cNvGraphicFramePr>
            <a:graphicFrameLocks noGrp="1"/>
          </p:cNvGraphicFramePr>
          <p:nvPr>
            <p:extLst>
              <p:ext uri="{D42A27DB-BD31-4B8C-83A1-F6EECF244321}">
                <p14:modId xmlns:p14="http://schemas.microsoft.com/office/powerpoint/2010/main" val="598803764"/>
              </p:ext>
            </p:extLst>
          </p:nvPr>
        </p:nvGraphicFramePr>
        <p:xfrm>
          <a:off x="79899" y="1325800"/>
          <a:ext cx="8993080" cy="822960"/>
        </p:xfrm>
        <a:graphic>
          <a:graphicData uri="http://schemas.openxmlformats.org/drawingml/2006/table">
            <a:tbl>
              <a:tblPr firstRow="1" bandRow="1">
                <a:tableStyleId>{5C22544A-7EE6-4342-B048-85BDC9FD1C3A}</a:tableStyleId>
              </a:tblPr>
              <a:tblGrid>
                <a:gridCol w="4275779">
                  <a:extLst>
                    <a:ext uri="{9D8B030D-6E8A-4147-A177-3AD203B41FA5}">
                      <a16:colId xmlns:a16="http://schemas.microsoft.com/office/drawing/2014/main" xmlns="" val="20000"/>
                    </a:ext>
                  </a:extLst>
                </a:gridCol>
                <a:gridCol w="4717301">
                  <a:extLst>
                    <a:ext uri="{9D8B030D-6E8A-4147-A177-3AD203B41FA5}">
                      <a16:colId xmlns:a16="http://schemas.microsoft.com/office/drawing/2014/main" xmlns="" val="20001"/>
                    </a:ext>
                  </a:extLst>
                </a:gridCol>
              </a:tblGrid>
              <a:tr h="254000">
                <a:tc>
                  <a:txBody>
                    <a:bodyPr/>
                    <a:lstStyle/>
                    <a:p>
                      <a:pPr algn="ctr"/>
                      <a:r>
                        <a:rPr lang="en-US" sz="1400" dirty="0"/>
                        <a:t>Option 1: </a:t>
                      </a:r>
                      <a:r>
                        <a:rPr lang="en-US" sz="1400" dirty="0" smtClean="0"/>
                        <a:t>Original </a:t>
                      </a:r>
                      <a:r>
                        <a:rPr lang="en-US" sz="1400" dirty="0"/>
                        <a:t>Medicare</a:t>
                      </a:r>
                    </a:p>
                  </a:txBody>
                  <a:tcPr/>
                </a:tc>
                <a:tc>
                  <a:txBody>
                    <a:bodyPr/>
                    <a:lstStyle/>
                    <a:p>
                      <a:pPr algn="ctr"/>
                      <a:r>
                        <a:rPr lang="en-US" sz="1400" dirty="0"/>
                        <a:t>Option 2: Medicare Advantage (Part C)</a:t>
                      </a:r>
                    </a:p>
                  </a:txBody>
                  <a:tcPr/>
                </a:tc>
                <a:extLst>
                  <a:ext uri="{0D108BD9-81ED-4DB2-BD59-A6C34878D82A}">
                    <a16:rowId xmlns:a16="http://schemas.microsoft.com/office/drawing/2014/main" xmlns="" val="10000"/>
                  </a:ext>
                </a:extLst>
              </a:tr>
              <a:tr h="254000">
                <a:tc>
                  <a:txBody>
                    <a:bodyPr/>
                    <a:lstStyle/>
                    <a:p>
                      <a:pPr algn="ctr"/>
                      <a:r>
                        <a:rPr lang="en-US" sz="1400" dirty="0">
                          <a:solidFill>
                            <a:schemeClr val="tx2"/>
                          </a:solidFill>
                        </a:rPr>
                        <a:t>This includes Part A </a:t>
                      </a:r>
                      <a:r>
                        <a:rPr lang="en-US" sz="1400" dirty="0" smtClean="0">
                          <a:solidFill>
                            <a:schemeClr val="tx2"/>
                          </a:solidFill>
                        </a:rPr>
                        <a:t>and/or Part B</a:t>
                      </a:r>
                      <a:r>
                        <a:rPr lang="en-US" sz="1400" dirty="0">
                          <a:solidFill>
                            <a:schemeClr val="tx2"/>
                          </a:solidFill>
                        </a:rPr>
                        <a:t>.</a:t>
                      </a:r>
                    </a:p>
                  </a:txBody>
                  <a:tcPr>
                    <a:noFill/>
                  </a:tcPr>
                </a:tc>
                <a:tc>
                  <a:txBody>
                    <a:bodyPr/>
                    <a:lstStyle/>
                    <a:p>
                      <a:pPr marL="0" marR="0" indent="0" algn="ctr" defTabSz="342892" rtl="0" eaLnBrk="1" fontAlgn="auto" latinLnBrk="0" hangingPunct="1">
                        <a:lnSpc>
                          <a:spcPct val="100000"/>
                        </a:lnSpc>
                        <a:spcBef>
                          <a:spcPts val="0"/>
                        </a:spcBef>
                        <a:spcAft>
                          <a:spcPts val="0"/>
                        </a:spcAft>
                        <a:buClrTx/>
                        <a:buSzTx/>
                        <a:buFontTx/>
                        <a:buNone/>
                        <a:tabLst/>
                        <a:defRPr/>
                      </a:pPr>
                      <a:r>
                        <a:rPr lang="en-US" sz="1400" dirty="0">
                          <a:solidFill>
                            <a:schemeClr val="tx2"/>
                          </a:solidFill>
                        </a:rPr>
                        <a:t>These</a:t>
                      </a:r>
                      <a:r>
                        <a:rPr lang="en-US" sz="1400" baseline="0" dirty="0">
                          <a:solidFill>
                            <a:schemeClr val="tx2"/>
                          </a:solidFill>
                        </a:rPr>
                        <a:t> plans are like HMOs or PPOs and </a:t>
                      </a:r>
                      <a:r>
                        <a:rPr lang="en-US" sz="1400" baseline="0" dirty="0" smtClean="0">
                          <a:solidFill>
                            <a:schemeClr val="tx2"/>
                          </a:solidFill>
                        </a:rPr>
                        <a:t>typically include </a:t>
                      </a:r>
                      <a:br>
                        <a:rPr lang="en-US" sz="1400" baseline="0" dirty="0" smtClean="0">
                          <a:solidFill>
                            <a:schemeClr val="tx2"/>
                          </a:solidFill>
                        </a:rPr>
                      </a:br>
                      <a:r>
                        <a:rPr lang="en-US" sz="1400" baseline="0" dirty="0" smtClean="0">
                          <a:solidFill>
                            <a:schemeClr val="tx2"/>
                          </a:solidFill>
                        </a:rPr>
                        <a:t>Part D.</a:t>
                      </a:r>
                      <a:endParaRPr lang="en-US" sz="1400" dirty="0">
                        <a:solidFill>
                          <a:schemeClr val="tx2"/>
                        </a:solidFill>
                      </a:endParaRPr>
                    </a:p>
                  </a:txBody>
                  <a:tcPr>
                    <a:noFill/>
                  </a:tcPr>
                </a:tc>
                <a:extLst>
                  <a:ext uri="{0D108BD9-81ED-4DB2-BD59-A6C34878D82A}">
                    <a16:rowId xmlns:a16="http://schemas.microsoft.com/office/drawing/2014/main" xmlns="" val="10001"/>
                  </a:ext>
                </a:extLst>
              </a:tr>
            </a:tbl>
          </a:graphicData>
        </a:graphic>
      </p:graphicFrame>
      <p:grpSp>
        <p:nvGrpSpPr>
          <p:cNvPr id="4" name="Group 3" descr="Diagram of Option 1: Original Medicare" title="Your Medicare Coverage Choices"/>
          <p:cNvGrpSpPr/>
          <p:nvPr/>
        </p:nvGrpSpPr>
        <p:grpSpPr>
          <a:xfrm>
            <a:off x="989762" y="2038767"/>
            <a:ext cx="3262117" cy="3474720"/>
            <a:chOff x="989762" y="2038767"/>
            <a:chExt cx="3262117" cy="3474720"/>
          </a:xfrm>
        </p:grpSpPr>
        <p:pic>
          <p:nvPicPr>
            <p:cNvPr id="48" name="Picture 47"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0438" y="2084028"/>
              <a:ext cx="585764" cy="331610"/>
            </a:xfrm>
            <a:prstGeom prst="rect">
              <a:avLst/>
            </a:prstGeom>
          </p:spPr>
        </p:pic>
        <p:pic>
          <p:nvPicPr>
            <p:cNvPr id="49" name="Picture 48" title="Part B ic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1158" y="2039977"/>
              <a:ext cx="471505" cy="425808"/>
            </a:xfrm>
            <a:prstGeom prst="rect">
              <a:avLst/>
            </a:prstGeom>
          </p:spPr>
        </p:pic>
        <p:pic>
          <p:nvPicPr>
            <p:cNvPr id="50" name="Picture 49" title="Part D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71122" y="3397082"/>
              <a:ext cx="453536" cy="320964"/>
            </a:xfrm>
            <a:prstGeom prst="rect">
              <a:avLst/>
            </a:prstGeom>
          </p:spPr>
        </p:pic>
        <p:sp>
          <p:nvSpPr>
            <p:cNvPr id="51" name="TextBox 50"/>
            <p:cNvSpPr txBox="1"/>
            <p:nvPr/>
          </p:nvSpPr>
          <p:spPr>
            <a:xfrm>
              <a:off x="989762" y="2374986"/>
              <a:ext cx="1646007" cy="793340"/>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58" name="Plus 57"/>
            <p:cNvSpPr/>
            <p:nvPr/>
          </p:nvSpPr>
          <p:spPr>
            <a:xfrm>
              <a:off x="2470608" y="2038767"/>
              <a:ext cx="242000" cy="296308"/>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59" name="TextBox 58"/>
            <p:cNvSpPr txBox="1"/>
            <p:nvPr/>
          </p:nvSpPr>
          <p:spPr>
            <a:xfrm>
              <a:off x="2622854" y="2374986"/>
              <a:ext cx="1629025" cy="562997"/>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60" name="TextBox 59"/>
            <p:cNvSpPr txBox="1"/>
            <p:nvPr/>
          </p:nvSpPr>
          <p:spPr>
            <a:xfrm>
              <a:off x="998069" y="2933648"/>
              <a:ext cx="3214887" cy="332654"/>
            </a:xfrm>
            <a:prstGeom prst="rect">
              <a:avLst/>
            </a:prstGeom>
            <a:solidFill>
              <a:schemeClr val="accent1"/>
            </a:solidFill>
          </p:spPr>
          <p:txBody>
            <a:bodyPr wrap="square" rtlCol="0">
              <a:spAutoFit/>
            </a:bodyPr>
            <a:lstStyle/>
            <a:p>
              <a:pPr algn="ctr"/>
              <a:r>
                <a:rPr lang="en-US" sz="1351" b="1" dirty="0">
                  <a:solidFill>
                    <a:schemeClr val="bg1"/>
                  </a:solidFill>
                </a:rPr>
                <a:t>You can add:</a:t>
              </a:r>
            </a:p>
          </p:txBody>
        </p:sp>
        <p:sp>
          <p:nvSpPr>
            <p:cNvPr id="61" name="TextBox 60"/>
            <p:cNvSpPr txBox="1"/>
            <p:nvPr/>
          </p:nvSpPr>
          <p:spPr>
            <a:xfrm>
              <a:off x="1053845" y="3671326"/>
              <a:ext cx="3075525" cy="562997"/>
            </a:xfrm>
            <a:prstGeom prst="rect">
              <a:avLst/>
            </a:prstGeom>
            <a:noFill/>
          </p:spPr>
          <p:txBody>
            <a:bodyPr wrap="none" rtlCol="0">
              <a:spAutoFit/>
            </a:bodyPr>
            <a:lstStyle/>
            <a:p>
              <a:pPr algn="ctr"/>
              <a:r>
                <a:rPr lang="en-US" sz="1351" b="1" dirty="0">
                  <a:solidFill>
                    <a:schemeClr val="tx2"/>
                  </a:solidFill>
                </a:rPr>
                <a:t>Part D</a:t>
              </a:r>
            </a:p>
            <a:p>
              <a:pPr algn="ctr"/>
              <a:r>
                <a:rPr lang="en-US" sz="1351" dirty="0">
                  <a:solidFill>
                    <a:schemeClr val="tx2"/>
                  </a:solidFill>
                </a:rPr>
                <a:t>Medicare prescription drug coverage</a:t>
              </a:r>
            </a:p>
          </p:txBody>
        </p:sp>
        <p:sp>
          <p:nvSpPr>
            <p:cNvPr id="62" name="TextBox 61"/>
            <p:cNvSpPr txBox="1"/>
            <p:nvPr/>
          </p:nvSpPr>
          <p:spPr>
            <a:xfrm>
              <a:off x="989762" y="4263986"/>
              <a:ext cx="3214888" cy="332654"/>
            </a:xfrm>
            <a:prstGeom prst="rect">
              <a:avLst/>
            </a:prstGeom>
            <a:solidFill>
              <a:schemeClr val="accent1"/>
            </a:solidFill>
          </p:spPr>
          <p:txBody>
            <a:bodyPr wrap="square" rtlCol="0">
              <a:spAutoFit/>
            </a:bodyPr>
            <a:lstStyle/>
            <a:p>
              <a:pPr algn="ctr"/>
              <a:r>
                <a:rPr lang="en-US" sz="1351" b="1" dirty="0">
                  <a:solidFill>
                    <a:schemeClr val="bg1"/>
                  </a:solidFill>
                </a:rPr>
                <a:t>You can also add:</a:t>
              </a:r>
            </a:p>
          </p:txBody>
        </p:sp>
        <p:pic>
          <p:nvPicPr>
            <p:cNvPr id="63" name="Picture 62" title="Medigap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71122" y="4622081"/>
              <a:ext cx="453235" cy="384098"/>
            </a:xfrm>
            <a:prstGeom prst="rect">
              <a:avLst/>
            </a:prstGeom>
          </p:spPr>
        </p:pic>
        <p:sp>
          <p:nvSpPr>
            <p:cNvPr id="64" name="TextBox 63"/>
            <p:cNvSpPr txBox="1"/>
            <p:nvPr/>
          </p:nvSpPr>
          <p:spPr>
            <a:xfrm>
              <a:off x="1238978" y="4950490"/>
              <a:ext cx="2733065" cy="562997"/>
            </a:xfrm>
            <a:prstGeom prst="rect">
              <a:avLst/>
            </a:prstGeom>
            <a:noFill/>
          </p:spPr>
          <p:txBody>
            <a:bodyPr wrap="none" rtlCol="0">
              <a:spAutoFit/>
            </a:bodyPr>
            <a:lstStyle/>
            <a:p>
              <a:pPr algn="ctr"/>
              <a:r>
                <a:rPr lang="en-US" sz="1351" b="1" dirty="0">
                  <a:solidFill>
                    <a:schemeClr val="tx2"/>
                  </a:solidFill>
                </a:rPr>
                <a:t>Medigap</a:t>
              </a:r>
            </a:p>
            <a:p>
              <a:pPr algn="ctr"/>
              <a:r>
                <a:rPr lang="en-US" sz="1351" dirty="0">
                  <a:solidFill>
                    <a:schemeClr val="tx2"/>
                  </a:solidFill>
                </a:rPr>
                <a:t>Medicare Supplement Insurance</a:t>
              </a:r>
            </a:p>
          </p:txBody>
        </p:sp>
      </p:grpSp>
      <p:cxnSp>
        <p:nvCxnSpPr>
          <p:cNvPr id="65" name="Straight Connector 64" title="dotted line"/>
          <p:cNvCxnSpPr/>
          <p:nvPr/>
        </p:nvCxnSpPr>
        <p:spPr>
          <a:xfrm flipH="1">
            <a:off x="4344758" y="1735062"/>
            <a:ext cx="1031" cy="3489964"/>
          </a:xfrm>
          <a:prstGeom prst="line">
            <a:avLst/>
          </a:prstGeom>
          <a:ln>
            <a:prstDash val="sysDot"/>
          </a:ln>
        </p:spPr>
        <p:style>
          <a:lnRef idx="2">
            <a:schemeClr val="accent1"/>
          </a:lnRef>
          <a:fillRef idx="0">
            <a:schemeClr val="accent1"/>
          </a:fillRef>
          <a:effectRef idx="1">
            <a:schemeClr val="accent1"/>
          </a:effectRef>
          <a:fontRef idx="minor">
            <a:schemeClr val="tx1"/>
          </a:fontRef>
        </p:style>
      </p:cxnSp>
      <p:grpSp>
        <p:nvGrpSpPr>
          <p:cNvPr id="5" name="Group 4" descr="Diagram of Option 2: Medicare Advantage (Part C)" title="Your Medicare Coverage Choices"/>
          <p:cNvGrpSpPr/>
          <p:nvPr/>
        </p:nvGrpSpPr>
        <p:grpSpPr>
          <a:xfrm>
            <a:off x="5326021" y="2242220"/>
            <a:ext cx="3462975" cy="2286000"/>
            <a:chOff x="5326021" y="2242220"/>
            <a:chExt cx="3462975" cy="2286000"/>
          </a:xfrm>
        </p:grpSpPr>
        <p:pic>
          <p:nvPicPr>
            <p:cNvPr id="67" name="Picture 66"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0478" y="2314369"/>
              <a:ext cx="633218" cy="350189"/>
            </a:xfrm>
            <a:prstGeom prst="rect">
              <a:avLst/>
            </a:prstGeom>
          </p:spPr>
        </p:pic>
        <p:sp>
          <p:nvSpPr>
            <p:cNvPr id="68" name="Plus 67" title="and sign"/>
            <p:cNvSpPr/>
            <p:nvPr/>
          </p:nvSpPr>
          <p:spPr>
            <a:xfrm>
              <a:off x="6916453" y="2415158"/>
              <a:ext cx="261606" cy="320312"/>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69" name="Picture 68" title="Part B ico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15319" y="2242220"/>
              <a:ext cx="509702" cy="449667"/>
            </a:xfrm>
            <a:prstGeom prst="rect">
              <a:avLst/>
            </a:prstGeom>
          </p:spPr>
        </p:pic>
        <p:sp>
          <p:nvSpPr>
            <p:cNvPr id="70" name="Plus 69" title="Plus sign indicating Part D usually is included in Part C coverage"/>
            <p:cNvSpPr/>
            <p:nvPr/>
          </p:nvSpPr>
          <p:spPr>
            <a:xfrm>
              <a:off x="6916453" y="3222956"/>
              <a:ext cx="261606" cy="312910"/>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71" name="Picture 70" title="Part D icon"/>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68704" y="3613219"/>
              <a:ext cx="557104" cy="385146"/>
            </a:xfrm>
            <a:prstGeom prst="rect">
              <a:avLst/>
            </a:prstGeom>
          </p:spPr>
        </p:pic>
        <p:sp>
          <p:nvSpPr>
            <p:cNvPr id="72" name="TextBox 71"/>
            <p:cNvSpPr txBox="1"/>
            <p:nvPr/>
          </p:nvSpPr>
          <p:spPr>
            <a:xfrm>
              <a:off x="5326021" y="2596108"/>
              <a:ext cx="1779351" cy="857609"/>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73" name="TextBox 72"/>
            <p:cNvSpPr txBox="1"/>
            <p:nvPr/>
          </p:nvSpPr>
          <p:spPr>
            <a:xfrm>
              <a:off x="7008157" y="2596106"/>
              <a:ext cx="1760994" cy="608606"/>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74" name="TextBox 73"/>
            <p:cNvSpPr txBox="1"/>
            <p:nvPr/>
          </p:nvSpPr>
          <p:spPr>
            <a:xfrm>
              <a:off x="5464320" y="3919614"/>
              <a:ext cx="3324676" cy="608606"/>
            </a:xfrm>
            <a:prstGeom prst="rect">
              <a:avLst/>
            </a:prstGeom>
            <a:noFill/>
          </p:spPr>
          <p:txBody>
            <a:bodyPr wrap="none" rtlCol="0">
              <a:spAutoFit/>
            </a:bodyPr>
            <a:lstStyle/>
            <a:p>
              <a:pPr algn="ctr"/>
              <a:r>
                <a:rPr lang="en-US" sz="1351" b="1" dirty="0">
                  <a:solidFill>
                    <a:schemeClr val="tx2"/>
                  </a:solidFill>
                </a:rPr>
                <a:t>Part D</a:t>
              </a:r>
            </a:p>
            <a:p>
              <a:pPr algn="ctr"/>
              <a:r>
                <a:rPr lang="en-US" sz="1351" dirty="0">
                  <a:solidFill>
                    <a:schemeClr val="tx2"/>
                  </a:solidFill>
                </a:rPr>
                <a:t>Medicare prescription drug coverage</a:t>
              </a:r>
            </a:p>
          </p:txBody>
        </p:sp>
      </p:grpSp>
      <p:sp>
        <p:nvSpPr>
          <p:cNvPr id="13" name="Date Placeholder 12"/>
          <p:cNvSpPr>
            <a:spLocks noGrp="1"/>
          </p:cNvSpPr>
          <p:nvPr>
            <p:ph type="dt" sz="half" idx="10"/>
          </p:nvPr>
        </p:nvSpPr>
        <p:spPr/>
        <p:txBody>
          <a:bodyPr/>
          <a:lstStyle/>
          <a:p>
            <a:r>
              <a:rPr lang="en-US" dirty="0" smtClean="0"/>
              <a:t>March 2018</a:t>
            </a:r>
            <a:endParaRPr lang="en-US" dirty="0"/>
          </a:p>
        </p:txBody>
      </p:sp>
      <p:sp>
        <p:nvSpPr>
          <p:cNvPr id="16" name="Footer Placeholder 15"/>
          <p:cNvSpPr>
            <a:spLocks noGrp="1"/>
          </p:cNvSpPr>
          <p:nvPr>
            <p:ph type="ftr" sz="quarter" idx="11"/>
          </p:nvPr>
        </p:nvSpPr>
        <p:spPr/>
        <p:txBody>
          <a:bodyPr/>
          <a:lstStyle/>
          <a:p>
            <a:r>
              <a:rPr lang="en-US" dirty="0" smtClean="0"/>
              <a:t>Medicare Supplement Insurance (Medigap) Policies</a:t>
            </a:r>
            <a:endParaRPr lang="en-US" dirty="0"/>
          </a:p>
        </p:txBody>
      </p:sp>
      <p:sp>
        <p:nvSpPr>
          <p:cNvPr id="17" name="Slide Number Placeholder 16"/>
          <p:cNvSpPr>
            <a:spLocks noGrp="1"/>
          </p:cNvSpPr>
          <p:nvPr>
            <p:ph type="sldNum" sz="quarter" idx="12"/>
          </p:nvPr>
        </p:nvSpPr>
        <p:spPr/>
        <p:txBody>
          <a:bodyPr/>
          <a:lstStyle/>
          <a:p>
            <a:fld id="{D60A6685-DBF6-4C41-A0CC-AA9EA7A85A20}" type="slidenum">
              <a:rPr lang="en-US" smtClean="0"/>
              <a:t>5</a:t>
            </a:fld>
            <a:endParaRPr lang="en-US" dirty="0"/>
          </a:p>
        </p:txBody>
      </p:sp>
    </p:spTree>
    <p:extLst>
      <p:ext uri="{BB962C8B-B14F-4D97-AF65-F5344CB8AC3E}">
        <p14:creationId xmlns:p14="http://schemas.microsoft.com/office/powerpoint/2010/main" val="14648243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This Training is Provided by the</a:t>
            </a:r>
            <a:endParaRPr lang="en-US" dirty="0"/>
          </a:p>
        </p:txBody>
      </p:sp>
      <p:sp>
        <p:nvSpPr>
          <p:cNvPr id="8" name="Content Placeholder 2"/>
          <p:cNvSpPr txBox="1">
            <a:spLocks/>
          </p:cNvSpPr>
          <p:nvPr/>
        </p:nvSpPr>
        <p:spPr>
          <a:xfrm>
            <a:off x="381000" y="1236980"/>
            <a:ext cx="8414084" cy="5086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None/>
            </a:pPr>
            <a:r>
              <a:rPr lang="en-US" dirty="0"/>
              <a:t>CMS National Training Program (NTP)</a:t>
            </a:r>
          </a:p>
          <a:p>
            <a:pPr marL="0" indent="0" algn="ctr">
              <a:spcBef>
                <a:spcPts val="600"/>
              </a:spcBef>
              <a:buNone/>
            </a:pPr>
            <a:endParaRPr lang="en-US" sz="900" dirty="0"/>
          </a:p>
          <a:p>
            <a:pPr marL="0" indent="0" algn="ctr">
              <a:spcBef>
                <a:spcPts val="600"/>
              </a:spcBef>
              <a:buNone/>
            </a:pPr>
            <a:r>
              <a:rPr lang="en-US" sz="2800" dirty="0" smtClean="0"/>
              <a:t>To </a:t>
            </a:r>
            <a:r>
              <a:rPr lang="en-US" sz="2800" dirty="0"/>
              <a:t>view all available NTP training materials, </a:t>
            </a:r>
          </a:p>
          <a:p>
            <a:pPr marL="0" indent="0" algn="ctr">
              <a:spcBef>
                <a:spcPts val="600"/>
              </a:spcBef>
              <a:buNone/>
            </a:pPr>
            <a:r>
              <a:rPr lang="en-US" sz="2800" dirty="0"/>
              <a:t>or to subscribe to our email list, visit</a:t>
            </a:r>
          </a:p>
          <a:p>
            <a:pPr marL="0" indent="0" algn="ctr">
              <a:spcBef>
                <a:spcPts val="600"/>
              </a:spcBef>
              <a:buNone/>
            </a:pPr>
            <a:r>
              <a:rPr lang="en-US" sz="2800" u="sng" dirty="0" smtClean="0">
                <a:hlinkClick r:id="rId3"/>
              </a:rPr>
              <a:t>CMS.gov/outreach-and-education/training/CMSNationalTrainingProgram</a:t>
            </a:r>
            <a:r>
              <a:rPr lang="en-US" sz="2800" dirty="0" smtClean="0"/>
              <a:t>.</a:t>
            </a:r>
          </a:p>
          <a:p>
            <a:pPr marL="0" indent="0" algn="ctr">
              <a:spcBef>
                <a:spcPts val="600"/>
              </a:spcBef>
              <a:buNone/>
            </a:pPr>
            <a:endParaRPr lang="en-US" sz="2800" dirty="0" smtClean="0"/>
          </a:p>
          <a:p>
            <a:pPr marL="0" indent="0" algn="ctr">
              <a:spcBef>
                <a:spcPts val="600"/>
              </a:spcBef>
              <a:buNone/>
            </a:pPr>
            <a:r>
              <a:rPr lang="en-US" sz="2800" dirty="0" smtClean="0"/>
              <a:t>Stay connected. </a:t>
            </a:r>
          </a:p>
          <a:p>
            <a:pPr marL="0" indent="0" algn="ctr">
              <a:spcBef>
                <a:spcPts val="600"/>
              </a:spcBef>
              <a:buNone/>
            </a:pPr>
            <a:r>
              <a:rPr lang="en-US" sz="2800" dirty="0" smtClean="0"/>
              <a:t>Contact </a:t>
            </a:r>
            <a:r>
              <a:rPr lang="en-US" sz="2800" dirty="0"/>
              <a:t>us at </a:t>
            </a:r>
            <a:r>
              <a:rPr lang="en-US" sz="2800" dirty="0" smtClean="0">
                <a:hlinkClick r:id="rId4"/>
              </a:rPr>
              <a:t>training@cms.hhs.gov</a:t>
            </a:r>
            <a:r>
              <a:rPr lang="en-US" sz="2800" dirty="0" smtClean="0"/>
              <a:t>, or </a:t>
            </a:r>
          </a:p>
          <a:p>
            <a:pPr marL="0" indent="0" algn="ctr">
              <a:spcBef>
                <a:spcPts val="600"/>
              </a:spcBef>
              <a:buNone/>
            </a:pPr>
            <a:r>
              <a:rPr lang="en-US" sz="2800" dirty="0" smtClean="0"/>
              <a:t>follow us       @CMSGov #CMSNTP</a:t>
            </a:r>
            <a:endParaRPr lang="en-US" sz="2800" dirty="0"/>
          </a:p>
          <a:p>
            <a:pPr marL="0" indent="0" algn="ctr">
              <a:spcBef>
                <a:spcPts val="600"/>
              </a:spcBef>
              <a:buNone/>
            </a:pPr>
            <a:endParaRPr lang="en-US" sz="2800" dirty="0" smtClean="0"/>
          </a:p>
          <a:p>
            <a:pPr marL="0" indent="0">
              <a:buNone/>
            </a:pPr>
            <a:endParaRPr lang="en-US" dirty="0"/>
          </a:p>
        </p:txBody>
      </p:sp>
      <p:pic>
        <p:nvPicPr>
          <p:cNvPr id="10" name="Picture 9" descr="Twitter icon" title="Final presentation slide">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4440" y="5555364"/>
            <a:ext cx="406400" cy="406400"/>
          </a:xfrm>
          <a:prstGeom prst="rect">
            <a:avLst/>
          </a:prstGeom>
        </p:spPr>
      </p:pic>
      <p:sp>
        <p:nvSpPr>
          <p:cNvPr id="2" name="Date Placeholder 1"/>
          <p:cNvSpPr>
            <a:spLocks noGrp="1"/>
          </p:cNvSpPr>
          <p:nvPr>
            <p:ph type="dt" sz="half" idx="2"/>
          </p:nvPr>
        </p:nvSpPr>
        <p:spPr/>
        <p:txBody>
          <a:bodyPr/>
          <a:lstStyle/>
          <a:p>
            <a:r>
              <a:rPr lang="en-US" dirty="0" smtClean="0">
                <a:solidFill>
                  <a:prstClr val="black">
                    <a:tint val="75000"/>
                  </a:prstClr>
                </a:solidFill>
              </a:rPr>
              <a:t>March 2018</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Medicare Supplement Insurance (Medigap) Policies</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3984081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Medicare Supplement Insurance (Medigap) Policies </a:t>
            </a:r>
            <a:endParaRPr lang="en-US" dirty="0"/>
          </a:p>
        </p:txBody>
      </p:sp>
      <p:grpSp>
        <p:nvGrpSpPr>
          <p:cNvPr id="9" name="Group 8" descr="Diagram of how you can add a Medigap plan to Part A, Part B, Part D." title="Medicare Supplement Insurance (Medigap) Policies"/>
          <p:cNvGrpSpPr/>
          <p:nvPr/>
        </p:nvGrpSpPr>
        <p:grpSpPr>
          <a:xfrm>
            <a:off x="166581" y="1554105"/>
            <a:ext cx="3224988" cy="3213346"/>
            <a:chOff x="53847" y="1215903"/>
            <a:chExt cx="3224988" cy="3213346"/>
          </a:xfrm>
        </p:grpSpPr>
        <p:pic>
          <p:nvPicPr>
            <p:cNvPr id="10" name="Picture 9"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885" y="1215903"/>
              <a:ext cx="490440" cy="282725"/>
            </a:xfrm>
            <a:prstGeom prst="rect">
              <a:avLst/>
            </a:prstGeom>
          </p:spPr>
        </p:pic>
        <p:sp>
          <p:nvSpPr>
            <p:cNvPr id="11" name="TextBox 10"/>
            <p:cNvSpPr txBox="1"/>
            <p:nvPr/>
          </p:nvSpPr>
          <p:spPr>
            <a:xfrm>
              <a:off x="234532" y="1520802"/>
              <a:ext cx="1485471" cy="715965"/>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12" name="Plus 11" title="Plus sign"/>
            <p:cNvSpPr/>
            <p:nvPr/>
          </p:nvSpPr>
          <p:spPr>
            <a:xfrm>
              <a:off x="1531583" y="1321899"/>
              <a:ext cx="202619" cy="252627"/>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pic>
          <p:nvPicPr>
            <p:cNvPr id="13" name="Picture 12" title="Part B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9721" y="1223813"/>
              <a:ext cx="394775" cy="363037"/>
            </a:xfrm>
            <a:prstGeom prst="rect">
              <a:avLst/>
            </a:prstGeom>
          </p:spPr>
        </p:pic>
        <p:sp>
          <p:nvSpPr>
            <p:cNvPr id="14" name="TextBox 13"/>
            <p:cNvSpPr txBox="1"/>
            <p:nvPr/>
          </p:nvSpPr>
          <p:spPr>
            <a:xfrm>
              <a:off x="1602420" y="1520802"/>
              <a:ext cx="1470146" cy="508088"/>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15" name="TextBox 14"/>
            <p:cNvSpPr txBox="1"/>
            <p:nvPr/>
          </p:nvSpPr>
          <p:spPr>
            <a:xfrm>
              <a:off x="295150" y="1997107"/>
              <a:ext cx="2691714" cy="300210"/>
            </a:xfrm>
            <a:prstGeom prst="rect">
              <a:avLst/>
            </a:prstGeom>
            <a:solidFill>
              <a:schemeClr val="accent1"/>
            </a:solidFill>
          </p:spPr>
          <p:txBody>
            <a:bodyPr wrap="square" rtlCol="0">
              <a:spAutoFit/>
            </a:bodyPr>
            <a:lstStyle/>
            <a:p>
              <a:pPr algn="ctr"/>
              <a:r>
                <a:rPr lang="en-US" sz="1351" b="1" dirty="0">
                  <a:solidFill>
                    <a:schemeClr val="bg1"/>
                  </a:solidFill>
                </a:rPr>
                <a:t>You can add:</a:t>
              </a:r>
            </a:p>
          </p:txBody>
        </p:sp>
        <p:pic>
          <p:nvPicPr>
            <p:cNvPr id="16" name="Picture 15" title="Grouping of Orginal Medicar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44760" y="2392224"/>
              <a:ext cx="379730" cy="273648"/>
            </a:xfrm>
            <a:prstGeom prst="rect">
              <a:avLst/>
            </a:prstGeom>
          </p:spPr>
        </p:pic>
        <p:sp>
          <p:nvSpPr>
            <p:cNvPr id="17" name="TextBox 16"/>
            <p:cNvSpPr txBox="1"/>
            <p:nvPr/>
          </p:nvSpPr>
          <p:spPr>
            <a:xfrm>
              <a:off x="241583" y="2626038"/>
              <a:ext cx="2775568" cy="508088"/>
            </a:xfrm>
            <a:prstGeom prst="rect">
              <a:avLst/>
            </a:prstGeom>
            <a:noFill/>
          </p:spPr>
          <p:txBody>
            <a:bodyPr wrap="none" rtlCol="0">
              <a:spAutoFit/>
            </a:bodyPr>
            <a:lstStyle/>
            <a:p>
              <a:pPr algn="ctr"/>
              <a:r>
                <a:rPr lang="en-US" sz="1351" b="1" dirty="0">
                  <a:solidFill>
                    <a:schemeClr val="tx2"/>
                  </a:solidFill>
                </a:rPr>
                <a:t>Part D</a:t>
              </a:r>
            </a:p>
            <a:p>
              <a:pPr algn="ctr"/>
              <a:r>
                <a:rPr lang="en-US" sz="1351" dirty="0">
                  <a:solidFill>
                    <a:schemeClr val="tx2"/>
                  </a:solidFill>
                </a:rPr>
                <a:t>Medicare prescription drug coverage</a:t>
              </a:r>
            </a:p>
          </p:txBody>
        </p:sp>
        <p:sp>
          <p:nvSpPr>
            <p:cNvPr id="18" name="TextBox 17"/>
            <p:cNvSpPr txBox="1"/>
            <p:nvPr/>
          </p:nvSpPr>
          <p:spPr>
            <a:xfrm>
              <a:off x="288194" y="3131329"/>
              <a:ext cx="2691714" cy="369332"/>
            </a:xfrm>
            <a:prstGeom prst="rect">
              <a:avLst/>
            </a:prstGeom>
            <a:solidFill>
              <a:schemeClr val="accent1"/>
            </a:solidFill>
          </p:spPr>
          <p:txBody>
            <a:bodyPr wrap="square" rtlCol="0">
              <a:spAutoFit/>
            </a:bodyPr>
            <a:lstStyle/>
            <a:p>
              <a:pPr algn="ctr"/>
              <a:r>
                <a:rPr lang="en-US" sz="1800" b="1" dirty="0">
                  <a:solidFill>
                    <a:schemeClr val="bg1"/>
                  </a:solidFill>
                </a:rPr>
                <a:t>You can also add:</a:t>
              </a:r>
            </a:p>
          </p:txBody>
        </p:sp>
        <p:pic>
          <p:nvPicPr>
            <p:cNvPr id="19" name="Picture 18" title="Medigap ico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64085" y="3523447"/>
              <a:ext cx="379479" cy="327475"/>
            </a:xfrm>
            <a:prstGeom prst="rect">
              <a:avLst/>
            </a:prstGeom>
          </p:spPr>
        </p:pic>
        <p:sp>
          <p:nvSpPr>
            <p:cNvPr id="20" name="TextBox 19"/>
            <p:cNvSpPr txBox="1"/>
            <p:nvPr/>
          </p:nvSpPr>
          <p:spPr>
            <a:xfrm>
              <a:off x="53850" y="3754032"/>
              <a:ext cx="3224985" cy="646331"/>
            </a:xfrm>
            <a:prstGeom prst="rect">
              <a:avLst/>
            </a:prstGeom>
            <a:noFill/>
          </p:spPr>
          <p:txBody>
            <a:bodyPr wrap="none" rtlCol="0">
              <a:spAutoFit/>
            </a:bodyPr>
            <a:lstStyle/>
            <a:p>
              <a:pPr algn="ctr"/>
              <a:r>
                <a:rPr lang="en-US" sz="1800" b="1" dirty="0">
                  <a:solidFill>
                    <a:schemeClr val="tx2"/>
                  </a:solidFill>
                </a:rPr>
                <a:t>Medigap</a:t>
              </a:r>
            </a:p>
            <a:p>
              <a:pPr algn="ctr"/>
              <a:r>
                <a:rPr lang="en-US" sz="1800" dirty="0">
                  <a:solidFill>
                    <a:schemeClr val="tx2"/>
                  </a:solidFill>
                </a:rPr>
                <a:t>Medicare Supplement Insurance</a:t>
              </a:r>
            </a:p>
          </p:txBody>
        </p:sp>
        <p:sp>
          <p:nvSpPr>
            <p:cNvPr id="21" name="Rounded Rectangle 20"/>
            <p:cNvSpPr/>
            <p:nvPr/>
          </p:nvSpPr>
          <p:spPr>
            <a:xfrm>
              <a:off x="53847" y="3128583"/>
              <a:ext cx="3224986" cy="1300666"/>
            </a:xfrm>
            <a:prstGeom prst="roundRect">
              <a:avLst/>
            </a:prstGeom>
            <a:noFill/>
            <a:ln w="9842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grpSp>
      <p:sp>
        <p:nvSpPr>
          <p:cNvPr id="22" name="Content Placeholder 2"/>
          <p:cNvSpPr>
            <a:spLocks noGrp="1"/>
          </p:cNvSpPr>
          <p:nvPr>
            <p:ph idx="4294967295"/>
          </p:nvPr>
        </p:nvSpPr>
        <p:spPr>
          <a:xfrm>
            <a:off x="3391569" y="1216089"/>
            <a:ext cx="5676480" cy="4679102"/>
          </a:xfrm>
        </p:spPr>
        <p:txBody>
          <a:bodyPr>
            <a:normAutofit fontScale="70000" lnSpcReduction="20000"/>
          </a:bodyPr>
          <a:lstStyle/>
          <a:p>
            <a:pPr>
              <a:lnSpc>
                <a:spcPct val="120000"/>
              </a:lnSpc>
            </a:pPr>
            <a:r>
              <a:rPr lang="en-US" sz="2900" dirty="0"/>
              <a:t>Medigap is private health insurance that supplements Original Medicare</a:t>
            </a:r>
          </a:p>
          <a:p>
            <a:pPr marL="549261" lvl="2" indent="-285744">
              <a:lnSpc>
                <a:spcPct val="120000"/>
              </a:lnSpc>
              <a:buSzPct val="100000"/>
              <a:buFont typeface="Arial" panose="020B0604020202020204" pitchFamily="34" charset="0"/>
              <a:buChar char="•"/>
            </a:pPr>
            <a:r>
              <a:rPr lang="en-US" sz="2600" dirty="0"/>
              <a:t>You must have Part A and Part B</a:t>
            </a:r>
          </a:p>
          <a:p>
            <a:pPr marL="549261" lvl="2" indent="-285744">
              <a:lnSpc>
                <a:spcPct val="120000"/>
              </a:lnSpc>
              <a:buSzPct val="100000"/>
              <a:buFont typeface="Arial" panose="020B0604020202020204" pitchFamily="34" charset="0"/>
              <a:buChar char="•"/>
            </a:pPr>
            <a:r>
              <a:rPr lang="en-US" sz="2600" dirty="0"/>
              <a:t>Helps pay some health care costs that Original Medicare doesn’t cover </a:t>
            </a:r>
          </a:p>
          <a:p>
            <a:pPr marL="549261" lvl="2" indent="-285744">
              <a:lnSpc>
                <a:spcPct val="120000"/>
              </a:lnSpc>
              <a:buSzPct val="100000"/>
              <a:buFont typeface="Arial" panose="020B0604020202020204" pitchFamily="34" charset="0"/>
              <a:buChar char="•"/>
            </a:pPr>
            <a:r>
              <a:rPr lang="en-US" sz="2600" dirty="0"/>
              <a:t>Medicare will pay its share of the Medicare-approved amounts for covered health care costs</a:t>
            </a:r>
          </a:p>
          <a:p>
            <a:pPr marL="800080" lvl="3" indent="-222245">
              <a:lnSpc>
                <a:spcPct val="120000"/>
              </a:lnSpc>
              <a:buSzPct val="50000"/>
              <a:buFont typeface="Wingdings" panose="05000000000000000000" pitchFamily="2" charset="2"/>
              <a:buChar char="q"/>
            </a:pPr>
            <a:r>
              <a:rPr lang="en-US" sz="2300" dirty="0"/>
              <a:t>Then your Medigap policy pays its share</a:t>
            </a:r>
          </a:p>
          <a:p>
            <a:pPr marL="549261" lvl="2" indent="-285744">
              <a:lnSpc>
                <a:spcPct val="120000"/>
              </a:lnSpc>
              <a:buSzPct val="100000"/>
              <a:buFont typeface="Arial" panose="020B0604020202020204" pitchFamily="34" charset="0"/>
              <a:buChar char="•"/>
            </a:pPr>
            <a:r>
              <a:rPr lang="en-US" sz="2900" dirty="0"/>
              <a:t> </a:t>
            </a:r>
            <a:r>
              <a:rPr lang="en-US" sz="2600" b="1" dirty="0"/>
              <a:t>A Medigap policy covers one person</a:t>
            </a:r>
            <a:endParaRPr lang="en-US" sz="2900" b="1" dirty="0"/>
          </a:p>
          <a:p>
            <a:pPr marL="274306">
              <a:lnSpc>
                <a:spcPct val="120000"/>
              </a:lnSpc>
            </a:pPr>
            <a:r>
              <a:rPr lang="en-US" sz="2900" dirty="0"/>
              <a:t>You pay a monthly premium for the Medigap policy </a:t>
            </a:r>
          </a:p>
          <a:p>
            <a:pPr marL="274306">
              <a:lnSpc>
                <a:spcPct val="120000"/>
              </a:lnSpc>
            </a:pPr>
            <a:r>
              <a:rPr lang="en-US" sz="2900" dirty="0"/>
              <a:t>You pay your Medicare Part B premium</a:t>
            </a:r>
          </a:p>
          <a:p>
            <a:pPr lvl="2">
              <a:lnSpc>
                <a:spcPct val="120000"/>
              </a:lnSpc>
            </a:pPr>
            <a:endParaRPr lang="en-US" dirty="0"/>
          </a:p>
        </p:txBody>
      </p:sp>
      <p:sp>
        <p:nvSpPr>
          <p:cNvPr id="6" name="Date Placeholder 5"/>
          <p:cNvSpPr>
            <a:spLocks noGrp="1"/>
          </p:cNvSpPr>
          <p:nvPr>
            <p:ph type="dt" sz="half" idx="10"/>
          </p:nvPr>
        </p:nvSpPr>
        <p:spPr/>
        <p:txBody>
          <a:bodyPr/>
          <a:lstStyle/>
          <a:p>
            <a:r>
              <a:rPr lang="en-US" dirty="0" smtClean="0"/>
              <a:t>March 2018</a:t>
            </a:r>
            <a:endParaRPr lang="en-US" dirty="0"/>
          </a:p>
        </p:txBody>
      </p:sp>
      <p:sp>
        <p:nvSpPr>
          <p:cNvPr id="7" name="Footer Placeholder 6"/>
          <p:cNvSpPr>
            <a:spLocks noGrp="1"/>
          </p:cNvSpPr>
          <p:nvPr>
            <p:ph type="ftr" sz="quarter" idx="11"/>
          </p:nvPr>
        </p:nvSpPr>
        <p:spPr/>
        <p:txBody>
          <a:bodyPr/>
          <a:lstStyle/>
          <a:p>
            <a:r>
              <a:rPr lang="en-US" dirty="0" smtClean="0"/>
              <a:t>Medicare Supplement Insurance (Medigap) Policies</a:t>
            </a:r>
            <a:endParaRPr lang="en-US" dirty="0"/>
          </a:p>
        </p:txBody>
      </p:sp>
      <p:sp>
        <p:nvSpPr>
          <p:cNvPr id="8" name="Slide Number Placeholder 7"/>
          <p:cNvSpPr>
            <a:spLocks noGrp="1"/>
          </p:cNvSpPr>
          <p:nvPr>
            <p:ph type="sldNum" sz="quarter" idx="12"/>
          </p:nvPr>
        </p:nvSpPr>
        <p:spPr/>
        <p:txBody>
          <a:bodyPr/>
          <a:lstStyle/>
          <a:p>
            <a:fld id="{D60A6685-DBF6-4C41-A0CC-AA9EA7A85A20}" type="slidenum">
              <a:rPr lang="en-US" smtClean="0"/>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t/>
            </a:r>
            <a:br>
              <a:rPr lang="en-US" sz="4000" dirty="0" smtClean="0"/>
            </a:br>
            <a:r>
              <a:rPr lang="en-US" sz="4000" dirty="0" smtClean="0"/>
              <a:t>How Are </a:t>
            </a:r>
            <a:r>
              <a:rPr lang="en-US" sz="4000" dirty="0"/>
              <a:t>Medigap Policies and Medicare Advantage </a:t>
            </a:r>
            <a:r>
              <a:rPr lang="en-US" sz="4000" dirty="0" smtClean="0"/>
              <a:t>(MA) Plans Different</a:t>
            </a:r>
            <a:r>
              <a:rPr lang="en-US" sz="4000" dirty="0"/>
              <a:t>?</a:t>
            </a:r>
            <a:r>
              <a:rPr lang="en-US" dirty="0"/>
              <a:t/>
            </a:r>
            <a:br>
              <a:rPr lang="en-US" dirty="0"/>
            </a:br>
            <a:r>
              <a:rPr lang="en-US" dirty="0"/>
              <a:t/>
            </a:r>
            <a:br>
              <a:rPr lang="en-US" dirty="0"/>
            </a:br>
            <a:r>
              <a:rPr lang="en-US" dirty="0" smtClean="0"/>
              <a:t> </a:t>
            </a:r>
            <a:endParaRPr lang="en-US" dirty="0"/>
          </a:p>
        </p:txBody>
      </p:sp>
      <p:graphicFrame>
        <p:nvGraphicFramePr>
          <p:cNvPr id="6" name="Content Placeholder 5" descr="This chart description is included in the speaker notes" title="How are Medigap Policies and Medicare Advantage Plans different?"/>
          <p:cNvGraphicFramePr>
            <a:graphicFrameLocks noGrp="1"/>
          </p:cNvGraphicFramePr>
          <p:nvPr>
            <p:ph idx="1"/>
            <p:extLst>
              <p:ext uri="{D42A27DB-BD31-4B8C-83A1-F6EECF244321}">
                <p14:modId xmlns:p14="http://schemas.microsoft.com/office/powerpoint/2010/main" val="1555379597"/>
              </p:ext>
            </p:extLst>
          </p:nvPr>
        </p:nvGraphicFramePr>
        <p:xfrm>
          <a:off x="56272" y="1120761"/>
          <a:ext cx="9031458" cy="4979910"/>
        </p:xfrm>
        <a:graphic>
          <a:graphicData uri="http://schemas.openxmlformats.org/drawingml/2006/table">
            <a:tbl>
              <a:tblPr firstRow="1" firstCol="1" lastRow="1" lastCol="1" bandRow="1" bandCol="1">
                <a:tableStyleId>{5C22544A-7EE6-4342-B048-85BDC9FD1C3A}</a:tableStyleId>
              </a:tblPr>
              <a:tblGrid>
                <a:gridCol w="2180009"/>
                <a:gridCol w="3016553"/>
                <a:gridCol w="3834896"/>
              </a:tblGrid>
              <a:tr h="633709">
                <a:tc>
                  <a:txBody>
                    <a:bodyPr/>
                    <a:lstStyle/>
                    <a:p>
                      <a:pPr marL="0" marR="0" indent="0">
                        <a:lnSpc>
                          <a:spcPct val="100000"/>
                        </a:lnSpc>
                        <a:spcBef>
                          <a:spcPts val="600"/>
                        </a:spcBef>
                        <a:spcAft>
                          <a:spcPts val="0"/>
                        </a:spcAft>
                        <a:buFont typeface="Wingdings" panose="05000000000000000000" pitchFamily="2" charset="2"/>
                        <a:buNone/>
                      </a:pPr>
                      <a:endParaRPr lang="en-US" sz="1800" b="0" dirty="0">
                        <a:solidFill>
                          <a:schemeClr val="tx1"/>
                        </a:solidFill>
                        <a:effectLst/>
                        <a:latin typeface="Calibri"/>
                        <a:ea typeface="Calibri"/>
                        <a:cs typeface="Times New Roman"/>
                      </a:endParaRPr>
                    </a:p>
                  </a:txBody>
                  <a:tcPr marL="0" marR="0" marT="0" marB="0">
                    <a:solidFill>
                      <a:srgbClr val="4F81BD"/>
                    </a:solidFill>
                  </a:tcPr>
                </a:tc>
                <a:tc>
                  <a:txBody>
                    <a:bodyPr/>
                    <a:lstStyle/>
                    <a:p>
                      <a:pPr marL="44450" marR="0" algn="ctr">
                        <a:lnSpc>
                          <a:spcPct val="100000"/>
                        </a:lnSpc>
                        <a:spcBef>
                          <a:spcPts val="600"/>
                        </a:spcBef>
                        <a:spcAft>
                          <a:spcPts val="0"/>
                        </a:spcAft>
                      </a:pPr>
                      <a:r>
                        <a:rPr lang="en-US" sz="1800" b="1" kern="1200" dirty="0" smtClean="0">
                          <a:solidFill>
                            <a:schemeClr val="lt1"/>
                          </a:solidFill>
                          <a:effectLst/>
                          <a:latin typeface="+mn-lt"/>
                          <a:ea typeface="+mn-ea"/>
                          <a:cs typeface="+mn-cs"/>
                        </a:rPr>
                        <a:t>Medigap Insurance</a:t>
                      </a:r>
                      <a:endParaRPr lang="en-US" sz="1800" b="1" kern="1200" dirty="0">
                        <a:solidFill>
                          <a:schemeClr val="lt1"/>
                        </a:solidFill>
                        <a:effectLst/>
                        <a:latin typeface="+mn-lt"/>
                        <a:ea typeface="+mn-ea"/>
                        <a:cs typeface="+mn-cs"/>
                      </a:endParaRPr>
                    </a:p>
                  </a:txBody>
                  <a:tcPr marL="0" marR="0" marT="0" marB="0">
                    <a:solidFill>
                      <a:srgbClr val="4F81BD"/>
                    </a:solidFill>
                  </a:tcPr>
                </a:tc>
                <a:tc>
                  <a:txBody>
                    <a:bodyPr/>
                    <a:lstStyle/>
                    <a:p>
                      <a:pPr marL="44450" marR="0" algn="ctr" defTabSz="914400" rtl="0" eaLnBrk="1" latinLnBrk="0" hangingPunct="1">
                        <a:lnSpc>
                          <a:spcPct val="100000"/>
                        </a:lnSpc>
                        <a:spcBef>
                          <a:spcPts val="600"/>
                        </a:spcBef>
                        <a:spcAft>
                          <a:spcPts val="0"/>
                        </a:spcAft>
                      </a:pPr>
                      <a:r>
                        <a:rPr lang="en-US" sz="1800" b="1" kern="1200" dirty="0" smtClean="0">
                          <a:solidFill>
                            <a:schemeClr val="lt1"/>
                          </a:solidFill>
                          <a:effectLst/>
                          <a:latin typeface="+mn-lt"/>
                          <a:ea typeface="+mn-ea"/>
                          <a:cs typeface="+mn-cs"/>
                        </a:rPr>
                        <a:t>MA Plans (Part C)</a:t>
                      </a:r>
                      <a:endParaRPr lang="en-US" sz="1800" b="1" kern="1200" dirty="0">
                        <a:solidFill>
                          <a:schemeClr val="lt1"/>
                        </a:solidFill>
                        <a:effectLst/>
                        <a:latin typeface="+mn-lt"/>
                        <a:ea typeface="+mn-ea"/>
                        <a:cs typeface="+mn-cs"/>
                      </a:endParaRPr>
                    </a:p>
                  </a:txBody>
                  <a:tcPr marL="0" marR="0" marT="0" marB="0">
                    <a:solidFill>
                      <a:srgbClr val="4F81BD"/>
                    </a:solidFill>
                  </a:tcPr>
                </a:tc>
              </a:tr>
              <a:tr h="393033">
                <a:tc>
                  <a:txBody>
                    <a:bodyPr/>
                    <a:lstStyle/>
                    <a:p>
                      <a:pPr marL="91440" marR="0" indent="0">
                        <a:lnSpc>
                          <a:spcPct val="100000"/>
                        </a:lnSpc>
                        <a:spcBef>
                          <a:spcPts val="600"/>
                        </a:spcBef>
                        <a:spcAft>
                          <a:spcPts val="0"/>
                        </a:spcAft>
                        <a:buFont typeface="Wingdings" panose="05000000000000000000" pitchFamily="2" charset="2"/>
                        <a:buNone/>
                      </a:pPr>
                      <a:r>
                        <a:rPr lang="en-US" sz="1800" b="1" kern="1200" dirty="0" smtClean="0">
                          <a:solidFill>
                            <a:schemeClr val="tx1"/>
                          </a:solidFill>
                          <a:effectLst/>
                          <a:latin typeface="+mn-lt"/>
                          <a:ea typeface="+mn-ea"/>
                          <a:cs typeface="+mn-cs"/>
                        </a:rPr>
                        <a:t>Offered by</a:t>
                      </a:r>
                      <a:endParaRPr lang="en-US" sz="1800" b="0" dirty="0">
                        <a:solidFill>
                          <a:schemeClr val="tx1"/>
                        </a:solidFill>
                        <a:effectLst/>
                        <a:latin typeface="Calibri"/>
                        <a:ea typeface="Calibri"/>
                        <a:cs typeface="Times New Roman"/>
                      </a:endParaRPr>
                    </a:p>
                  </a:txBody>
                  <a:tcPr marL="0" marR="0" marT="0" marB="0">
                    <a:solidFill>
                      <a:srgbClr val="D0D8E8"/>
                    </a:solidFill>
                  </a:tcPr>
                </a:tc>
                <a:tc>
                  <a:txBody>
                    <a:bodyPr/>
                    <a:lstStyle/>
                    <a:p>
                      <a:pPr marL="44450" marR="0">
                        <a:lnSpc>
                          <a:spcPct val="100000"/>
                        </a:lnSpc>
                        <a:spcBef>
                          <a:spcPts val="600"/>
                        </a:spcBef>
                        <a:spcAft>
                          <a:spcPts val="0"/>
                        </a:spcAft>
                      </a:pPr>
                      <a:r>
                        <a:rPr lang="en-US" sz="1800" kern="1200" dirty="0" smtClean="0">
                          <a:solidFill>
                            <a:schemeClr val="dk1"/>
                          </a:solidFill>
                          <a:effectLst/>
                          <a:latin typeface="+mn-lt"/>
                          <a:ea typeface="+mn-ea"/>
                          <a:cs typeface="+mn-cs"/>
                        </a:rPr>
                        <a:t>Private companies</a:t>
                      </a:r>
                      <a:endParaRPr lang="en-US" sz="1800" b="0" dirty="0">
                        <a:solidFill>
                          <a:schemeClr val="tx1"/>
                        </a:solidFill>
                        <a:effectLst/>
                        <a:latin typeface="Calibri"/>
                        <a:ea typeface="Calibri"/>
                        <a:cs typeface="Times New Roman"/>
                      </a:endParaRPr>
                    </a:p>
                  </a:txBody>
                  <a:tcPr marL="0" marR="0" marT="0" marB="0">
                    <a:solidFill>
                      <a:srgbClr val="D0D8E8"/>
                    </a:solidFill>
                  </a:tcPr>
                </a:tc>
                <a:tc>
                  <a:txBody>
                    <a:bodyPr/>
                    <a:lstStyle/>
                    <a:p>
                      <a:pPr marL="44450" marR="0" algn="l" defTabSz="914400" rtl="0" eaLnBrk="1" latinLnBrk="0" hangingPunct="1">
                        <a:lnSpc>
                          <a:spcPct val="100000"/>
                        </a:lnSpc>
                        <a:spcBef>
                          <a:spcPts val="600"/>
                        </a:spcBef>
                        <a:spcAft>
                          <a:spcPts val="0"/>
                        </a:spcAft>
                      </a:pPr>
                      <a:r>
                        <a:rPr lang="en-US" sz="1800" b="0" kern="1200" dirty="0" smtClean="0">
                          <a:solidFill>
                            <a:schemeClr val="dk1"/>
                          </a:solidFill>
                          <a:effectLst/>
                          <a:latin typeface="+mn-lt"/>
                          <a:ea typeface="+mn-ea"/>
                          <a:cs typeface="+mn-cs"/>
                        </a:rPr>
                        <a:t>Private companies</a:t>
                      </a:r>
                      <a:endParaRPr lang="en-US" sz="1800" b="0" kern="1200" dirty="0">
                        <a:solidFill>
                          <a:schemeClr val="dk1"/>
                        </a:solidFill>
                        <a:effectLst/>
                        <a:latin typeface="+mn-lt"/>
                        <a:ea typeface="+mn-ea"/>
                        <a:cs typeface="+mn-cs"/>
                      </a:endParaRPr>
                    </a:p>
                  </a:txBody>
                  <a:tcPr marL="0" marR="0" marT="0" marB="0">
                    <a:solidFill>
                      <a:srgbClr val="D0D8E8"/>
                    </a:solidFill>
                  </a:tcPr>
                </a:tc>
              </a:tr>
              <a:tr h="633709">
                <a:tc>
                  <a:txBody>
                    <a:bodyPr/>
                    <a:lstStyle/>
                    <a:p>
                      <a:pPr marL="91440" marR="0" indent="0" algn="l" defTabSz="914400" rtl="0" eaLnBrk="1" latinLnBrk="0" hangingPunct="1">
                        <a:lnSpc>
                          <a:spcPct val="100000"/>
                        </a:lnSpc>
                        <a:spcBef>
                          <a:spcPts val="600"/>
                        </a:spcBef>
                        <a:spcAft>
                          <a:spcPts val="0"/>
                        </a:spcAft>
                        <a:buFont typeface="Wingdings" panose="05000000000000000000" pitchFamily="2" charset="2"/>
                        <a:buNone/>
                      </a:pPr>
                      <a:r>
                        <a:rPr lang="en-US" sz="1800" b="1" kern="1200" dirty="0" smtClean="0">
                          <a:solidFill>
                            <a:schemeClr val="tx1"/>
                          </a:solidFill>
                          <a:effectLst/>
                          <a:latin typeface="+mn-lt"/>
                          <a:ea typeface="+mn-ea"/>
                          <a:cs typeface="+mn-cs"/>
                        </a:rPr>
                        <a:t>Government oversight </a:t>
                      </a:r>
                      <a:endParaRPr lang="en-US" sz="1800" b="1" kern="1200" dirty="0">
                        <a:solidFill>
                          <a:schemeClr val="tx1"/>
                        </a:solidFill>
                        <a:effectLst/>
                        <a:latin typeface="+mn-lt"/>
                        <a:ea typeface="+mn-ea"/>
                        <a:cs typeface="+mn-cs"/>
                      </a:endParaRPr>
                    </a:p>
                  </a:txBody>
                  <a:tcPr marL="0" marR="0" marT="0" marB="0">
                    <a:solidFill>
                      <a:srgbClr val="E9EDF4"/>
                    </a:solidFill>
                  </a:tcPr>
                </a:tc>
                <a:tc>
                  <a:txBody>
                    <a:bodyPr/>
                    <a:lstStyle/>
                    <a:p>
                      <a:pPr marL="44450" marR="0" indent="0" algn="l" defTabSz="914400" rtl="0" eaLnBrk="1" fontAlgn="auto" latinLnBrk="0" hangingPunct="1">
                        <a:lnSpc>
                          <a:spcPct val="100000"/>
                        </a:lnSpc>
                        <a:spcBef>
                          <a:spcPts val="60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State, but must also follow federal laws</a:t>
                      </a:r>
                      <a:endParaRPr lang="en-US" sz="1800" b="0" kern="1200" spc="-15" dirty="0">
                        <a:solidFill>
                          <a:schemeClr val="tx1"/>
                        </a:solidFill>
                        <a:effectLst/>
                        <a:latin typeface="+mn-lt"/>
                        <a:ea typeface="+mn-ea"/>
                        <a:cs typeface="+mn-cs"/>
                      </a:endParaRPr>
                    </a:p>
                  </a:txBody>
                  <a:tcPr marL="0" marR="0" marT="0" marB="0">
                    <a:solidFill>
                      <a:srgbClr val="E9EDF4"/>
                    </a:solidFill>
                  </a:tcPr>
                </a:tc>
                <a:tc>
                  <a:txBody>
                    <a:bodyPr/>
                    <a:lstStyle/>
                    <a:p>
                      <a:pPr marL="44450" marR="0" indent="0" algn="l" defTabSz="914400" rtl="0" eaLnBrk="1" fontAlgn="auto" latinLnBrk="0" hangingPunct="1">
                        <a:lnSpc>
                          <a:spcPct val="100000"/>
                        </a:lnSpc>
                        <a:spcBef>
                          <a:spcPts val="600"/>
                        </a:spcBef>
                        <a:spcAft>
                          <a:spcPts val="0"/>
                        </a:spcAft>
                        <a:buClrTx/>
                        <a:buSzTx/>
                        <a:buFontTx/>
                        <a:buNone/>
                        <a:tabLst/>
                        <a:defRPr/>
                      </a:pPr>
                      <a:r>
                        <a:rPr lang="en-US" sz="1800" b="0" kern="1200" dirty="0" smtClean="0">
                          <a:solidFill>
                            <a:schemeClr val="dk1"/>
                          </a:solidFill>
                          <a:effectLst/>
                          <a:latin typeface="+mn-lt"/>
                          <a:ea typeface="+mn-ea"/>
                          <a:cs typeface="+mn-cs"/>
                        </a:rPr>
                        <a:t>Federal (</a:t>
                      </a:r>
                      <a:r>
                        <a:rPr lang="en-US" sz="1800" b="0" kern="1200" dirty="0" smtClean="0">
                          <a:solidFill>
                            <a:schemeClr val="tx1"/>
                          </a:solidFill>
                          <a:effectLst/>
                          <a:latin typeface="+mn-lt"/>
                          <a:ea typeface="Calibri"/>
                          <a:cs typeface="Times New Roman"/>
                        </a:rPr>
                        <a:t>plans must be approved by Medicare)</a:t>
                      </a:r>
                      <a:endParaRPr lang="en-US" sz="1800" b="0" kern="1200" dirty="0">
                        <a:solidFill>
                          <a:schemeClr val="dk1"/>
                        </a:solidFill>
                        <a:effectLst/>
                        <a:latin typeface="+mn-lt"/>
                        <a:ea typeface="+mn-ea"/>
                        <a:cs typeface="+mn-cs"/>
                      </a:endParaRPr>
                    </a:p>
                  </a:txBody>
                  <a:tcPr marL="0" marR="0" marT="0" marB="0">
                    <a:solidFill>
                      <a:srgbClr val="E9EDF4"/>
                    </a:solidFill>
                  </a:tcPr>
                </a:tc>
              </a:tr>
              <a:tr h="356010">
                <a:tc>
                  <a:txBody>
                    <a:bodyPr/>
                    <a:lstStyle/>
                    <a:p>
                      <a:pPr marL="91440" marR="0" indent="0" algn="l" defTabSz="914400" rtl="0" eaLnBrk="1" latinLnBrk="0" hangingPunct="1">
                        <a:lnSpc>
                          <a:spcPct val="100000"/>
                        </a:lnSpc>
                        <a:spcBef>
                          <a:spcPts val="600"/>
                        </a:spcBef>
                        <a:spcAft>
                          <a:spcPts val="0"/>
                        </a:spcAft>
                        <a:buFont typeface="Wingdings" panose="05000000000000000000" pitchFamily="2" charset="2"/>
                        <a:buNone/>
                      </a:pPr>
                      <a:r>
                        <a:rPr lang="en-US" sz="1800" b="1" kern="1200" dirty="0" smtClean="0">
                          <a:solidFill>
                            <a:schemeClr val="tx1"/>
                          </a:solidFill>
                          <a:effectLst/>
                          <a:latin typeface="+mn-lt"/>
                          <a:ea typeface="+mn-ea"/>
                          <a:cs typeface="+mn-cs"/>
                        </a:rPr>
                        <a:t>Works with</a:t>
                      </a:r>
                      <a:endParaRPr lang="en-US" sz="1800" b="1" kern="1200" dirty="0">
                        <a:solidFill>
                          <a:schemeClr val="tx1"/>
                        </a:solidFill>
                        <a:effectLst/>
                        <a:latin typeface="+mn-lt"/>
                        <a:ea typeface="+mn-ea"/>
                        <a:cs typeface="+mn-cs"/>
                      </a:endParaRPr>
                    </a:p>
                  </a:txBody>
                  <a:tcPr marL="0" marR="0" marT="0" marB="0">
                    <a:solidFill>
                      <a:srgbClr val="D0D8E8"/>
                    </a:solidFill>
                  </a:tcPr>
                </a:tc>
                <a:tc>
                  <a:txBody>
                    <a:bodyPr/>
                    <a:lstStyle/>
                    <a:p>
                      <a:pPr marL="44450" marR="0">
                        <a:lnSpc>
                          <a:spcPct val="100000"/>
                        </a:lnSpc>
                        <a:spcBef>
                          <a:spcPts val="600"/>
                        </a:spcBef>
                        <a:spcAft>
                          <a:spcPts val="0"/>
                        </a:spcAft>
                      </a:pPr>
                      <a:r>
                        <a:rPr lang="en-US" sz="1800" kern="1200" dirty="0" smtClean="0">
                          <a:solidFill>
                            <a:schemeClr val="dk1"/>
                          </a:solidFill>
                          <a:effectLst/>
                          <a:latin typeface="+mn-lt"/>
                          <a:ea typeface="+mn-ea"/>
                          <a:cs typeface="+mn-cs"/>
                        </a:rPr>
                        <a:t>Original Medicare</a:t>
                      </a:r>
                      <a:endParaRPr lang="en-US" sz="1800" kern="1200" dirty="0">
                        <a:solidFill>
                          <a:schemeClr val="dk1"/>
                        </a:solidFill>
                        <a:effectLst/>
                        <a:latin typeface="+mn-lt"/>
                        <a:ea typeface="+mn-ea"/>
                        <a:cs typeface="+mn-cs"/>
                      </a:endParaRPr>
                    </a:p>
                  </a:txBody>
                  <a:tcPr marL="0" marR="0" marT="0" marB="0">
                    <a:solidFill>
                      <a:srgbClr val="D0D8E8"/>
                    </a:solidFill>
                  </a:tcPr>
                </a:tc>
                <a:tc>
                  <a:txBody>
                    <a:bodyPr/>
                    <a:lstStyle/>
                    <a:p>
                      <a:pPr marL="44450" marR="0">
                        <a:lnSpc>
                          <a:spcPct val="100000"/>
                        </a:lnSpc>
                        <a:spcBef>
                          <a:spcPts val="600"/>
                        </a:spcBef>
                        <a:spcAft>
                          <a:spcPts val="0"/>
                        </a:spcAft>
                      </a:pPr>
                      <a:r>
                        <a:rPr lang="en-US" sz="1800" b="0" kern="1200" dirty="0" smtClean="0">
                          <a:solidFill>
                            <a:schemeClr val="tx1"/>
                          </a:solidFill>
                          <a:effectLst/>
                          <a:latin typeface="+mn-lt"/>
                          <a:ea typeface="+mn-ea"/>
                          <a:cs typeface="+mn-cs"/>
                        </a:rPr>
                        <a:t>N/A</a:t>
                      </a:r>
                      <a:endParaRPr lang="en-US" sz="1800" b="0" kern="1200" dirty="0">
                        <a:solidFill>
                          <a:schemeClr val="tx1"/>
                        </a:solidFill>
                        <a:effectLst/>
                        <a:latin typeface="+mn-lt"/>
                        <a:ea typeface="+mn-ea"/>
                        <a:cs typeface="+mn-cs"/>
                      </a:endParaRPr>
                    </a:p>
                  </a:txBody>
                  <a:tcPr marL="0" marR="0" marT="0" marB="0">
                    <a:solidFill>
                      <a:srgbClr val="D0D8E8"/>
                    </a:solidFill>
                  </a:tcPr>
                </a:tc>
              </a:tr>
              <a:tr h="1718113">
                <a:tc>
                  <a:txBody>
                    <a:bodyPr/>
                    <a:lstStyle/>
                    <a:p>
                      <a:pPr marL="91440" marR="0" indent="0" algn="l" defTabSz="914400" rtl="0" eaLnBrk="1" latinLnBrk="0" hangingPunct="1">
                        <a:lnSpc>
                          <a:spcPct val="100000"/>
                        </a:lnSpc>
                        <a:spcBef>
                          <a:spcPts val="600"/>
                        </a:spcBef>
                        <a:spcAft>
                          <a:spcPts val="0"/>
                        </a:spcAft>
                        <a:buFont typeface="Wingdings" panose="05000000000000000000" pitchFamily="2" charset="2"/>
                        <a:buNone/>
                      </a:pPr>
                      <a:r>
                        <a:rPr lang="en-US" sz="1800" b="1" kern="1200" dirty="0" smtClean="0">
                          <a:solidFill>
                            <a:schemeClr val="tx1"/>
                          </a:solidFill>
                          <a:effectLst/>
                          <a:latin typeface="+mn-lt"/>
                          <a:ea typeface="+mn-ea"/>
                          <a:cs typeface="+mn-cs"/>
                        </a:rPr>
                        <a:t>Covers</a:t>
                      </a:r>
                      <a:endParaRPr lang="en-US" sz="1800" b="1" kern="1200" dirty="0">
                        <a:solidFill>
                          <a:schemeClr val="tx1"/>
                        </a:solidFill>
                        <a:effectLst/>
                        <a:latin typeface="+mn-lt"/>
                        <a:ea typeface="+mn-ea"/>
                        <a:cs typeface="+mn-cs"/>
                      </a:endParaRPr>
                    </a:p>
                  </a:txBody>
                  <a:tcPr marL="0" marR="0" marT="0" marB="0">
                    <a:solidFill>
                      <a:srgbClr val="E9EDF4"/>
                    </a:solidFill>
                  </a:tcPr>
                </a:tc>
                <a:tc>
                  <a:txBody>
                    <a:bodyPr/>
                    <a:lstStyle/>
                    <a:p>
                      <a:pPr marL="44450" marR="0">
                        <a:lnSpc>
                          <a:spcPct val="100000"/>
                        </a:lnSpc>
                        <a:spcBef>
                          <a:spcPts val="600"/>
                        </a:spcBef>
                        <a:spcAft>
                          <a:spcPts val="0"/>
                        </a:spcAft>
                      </a:pPr>
                      <a:r>
                        <a:rPr lang="en-US" sz="1800" kern="1200" dirty="0" smtClean="0">
                          <a:solidFill>
                            <a:schemeClr val="dk1"/>
                          </a:solidFill>
                          <a:effectLst/>
                          <a:latin typeface="+mn-lt"/>
                          <a:ea typeface="+mn-ea"/>
                          <a:cs typeface="+mn-cs"/>
                        </a:rPr>
                        <a:t>Gaps in Original Medicare coverage, like deductibles, coinsurance, and copayments</a:t>
                      </a:r>
                      <a:r>
                        <a:rPr lang="en-US" sz="1800" kern="1200" baseline="0" dirty="0" smtClean="0">
                          <a:solidFill>
                            <a:schemeClr val="dk1"/>
                          </a:solidFill>
                          <a:effectLst/>
                          <a:latin typeface="+mn-lt"/>
                          <a:ea typeface="+mn-ea"/>
                          <a:cs typeface="+mn-cs"/>
                        </a:rPr>
                        <a:t> for Medicare-covered services.</a:t>
                      </a:r>
                      <a:endParaRPr lang="en-US" sz="1800" kern="1200" dirty="0" smtClean="0">
                        <a:solidFill>
                          <a:schemeClr val="dk1"/>
                        </a:solidFill>
                        <a:effectLst/>
                        <a:latin typeface="+mn-lt"/>
                        <a:ea typeface="+mn-ea"/>
                        <a:cs typeface="+mn-cs"/>
                      </a:endParaRPr>
                    </a:p>
                  </a:txBody>
                  <a:tcPr marL="0" marR="0" marT="0" marB="0">
                    <a:solidFill>
                      <a:srgbClr val="E9EDF4"/>
                    </a:solidFill>
                  </a:tcPr>
                </a:tc>
                <a:tc>
                  <a:txBody>
                    <a:bodyPr/>
                    <a:lstStyle/>
                    <a:p>
                      <a:pPr marL="44450" marR="0">
                        <a:lnSpc>
                          <a:spcPct val="100000"/>
                        </a:lnSpc>
                        <a:spcBef>
                          <a:spcPts val="600"/>
                        </a:spcBef>
                        <a:spcAft>
                          <a:spcPts val="0"/>
                        </a:spcAft>
                      </a:pPr>
                      <a:r>
                        <a:rPr lang="en-US" sz="1800" b="0" kern="1200" dirty="0" smtClean="0">
                          <a:solidFill>
                            <a:schemeClr val="tx1"/>
                          </a:solidFill>
                          <a:effectLst/>
                          <a:latin typeface="+mn-lt"/>
                          <a:ea typeface="+mn-ea"/>
                          <a:cs typeface="+mn-cs"/>
                        </a:rPr>
                        <a:t>All Part A and Part B covered services and supplies. May also cover things not covered by Original Medicare, like vision and dental coverage. Most MA Plans include Medicare prescription drug coverage.</a:t>
                      </a:r>
                      <a:endParaRPr lang="en-US" sz="1800" b="0" kern="1200" spc="-15" dirty="0">
                        <a:solidFill>
                          <a:schemeClr val="tx1"/>
                        </a:solidFill>
                        <a:effectLst/>
                        <a:latin typeface="+mn-lt"/>
                        <a:ea typeface="+mn-ea"/>
                        <a:cs typeface="+mn-cs"/>
                      </a:endParaRPr>
                    </a:p>
                  </a:txBody>
                  <a:tcPr marL="0" marR="0" marT="0" marB="0">
                    <a:solidFill>
                      <a:srgbClr val="E9EDF4"/>
                    </a:solidFill>
                  </a:tcPr>
                </a:tc>
              </a:tr>
              <a:tr h="333225">
                <a:tc>
                  <a:txBody>
                    <a:bodyPr/>
                    <a:lstStyle/>
                    <a:p>
                      <a:pPr marL="91440" marR="0" indent="0" algn="l" defTabSz="914400" rtl="0" eaLnBrk="1" latinLnBrk="0" hangingPunct="1">
                        <a:lnSpc>
                          <a:spcPct val="100000"/>
                        </a:lnSpc>
                        <a:spcBef>
                          <a:spcPts val="600"/>
                        </a:spcBef>
                        <a:spcAft>
                          <a:spcPts val="0"/>
                        </a:spcAft>
                        <a:buFont typeface="Wingdings" panose="05000000000000000000" pitchFamily="2" charset="2"/>
                        <a:buNone/>
                      </a:pPr>
                      <a:r>
                        <a:rPr lang="en-US" sz="1800" b="1" kern="1200" dirty="0" smtClean="0">
                          <a:solidFill>
                            <a:schemeClr val="tx1"/>
                          </a:solidFill>
                          <a:effectLst/>
                          <a:latin typeface="+mn-lt"/>
                          <a:ea typeface="+mn-ea"/>
                          <a:cs typeface="+mn-cs"/>
                        </a:rPr>
                        <a:t>You must have</a:t>
                      </a:r>
                      <a:endParaRPr lang="en-US" sz="1800" b="1" kern="1200" dirty="0">
                        <a:solidFill>
                          <a:schemeClr val="tx1"/>
                        </a:solidFill>
                        <a:effectLst/>
                        <a:latin typeface="+mn-lt"/>
                        <a:ea typeface="+mn-ea"/>
                        <a:cs typeface="+mn-cs"/>
                      </a:endParaRPr>
                    </a:p>
                  </a:txBody>
                  <a:tcPr marL="0" marR="0" marT="0" marB="0">
                    <a:lnB w="6350" cap="flat" cmpd="sng" algn="ctr">
                      <a:solidFill>
                        <a:schemeClr val="bg1"/>
                      </a:solidFill>
                      <a:prstDash val="solid"/>
                      <a:round/>
                      <a:headEnd type="none" w="med" len="med"/>
                      <a:tailEnd type="none" w="med" len="med"/>
                    </a:lnB>
                    <a:solidFill>
                      <a:srgbClr val="D0D8E8"/>
                    </a:solidFill>
                  </a:tcPr>
                </a:tc>
                <a:tc>
                  <a:txBody>
                    <a:bodyPr/>
                    <a:lstStyle/>
                    <a:p>
                      <a:pPr marL="44450" marR="0">
                        <a:lnSpc>
                          <a:spcPct val="100000"/>
                        </a:lnSpc>
                        <a:spcBef>
                          <a:spcPts val="600"/>
                        </a:spcBef>
                        <a:spcAft>
                          <a:spcPts val="0"/>
                        </a:spcAft>
                      </a:pPr>
                      <a:r>
                        <a:rPr lang="en-US" sz="1800" kern="1200" dirty="0" smtClean="0">
                          <a:solidFill>
                            <a:schemeClr val="dk1"/>
                          </a:solidFill>
                          <a:effectLst/>
                          <a:latin typeface="+mn-lt"/>
                          <a:ea typeface="+mn-ea"/>
                          <a:cs typeface="+mn-cs"/>
                        </a:rPr>
                        <a:t>Part A and Part B</a:t>
                      </a:r>
                      <a:endParaRPr lang="en-US" sz="1800" b="0" kern="1200" spc="-15" dirty="0">
                        <a:solidFill>
                          <a:schemeClr val="tx1"/>
                        </a:solidFill>
                        <a:effectLst/>
                        <a:latin typeface="+mn-lt"/>
                        <a:ea typeface="+mn-ea"/>
                        <a:cs typeface="+mn-cs"/>
                      </a:endParaRPr>
                    </a:p>
                  </a:txBody>
                  <a:tcPr marL="0" marR="0" marT="0" marB="0">
                    <a:lnB w="6350" cap="flat" cmpd="sng" algn="ctr">
                      <a:solidFill>
                        <a:schemeClr val="bg1"/>
                      </a:solidFill>
                      <a:prstDash val="solid"/>
                      <a:round/>
                      <a:headEnd type="none" w="med" len="med"/>
                      <a:tailEnd type="none" w="med" len="med"/>
                    </a:lnB>
                    <a:solidFill>
                      <a:srgbClr val="D0D8E8"/>
                    </a:solidFill>
                  </a:tcPr>
                </a:tc>
                <a:tc>
                  <a:txBody>
                    <a:bodyPr/>
                    <a:lstStyle/>
                    <a:p>
                      <a:pPr marL="44450" marR="0" algn="l" defTabSz="914400" rtl="0" eaLnBrk="1" latinLnBrk="0" hangingPunct="1">
                        <a:lnSpc>
                          <a:spcPct val="100000"/>
                        </a:lnSpc>
                        <a:spcBef>
                          <a:spcPts val="600"/>
                        </a:spcBef>
                        <a:spcAft>
                          <a:spcPts val="0"/>
                        </a:spcAft>
                      </a:pPr>
                      <a:r>
                        <a:rPr lang="en-US" sz="1800" b="0" kern="1200" dirty="0" smtClean="0">
                          <a:solidFill>
                            <a:schemeClr val="dk1"/>
                          </a:solidFill>
                          <a:effectLst/>
                          <a:latin typeface="+mn-lt"/>
                          <a:ea typeface="+mn-ea"/>
                          <a:cs typeface="+mn-cs"/>
                        </a:rPr>
                        <a:t>Part A and Part B</a:t>
                      </a:r>
                      <a:endParaRPr lang="en-US" sz="1800" b="0" kern="1200" dirty="0">
                        <a:solidFill>
                          <a:schemeClr val="dk1"/>
                        </a:solidFill>
                        <a:effectLst/>
                        <a:latin typeface="+mn-lt"/>
                        <a:ea typeface="+mn-ea"/>
                        <a:cs typeface="+mn-cs"/>
                      </a:endParaRPr>
                    </a:p>
                  </a:txBody>
                  <a:tcPr marL="0" marR="0" marT="0" marB="0">
                    <a:lnB w="6350" cap="flat" cmpd="sng" algn="ctr">
                      <a:solidFill>
                        <a:schemeClr val="bg1"/>
                      </a:solidFill>
                      <a:prstDash val="solid"/>
                      <a:round/>
                      <a:headEnd type="none" w="med" len="med"/>
                      <a:tailEnd type="none" w="med" len="med"/>
                    </a:lnB>
                    <a:solidFill>
                      <a:srgbClr val="D0D8E8"/>
                    </a:solidFill>
                  </a:tcPr>
                </a:tc>
              </a:tr>
              <a:tr h="912111">
                <a:tc>
                  <a:txBody>
                    <a:bodyPr/>
                    <a:lstStyle/>
                    <a:p>
                      <a:pPr marL="91440" marR="0" indent="0" algn="l" defTabSz="914400" rtl="0" eaLnBrk="1" latinLnBrk="0" hangingPunct="1">
                        <a:lnSpc>
                          <a:spcPct val="100000"/>
                        </a:lnSpc>
                        <a:spcBef>
                          <a:spcPts val="600"/>
                        </a:spcBef>
                        <a:spcAft>
                          <a:spcPts val="0"/>
                        </a:spcAft>
                        <a:buFont typeface="Wingdings" panose="05000000000000000000" pitchFamily="2" charset="2"/>
                        <a:buNone/>
                      </a:pPr>
                      <a:r>
                        <a:rPr lang="en-US" sz="1800" b="1" kern="1200" dirty="0" smtClean="0">
                          <a:solidFill>
                            <a:schemeClr val="tx1"/>
                          </a:solidFill>
                          <a:effectLst/>
                          <a:latin typeface="+mn-lt"/>
                          <a:ea typeface="+mn-ea"/>
                          <a:cs typeface="+mn-cs"/>
                        </a:rPr>
                        <a:t>Do you pay a premium</a:t>
                      </a:r>
                      <a:endParaRPr lang="en-US" sz="1800" b="1" kern="1200" dirty="0">
                        <a:solidFill>
                          <a:schemeClr val="tx1"/>
                        </a:solidFill>
                        <a:effectLst/>
                        <a:latin typeface="+mn-lt"/>
                        <a:ea typeface="+mn-ea"/>
                        <a:cs typeface="+mn-cs"/>
                      </a:endParaRPr>
                    </a:p>
                  </a:txBody>
                  <a:tcPr marL="0" marR="0" marT="0" marB="0">
                    <a:lnT w="6350" cap="flat" cmpd="sng" algn="ctr">
                      <a:solidFill>
                        <a:schemeClr val="bg1"/>
                      </a:solidFill>
                      <a:prstDash val="solid"/>
                      <a:round/>
                      <a:headEnd type="none" w="med" len="med"/>
                      <a:tailEnd type="none" w="med" len="med"/>
                    </a:lnT>
                    <a:solidFill>
                      <a:srgbClr val="E9EDF4"/>
                    </a:solidFill>
                  </a:tcPr>
                </a:tc>
                <a:tc>
                  <a:txBody>
                    <a:bodyPr/>
                    <a:lstStyle/>
                    <a:p>
                      <a:pPr marL="44450" marR="0" algn="l" defTabSz="914400" rtl="0" eaLnBrk="1" latinLnBrk="0" hangingPunct="1">
                        <a:lnSpc>
                          <a:spcPct val="100000"/>
                        </a:lnSpc>
                        <a:spcBef>
                          <a:spcPts val="600"/>
                        </a:spcBef>
                        <a:spcAft>
                          <a:spcPts val="0"/>
                        </a:spcAft>
                      </a:pPr>
                      <a:r>
                        <a:rPr lang="en-US" sz="1800" b="0" kern="1200" dirty="0" smtClean="0">
                          <a:solidFill>
                            <a:schemeClr val="dk1"/>
                          </a:solidFill>
                          <a:effectLst/>
                          <a:latin typeface="+mn-lt"/>
                          <a:ea typeface="+mn-ea"/>
                          <a:cs typeface="+mn-cs"/>
                        </a:rPr>
                        <a:t>Yes. You pay a premium for the</a:t>
                      </a:r>
                      <a:r>
                        <a:rPr lang="en-US" sz="1800" b="0" kern="1200" dirty="0" smtClean="0">
                          <a:solidFill>
                            <a:schemeClr val="lt1"/>
                          </a:solidFill>
                          <a:effectLst/>
                          <a:latin typeface="+mn-lt"/>
                          <a:ea typeface="+mn-ea"/>
                          <a:cs typeface="+mn-cs"/>
                        </a:rPr>
                        <a:t> </a:t>
                      </a:r>
                      <a:r>
                        <a:rPr lang="en-US" sz="1800" b="0" kern="1200" dirty="0" smtClean="0">
                          <a:solidFill>
                            <a:schemeClr val="dk1"/>
                          </a:solidFill>
                          <a:effectLst/>
                          <a:latin typeface="+mn-lt"/>
                          <a:ea typeface="+mn-ea"/>
                          <a:cs typeface="+mn-cs"/>
                        </a:rPr>
                        <a:t>policy and you pay the Part B premium.</a:t>
                      </a:r>
                      <a:endParaRPr lang="en-US" sz="1800" b="0" kern="1200" dirty="0">
                        <a:solidFill>
                          <a:schemeClr val="dk1"/>
                        </a:solidFill>
                        <a:effectLst/>
                        <a:latin typeface="+mn-lt"/>
                        <a:ea typeface="+mn-ea"/>
                        <a:cs typeface="+mn-cs"/>
                      </a:endParaRPr>
                    </a:p>
                  </a:txBody>
                  <a:tcPr marL="0" marR="0" marT="0" marB="0">
                    <a:lnT w="6350" cap="flat" cmpd="sng" algn="ctr">
                      <a:solidFill>
                        <a:schemeClr val="bg1"/>
                      </a:solidFill>
                      <a:prstDash val="solid"/>
                      <a:round/>
                      <a:headEnd type="none" w="med" len="med"/>
                      <a:tailEnd type="none" w="med" len="med"/>
                    </a:lnT>
                    <a:solidFill>
                      <a:srgbClr val="E9EDF4"/>
                    </a:solidFill>
                  </a:tcPr>
                </a:tc>
                <a:tc>
                  <a:txBody>
                    <a:bodyPr/>
                    <a:lstStyle/>
                    <a:p>
                      <a:pPr marL="44450" marR="0" algn="l" defTabSz="914400" rtl="0" eaLnBrk="1" latinLnBrk="0" hangingPunct="1">
                        <a:lnSpc>
                          <a:spcPct val="100000"/>
                        </a:lnSpc>
                        <a:spcBef>
                          <a:spcPts val="600"/>
                        </a:spcBef>
                        <a:spcAft>
                          <a:spcPts val="0"/>
                        </a:spcAft>
                      </a:pPr>
                      <a:r>
                        <a:rPr lang="en-US" sz="1800" b="0" kern="1200" dirty="0" smtClean="0">
                          <a:solidFill>
                            <a:schemeClr val="dk1"/>
                          </a:solidFill>
                          <a:effectLst/>
                          <a:latin typeface="+mn-lt"/>
                          <a:ea typeface="+mn-ea"/>
                          <a:cs typeface="+mn-cs"/>
                        </a:rPr>
                        <a:t>Yes. In most</a:t>
                      </a:r>
                      <a:r>
                        <a:rPr lang="en-US" sz="1800" b="0" kern="1200" baseline="0" dirty="0" smtClean="0">
                          <a:solidFill>
                            <a:schemeClr val="dk1"/>
                          </a:solidFill>
                          <a:effectLst/>
                          <a:latin typeface="+mn-lt"/>
                          <a:ea typeface="+mn-ea"/>
                          <a:cs typeface="+mn-cs"/>
                        </a:rPr>
                        <a:t> cases, y</a:t>
                      </a:r>
                      <a:r>
                        <a:rPr lang="en-US" sz="1800" b="0" kern="1200" dirty="0" smtClean="0">
                          <a:solidFill>
                            <a:schemeClr val="dk1"/>
                          </a:solidFill>
                          <a:effectLst/>
                          <a:latin typeface="+mn-lt"/>
                          <a:ea typeface="+mn-ea"/>
                          <a:cs typeface="+mn-cs"/>
                        </a:rPr>
                        <a:t>ou pay a premium for the plan and you pay the Part B premium.</a:t>
                      </a:r>
                      <a:endParaRPr lang="en-US" sz="1800" b="0" kern="1200" dirty="0">
                        <a:solidFill>
                          <a:schemeClr val="dk1"/>
                        </a:solidFill>
                        <a:effectLst/>
                        <a:latin typeface="+mn-lt"/>
                        <a:ea typeface="+mn-ea"/>
                        <a:cs typeface="+mn-cs"/>
                      </a:endParaRPr>
                    </a:p>
                  </a:txBody>
                  <a:tcPr marL="0" marR="0" marT="0" marB="0">
                    <a:lnT w="6350" cap="flat" cmpd="sng" algn="ctr">
                      <a:solidFill>
                        <a:schemeClr val="bg1"/>
                      </a:solidFill>
                      <a:prstDash val="solid"/>
                      <a:round/>
                      <a:headEnd type="none" w="med" len="med"/>
                      <a:tailEnd type="none" w="med" len="med"/>
                    </a:lnT>
                    <a:solidFill>
                      <a:srgbClr val="E9EDF4"/>
                    </a:solidFill>
                  </a:tcPr>
                </a:tc>
              </a:tr>
            </a:tbl>
          </a:graphicData>
        </a:graphic>
      </p:graphicFrame>
      <p:sp>
        <p:nvSpPr>
          <p:cNvPr id="4" name="Date Placeholder 3"/>
          <p:cNvSpPr>
            <a:spLocks noGrp="1"/>
          </p:cNvSpPr>
          <p:nvPr>
            <p:ph type="dt" sz="half" idx="10"/>
          </p:nvPr>
        </p:nvSpPr>
        <p:spPr/>
        <p:txBody>
          <a:bodyPr/>
          <a:lstStyle/>
          <a:p>
            <a:r>
              <a:rPr lang="en-US" dirty="0" smtClean="0"/>
              <a:t>March 2018</a:t>
            </a:r>
            <a:endParaRPr lang="en-US" dirty="0"/>
          </a:p>
        </p:txBody>
      </p:sp>
      <p:sp>
        <p:nvSpPr>
          <p:cNvPr id="5" name="Footer Placeholder 4"/>
          <p:cNvSpPr>
            <a:spLocks noGrp="1"/>
          </p:cNvSpPr>
          <p:nvPr>
            <p:ph type="ftr" sz="quarter" idx="11"/>
          </p:nvPr>
        </p:nvSpPr>
        <p:spPr/>
        <p:txBody>
          <a:bodyPr/>
          <a:lstStyle/>
          <a:p>
            <a:r>
              <a:rPr lang="en-US" dirty="0" smtClean="0"/>
              <a:t>Medicare Supplement Insurance (Medigap) Policies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7</a:t>
            </a:fld>
            <a:endParaRPr lang="en-US" dirty="0"/>
          </a:p>
        </p:txBody>
      </p:sp>
    </p:spTree>
    <p:extLst>
      <p:ext uri="{BB962C8B-B14F-4D97-AF65-F5344CB8AC3E}">
        <p14:creationId xmlns:p14="http://schemas.microsoft.com/office/powerpoint/2010/main" val="2117411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Original Medicare Costs in 2018—Part </a:t>
            </a:r>
            <a:r>
              <a:rPr lang="en-US" dirty="0"/>
              <a:t>A</a:t>
            </a:r>
          </a:p>
        </p:txBody>
      </p:sp>
      <p:graphicFrame>
        <p:nvGraphicFramePr>
          <p:cNvPr id="8" name="Content Placeholder 6" descr="Table showing Original Medicare Costs in 2015. Detail included in speakers' notes." title="Medicare Costs in 2015 Table"/>
          <p:cNvGraphicFramePr>
            <a:graphicFrameLocks/>
          </p:cNvGraphicFramePr>
          <p:nvPr>
            <p:extLst>
              <p:ext uri="{D42A27DB-BD31-4B8C-83A1-F6EECF244321}">
                <p14:modId xmlns:p14="http://schemas.microsoft.com/office/powerpoint/2010/main" val="1157274009"/>
              </p:ext>
            </p:extLst>
          </p:nvPr>
        </p:nvGraphicFramePr>
        <p:xfrm>
          <a:off x="94129" y="1143000"/>
          <a:ext cx="8942295" cy="5036128"/>
        </p:xfrm>
        <a:graphic>
          <a:graphicData uri="http://schemas.openxmlformats.org/drawingml/2006/table">
            <a:tbl>
              <a:tblPr firstRow="1" bandRow="1">
                <a:tableStyleId>{5C22544A-7EE6-4342-B048-85BDC9FD1C3A}</a:tableStyleId>
              </a:tblPr>
              <a:tblGrid>
                <a:gridCol w="2698529"/>
                <a:gridCol w="6243766"/>
              </a:tblGrid>
              <a:tr h="565857">
                <a:tc>
                  <a:txBody>
                    <a:bodyPr/>
                    <a:lstStyle/>
                    <a:p>
                      <a:pPr algn="ctr"/>
                      <a:r>
                        <a:rPr lang="en-US" sz="2400" dirty="0" smtClean="0"/>
                        <a:t>Medicare Cost</a:t>
                      </a:r>
                    </a:p>
                  </a:txBody>
                  <a:tcPr marL="88969" marR="88969"/>
                </a:tc>
                <a:tc>
                  <a:txBody>
                    <a:bodyPr/>
                    <a:lstStyle/>
                    <a:p>
                      <a:pPr algn="ctr"/>
                      <a:r>
                        <a:rPr lang="en-US" sz="2400" dirty="0" smtClean="0"/>
                        <a:t>Amount You Pay</a:t>
                      </a:r>
                      <a:endParaRPr lang="en-US" sz="2400" dirty="0"/>
                    </a:p>
                  </a:txBody>
                  <a:tcPr marL="88969" marR="88969"/>
                </a:tc>
              </a:tr>
              <a:tr h="420351">
                <a:tc>
                  <a:txBody>
                    <a:bodyPr/>
                    <a:lstStyle/>
                    <a:p>
                      <a:r>
                        <a:rPr lang="en-US" sz="1800" b="1" dirty="0" smtClean="0"/>
                        <a:t>Part A deductible</a:t>
                      </a:r>
                      <a:endParaRPr lang="en-US" sz="1800" b="1" dirty="0"/>
                    </a:p>
                  </a:txBody>
                  <a:tcPr marL="88969" marR="88969"/>
                </a:tc>
                <a:tc>
                  <a:txBody>
                    <a:bodyPr/>
                    <a:lstStyle/>
                    <a:p>
                      <a:r>
                        <a:rPr lang="en-US" sz="1800" dirty="0" smtClean="0"/>
                        <a:t>$1,340</a:t>
                      </a:r>
                      <a:r>
                        <a:rPr lang="en-US" sz="1800" baseline="0" dirty="0" smtClean="0"/>
                        <a:t> for each benefit period</a:t>
                      </a:r>
                      <a:endParaRPr lang="en-US" sz="1800" dirty="0"/>
                    </a:p>
                  </a:txBody>
                  <a:tcPr marL="88969" marR="88969"/>
                </a:tc>
              </a:tr>
              <a:tr h="1471229">
                <a:tc>
                  <a:txBody>
                    <a:bodyPr/>
                    <a:lstStyle/>
                    <a:p>
                      <a:r>
                        <a:rPr lang="en-US" sz="1800" b="1" dirty="0" smtClean="0"/>
                        <a:t>Inpatient</a:t>
                      </a:r>
                      <a:r>
                        <a:rPr lang="en-US" sz="1800" b="1" baseline="0" dirty="0" smtClean="0"/>
                        <a:t> hospital stay</a:t>
                      </a:r>
                      <a:endParaRPr lang="en-US" sz="1800" b="1" dirty="0"/>
                    </a:p>
                  </a:txBody>
                  <a:tcPr marL="88969" marR="88969"/>
                </a:tc>
                <a:tc>
                  <a:txBody>
                    <a:bodyPr/>
                    <a:lstStyle/>
                    <a:p>
                      <a:pPr>
                        <a:spcAft>
                          <a:spcPts val="300"/>
                        </a:spcAft>
                      </a:pPr>
                      <a:r>
                        <a:rPr lang="en-US" sz="1800" dirty="0" smtClean="0"/>
                        <a:t>No coinsurance for days</a:t>
                      </a:r>
                      <a:r>
                        <a:rPr lang="en-US" sz="1800" baseline="0" dirty="0" smtClean="0"/>
                        <a:t> 1–60</a:t>
                      </a:r>
                      <a:br>
                        <a:rPr lang="en-US" sz="1800" baseline="0" dirty="0" smtClean="0"/>
                      </a:br>
                      <a:r>
                        <a:rPr lang="en-US" sz="1800" baseline="0" dirty="0" smtClean="0"/>
                        <a:t>$335 per day for days 61–90</a:t>
                      </a:r>
                    </a:p>
                    <a:p>
                      <a:pPr marL="0" marR="0" indent="0" algn="l" defTabSz="914400" rtl="0" eaLnBrk="1" fontAlgn="auto" latinLnBrk="0" hangingPunct="1">
                        <a:lnSpc>
                          <a:spcPct val="100000"/>
                        </a:lnSpc>
                        <a:spcBef>
                          <a:spcPts val="0"/>
                        </a:spcBef>
                        <a:spcAft>
                          <a:spcPts val="300"/>
                        </a:spcAft>
                        <a:buClrTx/>
                        <a:buSzTx/>
                        <a:buFontTx/>
                        <a:buNone/>
                        <a:tabLst/>
                        <a:defRPr/>
                      </a:pPr>
                      <a:r>
                        <a:rPr lang="en-US" sz="1800" baseline="0" dirty="0" smtClean="0"/>
                        <a:t>$670 per day for days 91–150 </a:t>
                      </a:r>
                      <a:r>
                        <a:rPr lang="en-US" sz="1800" dirty="0" smtClean="0"/>
                        <a:t>(60 lifetime</a:t>
                      </a:r>
                      <a:r>
                        <a:rPr lang="en-US" sz="1800" baseline="0" dirty="0" smtClean="0"/>
                        <a:t> reserve days)</a:t>
                      </a:r>
                    </a:p>
                    <a:p>
                      <a:pPr>
                        <a:spcAft>
                          <a:spcPts val="300"/>
                        </a:spcAft>
                      </a:pPr>
                      <a:r>
                        <a:rPr lang="en-US" sz="1800" baseline="0" dirty="0" smtClean="0"/>
                        <a:t>All costs for days after 150 </a:t>
                      </a:r>
                      <a:endParaRPr lang="en-US" sz="1800" dirty="0"/>
                    </a:p>
                  </a:txBody>
                  <a:tcPr marL="88969" marR="88969"/>
                </a:tc>
              </a:tr>
              <a:tr h="1147881">
                <a:tc>
                  <a:txBody>
                    <a:bodyPr/>
                    <a:lstStyle/>
                    <a:p>
                      <a:r>
                        <a:rPr lang="en-US" sz="1800" b="1" dirty="0" smtClean="0"/>
                        <a:t>Skilled nursing facility care</a:t>
                      </a:r>
                      <a:endParaRPr lang="en-US" sz="1800" b="1" dirty="0"/>
                    </a:p>
                  </a:txBody>
                  <a:tcPr marL="88969" marR="88969"/>
                </a:tc>
                <a:tc>
                  <a:txBody>
                    <a:bodyPr/>
                    <a:lstStyle/>
                    <a:p>
                      <a:pPr>
                        <a:spcAft>
                          <a:spcPts val="300"/>
                        </a:spcAft>
                      </a:pPr>
                      <a:r>
                        <a:rPr lang="en-US" sz="1800" dirty="0" smtClean="0"/>
                        <a:t>No</a:t>
                      </a:r>
                      <a:r>
                        <a:rPr lang="en-US" sz="1800" baseline="0" dirty="0" smtClean="0"/>
                        <a:t> coinsurance for days 1–20</a:t>
                      </a:r>
                    </a:p>
                    <a:p>
                      <a:pPr>
                        <a:spcAft>
                          <a:spcPts val="300"/>
                        </a:spcAft>
                      </a:pPr>
                      <a:r>
                        <a:rPr lang="en-US" sz="1800" baseline="0" dirty="0" smtClean="0"/>
                        <a:t>$167.50 per day for days 21–100</a:t>
                      </a:r>
                    </a:p>
                    <a:p>
                      <a:pPr>
                        <a:spcAft>
                          <a:spcPts val="300"/>
                        </a:spcAft>
                      </a:pPr>
                      <a:r>
                        <a:rPr lang="en-US" sz="1800" baseline="0" dirty="0" smtClean="0"/>
                        <a:t>All cost for days after 100</a:t>
                      </a:r>
                      <a:endParaRPr lang="en-US" sz="1800" dirty="0"/>
                    </a:p>
                  </a:txBody>
                  <a:tcPr marL="88969" marR="88969"/>
                </a:tc>
              </a:tr>
              <a:tr h="1430810">
                <a:tc>
                  <a:txBody>
                    <a:bodyPr/>
                    <a:lstStyle/>
                    <a:p>
                      <a:r>
                        <a:rPr lang="en-US" sz="1800" b="1" dirty="0" smtClean="0"/>
                        <a:t>Hospice</a:t>
                      </a:r>
                      <a:r>
                        <a:rPr lang="en-US" sz="1800" b="1" baseline="0" dirty="0" smtClean="0"/>
                        <a:t> care</a:t>
                      </a:r>
                      <a:endParaRPr lang="en-US" sz="1800" b="1" dirty="0"/>
                    </a:p>
                  </a:txBody>
                  <a:tcPr marL="88969" marR="88969"/>
                </a:tc>
                <a:tc>
                  <a:txBody>
                    <a:bodyPr/>
                    <a:lstStyle/>
                    <a:p>
                      <a:pPr>
                        <a:spcAft>
                          <a:spcPts val="300"/>
                        </a:spcAft>
                      </a:pPr>
                      <a:r>
                        <a:rPr lang="en-US" sz="1800" dirty="0" smtClean="0"/>
                        <a:t>5% of the Medicare-approved amount for inpatient respite</a:t>
                      </a:r>
                      <a:r>
                        <a:rPr lang="en-US" sz="1800" baseline="0" dirty="0" smtClean="0"/>
                        <a:t> </a:t>
                      </a:r>
                      <a:r>
                        <a:rPr lang="en-US" sz="1800" dirty="0" smtClean="0"/>
                        <a:t>care (coinsurance).</a:t>
                      </a:r>
                    </a:p>
                    <a:p>
                      <a:pPr>
                        <a:spcAft>
                          <a:spcPts val="300"/>
                        </a:spcAft>
                      </a:pPr>
                      <a:r>
                        <a:rPr lang="en-US" sz="1800" dirty="0" smtClean="0"/>
                        <a:t>A copayment of up to $5 per prescription for outpatient prescription drugs for pain and symptom management.</a:t>
                      </a:r>
                      <a:endParaRPr lang="en-US" sz="1800" dirty="0"/>
                    </a:p>
                  </a:txBody>
                  <a:tcPr marL="88969" marR="88969"/>
                </a:tc>
              </a:tr>
            </a:tbl>
          </a:graphicData>
        </a:graphic>
      </p:graphicFrame>
      <p:sp>
        <p:nvSpPr>
          <p:cNvPr id="6" name="Date Placeholder 5"/>
          <p:cNvSpPr>
            <a:spLocks noGrp="1"/>
          </p:cNvSpPr>
          <p:nvPr>
            <p:ph type="dt" sz="half" idx="10"/>
          </p:nvPr>
        </p:nvSpPr>
        <p:spPr/>
        <p:txBody>
          <a:bodyPr/>
          <a:lstStyle/>
          <a:p>
            <a:r>
              <a:rPr lang="en-US" dirty="0" smtClean="0"/>
              <a:t>March 2018</a:t>
            </a:r>
            <a:endParaRPr lang="en-US" dirty="0"/>
          </a:p>
        </p:txBody>
      </p:sp>
      <p:sp>
        <p:nvSpPr>
          <p:cNvPr id="7" name="Footer Placeholder 6"/>
          <p:cNvSpPr>
            <a:spLocks noGrp="1"/>
          </p:cNvSpPr>
          <p:nvPr>
            <p:ph type="ftr" sz="quarter" idx="11"/>
          </p:nvPr>
        </p:nvSpPr>
        <p:spPr/>
        <p:txBody>
          <a:bodyPr/>
          <a:lstStyle/>
          <a:p>
            <a:r>
              <a:rPr lang="en-US" dirty="0" smtClean="0"/>
              <a:t>Medicare Supplement Insurance (Medigap) Policies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8</a:t>
            </a:fld>
            <a:endParaRPr lang="en-US" dirty="0"/>
          </a:p>
        </p:txBody>
      </p:sp>
    </p:spTree>
    <p:extLst>
      <p:ext uri="{BB962C8B-B14F-4D97-AF65-F5344CB8AC3E}">
        <p14:creationId xmlns:p14="http://schemas.microsoft.com/office/powerpoint/2010/main" val="2176093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Original Medicare Costs in 2018—Part B</a:t>
            </a:r>
            <a:endParaRPr lang="en-US" dirty="0"/>
          </a:p>
        </p:txBody>
      </p:sp>
      <p:graphicFrame>
        <p:nvGraphicFramePr>
          <p:cNvPr id="7" name="Content Placeholder 6" descr="Table showing Original Medicare Costs in 2015. Detail included in speakers' notes." title="Medicare Costs in 2015 Table"/>
          <p:cNvGraphicFramePr>
            <a:graphicFrameLocks noGrp="1"/>
          </p:cNvGraphicFramePr>
          <p:nvPr>
            <p:ph idx="1"/>
            <p:extLst>
              <p:ext uri="{D42A27DB-BD31-4B8C-83A1-F6EECF244321}">
                <p14:modId xmlns:p14="http://schemas.microsoft.com/office/powerpoint/2010/main" val="446469095"/>
              </p:ext>
            </p:extLst>
          </p:nvPr>
        </p:nvGraphicFramePr>
        <p:xfrm>
          <a:off x="228600" y="1250576"/>
          <a:ext cx="8740587" cy="4708962"/>
        </p:xfrm>
        <a:graphic>
          <a:graphicData uri="http://schemas.openxmlformats.org/drawingml/2006/table">
            <a:tbl>
              <a:tblPr firstRow="1" bandRow="1">
                <a:tableStyleId>{5C22544A-7EE6-4342-B048-85BDC9FD1C3A}</a:tableStyleId>
              </a:tblPr>
              <a:tblGrid>
                <a:gridCol w="3162563"/>
                <a:gridCol w="5578024"/>
              </a:tblGrid>
              <a:tr h="470401">
                <a:tc>
                  <a:txBody>
                    <a:bodyPr/>
                    <a:lstStyle/>
                    <a:p>
                      <a:pPr algn="ctr">
                        <a:spcBef>
                          <a:spcPts val="600"/>
                        </a:spcBef>
                      </a:pPr>
                      <a:r>
                        <a:rPr lang="en-US" sz="2800" dirty="0" smtClean="0"/>
                        <a:t>Medicare Cost</a:t>
                      </a:r>
                    </a:p>
                  </a:txBody>
                  <a:tcPr marL="88969" marR="88969"/>
                </a:tc>
                <a:tc>
                  <a:txBody>
                    <a:bodyPr/>
                    <a:lstStyle/>
                    <a:p>
                      <a:pPr algn="ctr">
                        <a:spcBef>
                          <a:spcPts val="600"/>
                        </a:spcBef>
                      </a:pPr>
                      <a:r>
                        <a:rPr lang="en-US" sz="2800" dirty="0" smtClean="0"/>
                        <a:t>Amount You Pay</a:t>
                      </a:r>
                      <a:endParaRPr lang="en-US" sz="2800" dirty="0"/>
                    </a:p>
                  </a:txBody>
                  <a:tcPr marL="88969" marR="88969"/>
                </a:tc>
              </a:tr>
              <a:tr h="359719">
                <a:tc>
                  <a:txBody>
                    <a:bodyPr/>
                    <a:lstStyle/>
                    <a:p>
                      <a:pPr>
                        <a:spcBef>
                          <a:spcPts val="600"/>
                        </a:spcBef>
                      </a:pPr>
                      <a:r>
                        <a:rPr lang="en-US" sz="2000" b="1" dirty="0" smtClean="0">
                          <a:solidFill>
                            <a:schemeClr val="tx1"/>
                          </a:solidFill>
                        </a:rPr>
                        <a:t>Annual</a:t>
                      </a:r>
                      <a:r>
                        <a:rPr lang="en-US" sz="2000" b="1" baseline="0" dirty="0" smtClean="0">
                          <a:solidFill>
                            <a:schemeClr val="tx1"/>
                          </a:solidFill>
                        </a:rPr>
                        <a:t> </a:t>
                      </a:r>
                      <a:r>
                        <a:rPr lang="en-US" sz="2000" b="1" dirty="0" smtClean="0"/>
                        <a:t>Part B deductible</a:t>
                      </a:r>
                      <a:endParaRPr lang="en-US" sz="2000" b="1" dirty="0"/>
                    </a:p>
                  </a:txBody>
                  <a:tcPr marL="88969" marR="88969"/>
                </a:tc>
                <a:tc>
                  <a:txBody>
                    <a:bodyPr/>
                    <a:lstStyle/>
                    <a:p>
                      <a:pPr>
                        <a:spcBef>
                          <a:spcPts val="600"/>
                        </a:spcBef>
                      </a:pPr>
                      <a:r>
                        <a:rPr lang="en-US" sz="2000" dirty="0" smtClean="0"/>
                        <a:t>$183</a:t>
                      </a:r>
                      <a:endParaRPr lang="en-US" sz="2000" dirty="0"/>
                    </a:p>
                  </a:txBody>
                  <a:tcPr marL="88969" marR="88969"/>
                </a:tc>
              </a:tr>
              <a:tr h="2019958">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2000" b="1" dirty="0" smtClean="0"/>
                        <a:t>Coinsurance and copayment</a:t>
                      </a:r>
                      <a:r>
                        <a:rPr lang="en-US" sz="2000" b="1" baseline="0" dirty="0" smtClean="0"/>
                        <a:t> </a:t>
                      </a:r>
                      <a:r>
                        <a:rPr lang="en-US" sz="2000" b="1" dirty="0" smtClean="0"/>
                        <a:t>for Part B services</a:t>
                      </a:r>
                    </a:p>
                    <a:p>
                      <a:pPr>
                        <a:spcBef>
                          <a:spcPts val="600"/>
                        </a:spcBef>
                      </a:pPr>
                      <a:endParaRPr lang="en-US" sz="2000" b="1" dirty="0"/>
                    </a:p>
                  </a:txBody>
                  <a:tcPr marL="88969" marR="88969"/>
                </a:tc>
                <a:tc>
                  <a:txBody>
                    <a:bodyPr/>
                    <a:lstStyle/>
                    <a:p>
                      <a:pPr>
                        <a:spcBef>
                          <a:spcPts val="600"/>
                        </a:spcBef>
                        <a:spcAft>
                          <a:spcPts val="600"/>
                        </a:spcAft>
                      </a:pPr>
                      <a:r>
                        <a:rPr lang="en-US" sz="2000" dirty="0" smtClean="0"/>
                        <a:t>20% coinsurance for most covered services, like doctor’s services and some preventive services, if provider accepts assignment </a:t>
                      </a:r>
                    </a:p>
                    <a:p>
                      <a:pPr>
                        <a:spcBef>
                          <a:spcPts val="600"/>
                        </a:spcBef>
                        <a:spcAft>
                          <a:spcPts val="600"/>
                        </a:spcAft>
                      </a:pPr>
                      <a:r>
                        <a:rPr lang="en-US" sz="2000" dirty="0" smtClean="0"/>
                        <a:t>$0 for some preventive services</a:t>
                      </a:r>
                    </a:p>
                    <a:p>
                      <a:pPr>
                        <a:spcBef>
                          <a:spcPts val="600"/>
                        </a:spcBef>
                      </a:pPr>
                      <a:r>
                        <a:rPr lang="en-US" sz="2000" dirty="0" smtClean="0"/>
                        <a:t>20% coinsurance for outpatient mental health services, and copayments for hospital outpatient services</a:t>
                      </a:r>
                    </a:p>
                  </a:txBody>
                  <a:tcPr marL="88969" marR="88969"/>
                </a:tc>
              </a:tr>
              <a:tr h="1264722">
                <a:tc>
                  <a:txBody>
                    <a:bodyPr/>
                    <a:lstStyle/>
                    <a:p>
                      <a:pPr>
                        <a:spcBef>
                          <a:spcPts val="600"/>
                        </a:spcBef>
                      </a:pPr>
                      <a:r>
                        <a:rPr lang="en-US" sz="2000" b="1" dirty="0" smtClean="0"/>
                        <a:t>Part B premium</a:t>
                      </a:r>
                      <a:endParaRPr lang="en-US" sz="2000" b="1" dirty="0"/>
                    </a:p>
                  </a:txBody>
                  <a:tcPr marL="88969" marR="88969"/>
                </a:tc>
                <a:tc>
                  <a:txBody>
                    <a:bodyPr/>
                    <a:lstStyle/>
                    <a:p>
                      <a:pPr>
                        <a:spcBef>
                          <a:spcPts val="600"/>
                        </a:spcBef>
                      </a:pPr>
                      <a:r>
                        <a:rPr lang="en-US" sz="2000" baseline="0" dirty="0" smtClean="0">
                          <a:solidFill>
                            <a:schemeClr val="tx1"/>
                          </a:solidFill>
                        </a:rPr>
                        <a:t>$134 per month is the standard premium (or h</a:t>
                      </a:r>
                      <a:r>
                        <a:rPr lang="en-US" sz="2000" baseline="0" dirty="0" smtClean="0"/>
                        <a:t>igher depending on your income)</a:t>
                      </a:r>
                      <a:endParaRPr lang="en-US" sz="2000" dirty="0" smtClean="0"/>
                    </a:p>
                  </a:txBody>
                  <a:tcPr marL="88969" marR="88969"/>
                </a:tc>
              </a:tr>
            </a:tbl>
          </a:graphicData>
        </a:graphic>
      </p:graphicFrame>
      <p:sp>
        <p:nvSpPr>
          <p:cNvPr id="6" name="Date Placeholder 5"/>
          <p:cNvSpPr>
            <a:spLocks noGrp="1"/>
          </p:cNvSpPr>
          <p:nvPr>
            <p:ph type="dt" sz="half" idx="10"/>
          </p:nvPr>
        </p:nvSpPr>
        <p:spPr/>
        <p:txBody>
          <a:bodyPr/>
          <a:lstStyle/>
          <a:p>
            <a:r>
              <a:rPr lang="en-US" dirty="0" smtClean="0"/>
              <a:t>March 2018</a:t>
            </a:r>
            <a:endParaRPr lang="en-US" dirty="0"/>
          </a:p>
        </p:txBody>
      </p:sp>
      <p:sp>
        <p:nvSpPr>
          <p:cNvPr id="8" name="Footer Placeholder 7"/>
          <p:cNvSpPr>
            <a:spLocks noGrp="1"/>
          </p:cNvSpPr>
          <p:nvPr>
            <p:ph type="ftr" sz="quarter" idx="11"/>
          </p:nvPr>
        </p:nvSpPr>
        <p:spPr/>
        <p:txBody>
          <a:bodyPr/>
          <a:lstStyle/>
          <a:p>
            <a:r>
              <a:rPr lang="en-US" dirty="0" smtClean="0"/>
              <a:t>Medicare Supplement Insurance (Medigap) Policies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9</a:t>
            </a:fld>
            <a:endParaRPr lang="en-US" dirty="0"/>
          </a:p>
        </p:txBody>
      </p:sp>
    </p:spTree>
    <p:extLst>
      <p:ext uri="{BB962C8B-B14F-4D97-AF65-F5344CB8AC3E}">
        <p14:creationId xmlns:p14="http://schemas.microsoft.com/office/powerpoint/2010/main" val="5720745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GUID" val="C62C3B9E37B74ED8A2EE4818C7834769"/>
  <p:tag name="SLIDEID" val="C62C3B9E37B74ED8A2EE4818C7834769"/>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Exercise"/>
  <p:tag name="ANSWERSALIAS" val="True|smicln|False"/>
  <p:tag name="VALUES" val="Incorrect|smicln|Correct"/>
  <p:tag name="CHARTCOLORINDICES" val="37,33,11,14,13,23,46,9,5,16,10,3"/>
  <p:tag name="TOTALRESPONSES" val="2"/>
  <p:tag name="RESPONSECOUNT" val="2"/>
  <p:tag name="SLICED" val="False"/>
  <p:tag name="RESPONSES" val="2;2;-;"/>
  <p:tag name="CHARTSTRINGSTD" val="0 2"/>
  <p:tag name="CHARTSTRINGREV" val="2 0"/>
  <p:tag name="CHARTSTRINGSTDPER" val="0 1"/>
  <p:tag name="CHARTSTRINGREVPER" val="1 0"/>
  <p:tag name="RESPONSESGATHERED" val="False"/>
  <p:tag name="ANONYMOUSTEMP"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SLIDEGUID" val="C62C3B9E37B74ED8A2EE4818C7834769"/>
  <p:tag name="SLIDEID" val="C62C3B9E37B74ED8A2EE4818C7834769"/>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Exercise"/>
  <p:tag name="ANSWERSALIAS" val="Medicare Part A coinsurance|smicln|Hospice coinsurance or copayment|smicln|Medicare Part A deductible|smicln|First 3 pints of blood"/>
  <p:tag name="VALUES" val="Incorrect|smicln|Incorrect|smicln|Correct|smicln|Incorrect"/>
  <p:tag name="CHARTCOLORINDICES" val="37,33,41,32,13,23,46,37,5,16,10,3"/>
  <p:tag name="TOTALRESPONSES" val="2"/>
  <p:tag name="RESPONSECOUNT" val="2"/>
  <p:tag name="SLICED" val="False"/>
  <p:tag name="RESPONSES" val="2;-;1;"/>
  <p:tag name="CHARTSTRINGSTD" val="1 1 0 0"/>
  <p:tag name="CHARTSTRINGREV" val="0 0 1 1"/>
  <p:tag name="CHARTSTRINGSTDPER" val="0.5 0.5 0 0"/>
  <p:tag name="CHARTSTRINGREVPER" val="0 0 0.5 0.5"/>
  <p:tag name="RESPONSESGATHERED" val="False"/>
  <p:tag name="ANONYMOUSTEMP" val="False"/>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TEXTLENGTH" val="110"/>
  <p:tag name="FONTSIZE" val="28"/>
  <p:tag name="BULLETTYPE" val="ppBulletArabicPeriod"/>
  <p:tag name="ANSWERTEXT" val="Medicare Part A coinsurance&#10;Hospice coinsurance or copayment&#10;Medicare Part A deductible&#10;First 3 pints of blood"/>
  <p:tag name="OLDNUMANSWERS" val="4"/>
</p:tagLst>
</file>

<file path=ppt/tags/tag2.xml><?xml version="1.0" encoding="utf-8"?>
<p:tagLst xmlns:a="http://schemas.openxmlformats.org/drawingml/2006/main" xmlns:r="http://schemas.openxmlformats.org/officeDocument/2006/relationships" xmlns:p="http://schemas.openxmlformats.org/presentationml/2006/main">
  <p:tag name="SLIDEGUID" val="C62C3B9E37B74ED8A2EE4818C7834769"/>
  <p:tag name="SLIDEID" val="C62C3B9E37B74ED8A2EE4818C7834769"/>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Exercise"/>
  <p:tag name="ANSWERSALIAS" val="True|smicln|False"/>
  <p:tag name="VALUES" val="Incorrect|smicln|Correct"/>
  <p:tag name="CHARTCOLORINDICES" val="37,33,11,14,13,23,46,9,5,16,10,3"/>
  <p:tag name="TOTALRESPONSES" val="2"/>
  <p:tag name="RESPONSECOUNT" val="2"/>
  <p:tag name="SLICED" val="False"/>
  <p:tag name="RESPONSES" val="2;2;-;"/>
  <p:tag name="CHARTSTRINGSTD" val="0 2"/>
  <p:tag name="CHARTSTRINGREV" val="2 0"/>
  <p:tag name="CHARTSTRINGSTDPER" val="0 1"/>
  <p:tag name="CHARTSTRINGREVPER" val="1 0"/>
  <p:tag name="RESPONSESGATHERED" val="False"/>
  <p:tag name="ANONYMOUSTEMP" val="False"/>
</p:tagLst>
</file>

<file path=ppt/tags/tag20.xml><?xml version="1.0" encoding="utf-8"?>
<p:tagLst xmlns:a="http://schemas.openxmlformats.org/drawingml/2006/main" xmlns:r="http://schemas.openxmlformats.org/officeDocument/2006/relationships" xmlns:p="http://schemas.openxmlformats.org/presentationml/2006/main">
  <p:tag name="SLIDEGUID" val="C62C3B9E37B74ED8A2EE4818C7834769"/>
  <p:tag name="SLIDEID" val="C62C3B9E37B74ED8A2EE4818C7834769"/>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Exercise"/>
  <p:tag name="ANSWERSALIAS" val="Medicare Part A coinsurance|smicln|Hospice coinsurance or copayment|smicln|Medicare Part A deductible|smicln|First 3 pints of blood"/>
  <p:tag name="VALUES" val="Incorrect|smicln|Incorrect|smicln|Correct|smicln|Incorrect"/>
  <p:tag name="CHARTCOLORINDICES" val="37,33,41,32,13,23,46,37,5,16,10,3"/>
  <p:tag name="TOTALRESPONSES" val="2"/>
  <p:tag name="RESPONSECOUNT" val="2"/>
  <p:tag name="SLICED" val="False"/>
  <p:tag name="RESPONSES" val="2;-;1;"/>
  <p:tag name="CHARTSTRINGSTD" val="1 1 0 0"/>
  <p:tag name="CHARTSTRINGREV" val="0 0 1 1"/>
  <p:tag name="CHARTSTRINGSTDPER" val="0.5 0.5 0 0"/>
  <p:tag name="CHARTSTRINGREVPER" val="0 0 0.5 0.5"/>
  <p:tag name="RESPONSESGATHERED" val="False"/>
  <p:tag name="ANONYMOUSTEMP" val="False"/>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TEXTLENGTH" val="110"/>
  <p:tag name="FONTSIZE" val="28"/>
  <p:tag name="BULLETTYPE" val="ppBulletArabicPeriod"/>
  <p:tag name="ANSWERTEXT" val="Medicare Part A coinsurance&#10;Hospice coinsurance or copayment&#10;Medicare Part A deductible&#10;First 3 pints of blood"/>
  <p:tag name="OLDNUMANSWERS" val="4"/>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SLIDEGUID" val="C62C3B9E37B74ED8A2EE4818C7834769"/>
  <p:tag name="SLIDEID" val="C62C3B9E37B74ED8A2EE4818C7834769"/>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Exercise"/>
  <p:tag name="ANSWERSALIAS" val="Medicare Part A coinsurance|smicln|Hospice coinsurance or copayment|smicln|Medicare Part A deductible|smicln|First 3 pints of blood"/>
  <p:tag name="VALUES" val="Incorrect|smicln|Incorrect|smicln|Correct|smicln|Incorrect"/>
  <p:tag name="CHARTCOLORINDICES" val="37,33,41,32,13,23,46,37,5,16,10,3"/>
  <p:tag name="TOTALRESPONSES" val="2"/>
  <p:tag name="RESPONSECOUNT" val="2"/>
  <p:tag name="SLICED" val="False"/>
  <p:tag name="RESPONSES" val="2;-;1;"/>
  <p:tag name="CHARTSTRINGSTD" val="1 1 0 0"/>
  <p:tag name="CHARTSTRINGREV" val="0 0 1 1"/>
  <p:tag name="CHARTSTRINGSTDPER" val="0.5 0.5 0 0"/>
  <p:tag name="CHARTSTRINGREVPER" val="0 0 0.5 0.5"/>
  <p:tag name="RESPONSESGATHERED" val="False"/>
  <p:tag name="ANONYMOUSTEMP" val="False"/>
</p:tagLst>
</file>

<file path=ppt/tags/tag26.xml><?xml version="1.0" encoding="utf-8"?>
<p:tagLst xmlns:a="http://schemas.openxmlformats.org/drawingml/2006/main" xmlns:r="http://schemas.openxmlformats.org/officeDocument/2006/relationships" xmlns:p="http://schemas.openxmlformats.org/presentationml/2006/main">
  <p:tag name="ANSWERBULLETS" val="3"/>
  <p:tag name="TEXTLENGTH" val="110"/>
  <p:tag name="FONTSIZE" val="28"/>
  <p:tag name="BULLETTYPE" val="ppBulletArabicPeriod"/>
  <p:tag name="ANSWERTEXT" val="Medicare Part A coinsurance&#10;Hospice coinsurance or copayment&#10;Medicare Part A deductible&#10;First 3 pints of blood"/>
  <p:tag name="OLDNUMANSWERS" val="4"/>
</p:tagLst>
</file>

<file path=ppt/tags/tag27.xml><?xml version="1.0" encoding="utf-8"?>
<p:tagLst xmlns:a="http://schemas.openxmlformats.org/drawingml/2006/main" xmlns:r="http://schemas.openxmlformats.org/officeDocument/2006/relationships" xmlns:p="http://schemas.openxmlformats.org/presentationml/2006/main">
  <p:tag name="SLIDEGUID" val="C62C3B9E37B74ED8A2EE4818C7834769"/>
  <p:tag name="SLIDEID" val="C62C3B9E37B74ED8A2EE4818C7834769"/>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Exercise"/>
  <p:tag name="ANSWERSALIAS" val="Medicare Part A coinsurance|smicln|Hospice coinsurance or copayment|smicln|Medicare Part A deductible|smicln|First 3 pints of blood"/>
  <p:tag name="VALUES" val="Incorrect|smicln|Incorrect|smicln|Correct|smicln|Incorrect"/>
  <p:tag name="CHARTCOLORINDICES" val="37,33,41,32,13,23,46,37,5,16,10,3"/>
  <p:tag name="TOTALRESPONSES" val="2"/>
  <p:tag name="RESPONSECOUNT" val="2"/>
  <p:tag name="SLICED" val="False"/>
  <p:tag name="RESPONSES" val="2;-;1;"/>
  <p:tag name="CHARTSTRINGSTD" val="1 1 0 0"/>
  <p:tag name="CHARTSTRINGREV" val="0 0 1 1"/>
  <p:tag name="CHARTSTRINGSTDPER" val="0.5 0.5 0 0"/>
  <p:tag name="CHARTSTRINGREVPER" val="0 0 0.5 0.5"/>
  <p:tag name="RESPONSESGATHERED" val="False"/>
  <p:tag name="ANONYMOUSTEMP" val="False"/>
</p:tagLst>
</file>

<file path=ppt/tags/tag28.xml><?xml version="1.0" encoding="utf-8"?>
<p:tagLst xmlns:a="http://schemas.openxmlformats.org/drawingml/2006/main" xmlns:r="http://schemas.openxmlformats.org/officeDocument/2006/relationships" xmlns:p="http://schemas.openxmlformats.org/presentationml/2006/main">
  <p:tag name="ANSWERBULLETS" val="3"/>
  <p:tag name="TEXTLENGTH" val="110"/>
  <p:tag name="FONTSIZE" val="28"/>
  <p:tag name="BULLETTYPE" val="ppBulletArabicPeriod"/>
  <p:tag name="ANSWERTEXT" val="Medicare Part A coinsurance&#10;Hospice coinsurance or copayment&#10;Medicare Part A deductible&#10;First 3 pints of blood"/>
  <p:tag name="OLDNUMANSWERS" val="4"/>
</p:tagLst>
</file>

<file path=ppt/tags/tag29.xml><?xml version="1.0" encoding="utf-8"?>
<p:tagLst xmlns:a="http://schemas.openxmlformats.org/drawingml/2006/main" xmlns:r="http://schemas.openxmlformats.org/officeDocument/2006/relationships" xmlns:p="http://schemas.openxmlformats.org/presentationml/2006/main">
  <p:tag name="SLIDEGUID" val="C62C3B9E37B74ED8A2EE4818C7834769"/>
  <p:tag name="SLIDEID" val="C62C3B9E37B74ED8A2EE4818C7834769"/>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Exercise"/>
  <p:tag name="ANSWERSALIAS" val="Medicare Part A coinsurance|smicln|Hospice coinsurance or copayment|smicln|Medicare Part A deductible|smicln|First 3 pints of blood"/>
  <p:tag name="VALUES" val="Incorrect|smicln|Incorrect|smicln|Correct|smicln|Incorrect"/>
  <p:tag name="CHARTCOLORINDICES" val="37,33,41,32,13,23,46,37,5,16,10,3"/>
  <p:tag name="TOTALRESPONSES" val="2"/>
  <p:tag name="RESPONSECOUNT" val="2"/>
  <p:tag name="SLICED" val="False"/>
  <p:tag name="RESPONSES" val="2;-;1;"/>
  <p:tag name="CHARTSTRINGSTD" val="1 1 0 0"/>
  <p:tag name="CHARTSTRINGREV" val="0 0 1 1"/>
  <p:tag name="CHARTSTRINGSTDPER" val="0.5 0.5 0 0"/>
  <p:tag name="CHARTSTRINGREVPER" val="0 0 0.5 0.5"/>
  <p:tag name="RESPONSESGATHERED" val="False"/>
  <p:tag name="ANONYMOUSTEMP"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SLIDEGUID" val="C62C3B9E37B74ED8A2EE4818C7834769"/>
  <p:tag name="SLIDEID" val="C62C3B9E37B74ED8A2EE4818C7834769"/>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Exercise"/>
  <p:tag name="ANSWERSALIAS" val="Medicare Part A coinsurance|smicln|Hospice coinsurance or copayment|smicln|Medicare Part A deductible|smicln|First 3 pints of blood"/>
  <p:tag name="VALUES" val="Incorrect|smicln|Incorrect|smicln|Correct|smicln|Incorrect"/>
  <p:tag name="CHARTCOLORINDICES" val="37,33,41,32,13,23,46,37,5,16,10,3"/>
  <p:tag name="TOTALRESPONSES" val="2"/>
  <p:tag name="RESPONSECOUNT" val="2"/>
  <p:tag name="SLICED" val="False"/>
  <p:tag name="RESPONSES" val="2;-;1;"/>
  <p:tag name="CHARTSTRINGSTD" val="1 1 0 0"/>
  <p:tag name="CHARTSTRINGREV" val="0 0 1 1"/>
  <p:tag name="CHARTSTRINGSTDPER" val="0.5 0.5 0 0"/>
  <p:tag name="CHARTSTRINGREVPER" val="0 0 0.5 0.5"/>
  <p:tag name="RESPONSESGATHERED" val="False"/>
  <p:tag name="ANONYMOUSTEMP" val="False"/>
</p:tagLst>
</file>

<file path=ppt/tags/tag31.xml><?xml version="1.0" encoding="utf-8"?>
<p:tagLst xmlns:a="http://schemas.openxmlformats.org/drawingml/2006/main" xmlns:r="http://schemas.openxmlformats.org/officeDocument/2006/relationships" xmlns:p="http://schemas.openxmlformats.org/presentationml/2006/main">
  <p:tag name="ANSWERBULLETS" val="3"/>
  <p:tag name="TEXTLENGTH" val="110"/>
  <p:tag name="FONTSIZE" val="28"/>
  <p:tag name="BULLETTYPE" val="ppBulletArabicPeriod"/>
  <p:tag name="ANSWERTEXT" val="Medicare Part A coinsurance&#10;Hospice coinsurance or copayment&#10;Medicare Part A deductible&#10;First 3 pints of blood"/>
  <p:tag name="OLDNUMANSWERS" val="4"/>
</p:tagLst>
</file>

<file path=ppt/tags/tag32.xml><?xml version="1.0" encoding="utf-8"?>
<p:tagLst xmlns:a="http://schemas.openxmlformats.org/drawingml/2006/main" xmlns:r="http://schemas.openxmlformats.org/officeDocument/2006/relationships" xmlns:p="http://schemas.openxmlformats.org/presentationml/2006/main">
  <p:tag name="SLIDEGUID" val="C62C3B9E37B74ED8A2EE4818C7834769"/>
  <p:tag name="SLIDEID" val="C62C3B9E37B74ED8A2EE4818C7834769"/>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Exercise"/>
  <p:tag name="ANSWERSALIAS" val="Medicare Part A coinsurance|smicln|Hospice coinsurance or copayment|smicln|Medicare Part A deductible|smicln|First 3 pints of blood"/>
  <p:tag name="VALUES" val="Incorrect|smicln|Incorrect|smicln|Correct|smicln|Incorrect"/>
  <p:tag name="CHARTCOLORINDICES" val="37,33,41,32,13,23,46,37,5,16,10,3"/>
  <p:tag name="TOTALRESPONSES" val="2"/>
  <p:tag name="RESPONSECOUNT" val="2"/>
  <p:tag name="SLICED" val="False"/>
  <p:tag name="RESPONSES" val="2;-;1;"/>
  <p:tag name="CHARTSTRINGSTD" val="1 1 0 0"/>
  <p:tag name="CHARTSTRINGREV" val="0 0 1 1"/>
  <p:tag name="CHARTSTRINGSTDPER" val="0.5 0.5 0 0"/>
  <p:tag name="CHARTSTRINGREVPER" val="0 0 0.5 0.5"/>
  <p:tag name="RESPONSESGATHERED" val="False"/>
  <p:tag name="ANONYMOUSTEMP" val="False"/>
</p:tagLst>
</file>

<file path=ppt/tags/tag33.xml><?xml version="1.0" encoding="utf-8"?>
<p:tagLst xmlns:a="http://schemas.openxmlformats.org/drawingml/2006/main" xmlns:r="http://schemas.openxmlformats.org/officeDocument/2006/relationships" xmlns:p="http://schemas.openxmlformats.org/presentationml/2006/main">
  <p:tag name="ANSWERBULLETS" val="3"/>
  <p:tag name="TEXTLENGTH" val="110"/>
  <p:tag name="FONTSIZE" val="28"/>
  <p:tag name="BULLETTYPE" val="ppBulletArabicPeriod"/>
  <p:tag name="ANSWERTEXT" val="Medicare Part A coinsurance&#10;Hospice coinsurance or copayment&#10;Medicare Part A deductible&#10;First 3 pints of blood"/>
  <p:tag name="OLDNUMANSWERS" val="4"/>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SLIDEGUID" val="C62C3B9E37B74ED8A2EE4818C7834769"/>
  <p:tag name="SLIDEID" val="C62C3B9E37B74ED8A2EE4818C7834769"/>
  <p:tag name="SLIDEORDER" val="1"/>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Exercise"/>
  <p:tag name="ANSWERSALIAS" val="Medicare Part A coinsurance|smicln|Hospice coinsurance or copayment|smicln|Medicare Part A deductible|smicln|First 3 pints of blood"/>
  <p:tag name="VALUES" val="Incorrect|smicln|Incorrect|smicln|Correct|smicln|Incorrect"/>
  <p:tag name="CHARTCOLORINDICES" val="37,33,41,32,13,23,46,37,5,16,10,3"/>
  <p:tag name="TOTALRESPONSES" val="2"/>
  <p:tag name="RESPONSECOUNT" val="2"/>
  <p:tag name="SLICED" val="False"/>
  <p:tag name="RESPONSES" val="2;-;1;"/>
  <p:tag name="CHARTSTRINGSTD" val="1 1 0 0"/>
  <p:tag name="CHARTSTRINGREV" val="0 0 1 1"/>
  <p:tag name="CHARTSTRINGSTDPER" val="0.5 0.5 0 0"/>
  <p:tag name="CHARTSTRINGREVPER" val="0 0 0.5 0.5"/>
  <p:tag name="RESPONSESGATHERED" val="False"/>
  <p:tag name="ANONYMOUSTEMP"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5687438E-5A0B-49A1-93AD-3CCD7DF03B2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2016ntpPowerPointTemplate11_5_15</Template>
  <TotalTime>22214</TotalTime>
  <Words>11077</Words>
  <Application>Microsoft Office PowerPoint</Application>
  <PresentationFormat>On-screen Show (4:3)</PresentationFormat>
  <Paragraphs>1005</Paragraphs>
  <Slides>50</Slides>
  <Notes>50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50</vt:i4>
      </vt:variant>
    </vt:vector>
  </HeadingPairs>
  <TitlesOfParts>
    <vt:vector size="64" baseType="lpstr">
      <vt:lpstr>Arial</vt:lpstr>
      <vt:lpstr>Avenir Book</vt:lpstr>
      <vt:lpstr>Avenir Heavy</vt:lpstr>
      <vt:lpstr>Calibri</vt:lpstr>
      <vt:lpstr>Calibri </vt:lpstr>
      <vt:lpstr>Calibri Light</vt:lpstr>
      <vt:lpstr>Times New Roman</vt:lpstr>
      <vt:lpstr>Wingdings</vt:lpstr>
      <vt:lpstr>10_Custom Design</vt:lpstr>
      <vt:lpstr>2_Custom Design</vt:lpstr>
      <vt:lpstr>Custom Design</vt:lpstr>
      <vt:lpstr>3_Custom Design</vt:lpstr>
      <vt:lpstr>4_Custom Design</vt:lpstr>
      <vt:lpstr>5_Custom Design</vt:lpstr>
      <vt:lpstr>Medicare Supplement Insurance (Medigap) Policies SHIBA and WA Version  Updated August 2018</vt:lpstr>
      <vt:lpstr>Contents</vt:lpstr>
      <vt:lpstr>Session Objectives</vt:lpstr>
      <vt:lpstr>Lesson 1—Introduction to Medigap</vt:lpstr>
      <vt:lpstr>Your Medicare Coverage Choices</vt:lpstr>
      <vt:lpstr>Medicare Supplement Insurance (Medigap) Policies </vt:lpstr>
      <vt:lpstr>  How Are Medigap Policies and Medicare Advantage (MA) Plans Different?   </vt:lpstr>
      <vt:lpstr>Original Medicare Costs in 2018—Part A</vt:lpstr>
      <vt:lpstr>Original Medicare Costs in 2018—Part B</vt:lpstr>
      <vt:lpstr>Check-Your-Knowledge—Question 1</vt:lpstr>
      <vt:lpstr>Check-Your-Knowledge—Question 2</vt:lpstr>
      <vt:lpstr>Lesson 2—Medigap Plans</vt:lpstr>
      <vt:lpstr>Medigap Plans</vt:lpstr>
      <vt:lpstr>Medigap Plan Types</vt:lpstr>
      <vt:lpstr>Special Types of Medigap Policies</vt:lpstr>
      <vt:lpstr>Waiver States</vt:lpstr>
      <vt:lpstr>Medicare SELECT Policies</vt:lpstr>
      <vt:lpstr>Check-Your-Knowledge—Question 3</vt:lpstr>
      <vt:lpstr>Check-Your-Knowledge—Question 4</vt:lpstr>
      <vt:lpstr>Lesson 3—Buying a Medigap Policy</vt:lpstr>
      <vt:lpstr>Medigap Costs</vt:lpstr>
      <vt:lpstr>Medigap Pricing Based on Age</vt:lpstr>
      <vt:lpstr>The Best Time to Buy a Medigap Policy</vt:lpstr>
      <vt:lpstr>Delayed Medigap  Open Enrollment Period (OEP)</vt:lpstr>
      <vt:lpstr>Pre-existing Conditions and Medigap</vt:lpstr>
      <vt:lpstr>Medigap for People With a Disability or End-Stage Renal Disease (ESRD)</vt:lpstr>
      <vt:lpstr>Steps to Buy a Medigap Policy</vt:lpstr>
      <vt:lpstr>Why Switch Medigap Policies? </vt:lpstr>
      <vt:lpstr>When Can You Switch Medigap Policies?</vt:lpstr>
      <vt:lpstr>Check-Your-Knowledge—Question 5</vt:lpstr>
      <vt:lpstr>Check-Your-Knowledge—Question 6</vt:lpstr>
      <vt:lpstr>Lesson 4—Medigap Rights and Protections</vt:lpstr>
      <vt:lpstr>Medigap Guaranteed Issue Rights</vt:lpstr>
      <vt:lpstr>Examples of Guaranteed Issue Rights </vt:lpstr>
      <vt:lpstr>Examples of Guaranteed Issue Rights (continued)</vt:lpstr>
      <vt:lpstr>Guaranteed Renewable Policies</vt:lpstr>
      <vt:lpstr>Right to Suspend Medigap  for People With Medicaid</vt:lpstr>
      <vt:lpstr>Right to Suspend Medigap </vt:lpstr>
      <vt:lpstr>Right to Suspend Medigap for People Under 65</vt:lpstr>
      <vt:lpstr>Check-Your-Knowledge—Question 7</vt:lpstr>
      <vt:lpstr>Review Scenario 1</vt:lpstr>
      <vt:lpstr>Review Scenario 1 Considerations</vt:lpstr>
      <vt:lpstr>Review Scenario 2</vt:lpstr>
      <vt:lpstr>Review Scenario 2 Considerations</vt:lpstr>
      <vt:lpstr>Key Points</vt:lpstr>
      <vt:lpstr>Medigap Resource Guide</vt:lpstr>
      <vt:lpstr>Appendix</vt:lpstr>
      <vt:lpstr>Appendix (continued)</vt:lpstr>
      <vt:lpstr>Acronyms</vt:lpstr>
      <vt:lpstr>This Training is Provided by the</vt:lpstr>
    </vt:vector>
  </TitlesOfParts>
  <Manager>SHIBA;LizM@OIC.WA.GOV</Manager>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Supplement insurance (Medigap) policies</dc:title>
  <dc:subject>Medigap training information for SHIBA volunteers</dc:subject>
  <dc:creator>Kim Lare</dc:creator>
  <cp:lastModifiedBy>Wells, Donna (OIC)</cp:lastModifiedBy>
  <cp:revision>474</cp:revision>
  <cp:lastPrinted>2016-03-23T14:43:41Z</cp:lastPrinted>
  <dcterms:created xsi:type="dcterms:W3CDTF">2015-11-05T17:26:50Z</dcterms:created>
  <dcterms:modified xsi:type="dcterms:W3CDTF">2018-08-31T15:12:48Z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