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7" r:id="rId2"/>
    <p:sldId id="306" r:id="rId3"/>
    <p:sldId id="263" r:id="rId4"/>
    <p:sldId id="278" r:id="rId5"/>
    <p:sldId id="276" r:id="rId6"/>
    <p:sldId id="294" r:id="rId7"/>
    <p:sldId id="275" r:id="rId8"/>
    <p:sldId id="295" r:id="rId9"/>
    <p:sldId id="298" r:id="rId10"/>
    <p:sldId id="290" r:id="rId11"/>
    <p:sldId id="269" r:id="rId12"/>
    <p:sldId id="281" r:id="rId13"/>
    <p:sldId id="299" r:id="rId14"/>
    <p:sldId id="300" r:id="rId15"/>
    <p:sldId id="301" r:id="rId16"/>
    <p:sldId id="302" r:id="rId17"/>
    <p:sldId id="303" r:id="rId18"/>
    <p:sldId id="304" r:id="rId19"/>
    <p:sldId id="266" r:id="rId20"/>
    <p:sldId id="288" r:id="rId21"/>
    <p:sldId id="296" r:id="rId22"/>
    <p:sldId id="289" r:id="rId23"/>
    <p:sldId id="305" r:id="rId24"/>
    <p:sldId id="297" r:id="rId25"/>
    <p:sldId id="270" r:id="rId26"/>
    <p:sldId id="262"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678"/>
    <a:srgbClr val="FEB924"/>
    <a:srgbClr val="E0E0E0"/>
    <a:srgbClr val="D0D0D0"/>
    <a:srgbClr val="003B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napToObjects="1">
      <p:cViewPr varScale="1">
        <p:scale>
          <a:sx n="122" d="100"/>
          <a:sy n="122" d="100"/>
        </p:scale>
        <p:origin x="1206"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D6EA31E-2134-423D-B6C5-ADD5ECA3239B}" type="datetime1">
              <a:rPr lang="en-US" smtClean="0"/>
              <a:t>12/9/2016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081597-FBF9-F14E-A75F-3926BA1C52D7}" type="slidenum">
              <a:rPr lang="en-US" smtClean="0"/>
              <a:t>‹#›</a:t>
            </a:fld>
            <a:endParaRPr lang="en-US" dirty="0"/>
          </a:p>
        </p:txBody>
      </p:sp>
    </p:spTree>
    <p:extLst>
      <p:ext uri="{BB962C8B-B14F-4D97-AF65-F5344CB8AC3E}">
        <p14:creationId xmlns:p14="http://schemas.microsoft.com/office/powerpoint/2010/main" val="5791417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8E74891-F7EC-4CF7-9090-D026D5851809}" type="datetime1">
              <a:rPr lang="en-US" smtClean="0"/>
              <a:t>12/9/2016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88D6BFB-D0FE-144B-8F76-80001310291D}" type="slidenum">
              <a:rPr lang="en-US" smtClean="0"/>
              <a:t>‹#›</a:t>
            </a:fld>
            <a:endParaRPr lang="en-US" dirty="0"/>
          </a:p>
        </p:txBody>
      </p:sp>
    </p:spTree>
    <p:extLst>
      <p:ext uri="{BB962C8B-B14F-4D97-AF65-F5344CB8AC3E}">
        <p14:creationId xmlns:p14="http://schemas.microsoft.com/office/powerpoint/2010/main" val="163610345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D6BFB-D0FE-144B-8F76-80001310291D}" type="slidenum">
              <a:rPr lang="en-US" smtClean="0"/>
              <a:t>18</a:t>
            </a:fld>
            <a:endParaRPr lang="en-US" dirty="0"/>
          </a:p>
        </p:txBody>
      </p:sp>
      <p:sp>
        <p:nvSpPr>
          <p:cNvPr id="5" name="Date Placeholder 4"/>
          <p:cNvSpPr>
            <a:spLocks noGrp="1"/>
          </p:cNvSpPr>
          <p:nvPr>
            <p:ph type="dt" idx="11"/>
          </p:nvPr>
        </p:nvSpPr>
        <p:spPr/>
        <p:txBody>
          <a:bodyPr/>
          <a:lstStyle/>
          <a:p>
            <a:fld id="{28ABDB4B-980E-4FC5-85F9-BBDFE82DA4AF}" type="datetime1">
              <a:rPr lang="en-US" smtClean="0"/>
              <a:t>12/9/2016</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5117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D6BFB-D0FE-144B-8F76-80001310291D}" type="slidenum">
              <a:rPr lang="en-US" smtClean="0"/>
              <a:t>20</a:t>
            </a:fld>
            <a:endParaRPr lang="en-US" dirty="0"/>
          </a:p>
        </p:txBody>
      </p:sp>
      <p:sp>
        <p:nvSpPr>
          <p:cNvPr id="5" name="Date Placeholder 4"/>
          <p:cNvSpPr>
            <a:spLocks noGrp="1"/>
          </p:cNvSpPr>
          <p:nvPr>
            <p:ph type="dt" idx="11"/>
          </p:nvPr>
        </p:nvSpPr>
        <p:spPr/>
        <p:txBody>
          <a:bodyPr/>
          <a:lstStyle/>
          <a:p>
            <a:fld id="{F9BB7C19-85C8-4EA6-8DF7-FBB042655209}" type="datetime1">
              <a:rPr lang="en-US" smtClean="0"/>
              <a:t>12/9/2016</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81019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 Photo">
    <p:spTree>
      <p:nvGrpSpPr>
        <p:cNvPr id="1" name=""/>
        <p:cNvGrpSpPr/>
        <p:nvPr/>
      </p:nvGrpSpPr>
      <p:grpSpPr>
        <a:xfrm>
          <a:off x="0" y="0"/>
          <a:ext cx="0" cy="0"/>
          <a:chOff x="0" y="0"/>
          <a:chExt cx="0" cy="0"/>
        </a:xfrm>
      </p:grpSpPr>
      <p:pic>
        <p:nvPicPr>
          <p:cNvPr id="3" name="Picture 2" descr="20140205_LegWA_3001ab-(ZF-8244-58416-1-0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886"/>
            <a:ext cx="9144000" cy="6096000"/>
          </a:xfrm>
          <a:prstGeom prst="rect">
            <a:avLst/>
          </a:prstGeom>
        </p:spPr>
      </p:pic>
      <p:sp>
        <p:nvSpPr>
          <p:cNvPr id="2" name="Rectangle 1"/>
          <p:cNvSpPr/>
          <p:nvPr userDrawn="1"/>
        </p:nvSpPr>
        <p:spPr>
          <a:xfrm>
            <a:off x="0" y="3846797"/>
            <a:ext cx="9144000" cy="30112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userDrawn="1">
            <p:ph type="ctrTitle"/>
          </p:nvPr>
        </p:nvSpPr>
        <p:spPr>
          <a:xfrm>
            <a:off x="341624" y="4270838"/>
            <a:ext cx="8463512" cy="651067"/>
          </a:xfrm>
        </p:spPr>
        <p:txBody>
          <a:bodyPr anchor="t">
            <a:noAutofit/>
          </a:bodyPr>
          <a:lstStyle>
            <a:lvl1pPr algn="r">
              <a:defRPr sz="3600"/>
            </a:lvl1pPr>
          </a:lstStyle>
          <a:p>
            <a:r>
              <a:rPr lang="en-US" smtClean="0"/>
              <a:t>Click to edit Master title style</a:t>
            </a:r>
            <a:endParaRPr lang="en-US" dirty="0"/>
          </a:p>
        </p:txBody>
      </p:sp>
      <p:sp>
        <p:nvSpPr>
          <p:cNvPr id="4" name="Date Placeholder 3"/>
          <p:cNvSpPr>
            <a:spLocks noGrp="1"/>
          </p:cNvSpPr>
          <p:nvPr userDrawn="1">
            <p:ph type="dt" sz="half" idx="10"/>
          </p:nvPr>
        </p:nvSpPr>
        <p:spPr>
          <a:xfrm>
            <a:off x="3562350" y="5372624"/>
            <a:ext cx="5242786" cy="407815"/>
          </a:xfrm>
        </p:spPr>
        <p:txBody>
          <a:bodyPr anchor="t"/>
          <a:lstStyle>
            <a:lvl1pPr>
              <a:defRPr sz="1100">
                <a:solidFill>
                  <a:srgbClr val="084678"/>
                </a:solidFill>
              </a:defRPr>
            </a:lvl1pPr>
          </a:lstStyle>
          <a:p>
            <a:fld id="{6EC2CFC0-998A-44A8-8713-6D991EC66707}" type="datetime4">
              <a:rPr lang="en-US" smtClean="0"/>
              <a:t>December 9, 2016</a:t>
            </a:fld>
            <a:endParaRPr lang="en-US" dirty="0"/>
          </a:p>
        </p:txBody>
      </p:sp>
      <p:grpSp>
        <p:nvGrpSpPr>
          <p:cNvPr id="6" name="Group 5"/>
          <p:cNvGrpSpPr/>
          <p:nvPr userDrawn="1"/>
        </p:nvGrpSpPr>
        <p:grpSpPr>
          <a:xfrm>
            <a:off x="1" y="5683018"/>
            <a:ext cx="9143998" cy="796779"/>
            <a:chOff x="1" y="5683018"/>
            <a:chExt cx="9143998" cy="796779"/>
          </a:xfrm>
        </p:grpSpPr>
        <p:sp>
          <p:nvSpPr>
            <p:cNvPr id="20" name="Rectangle 19"/>
            <p:cNvSpPr/>
            <p:nvPr userDrawn="1"/>
          </p:nvSpPr>
          <p:spPr>
            <a:xfrm>
              <a:off x="1" y="5822950"/>
              <a:ext cx="269874"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3562350" y="5822950"/>
              <a:ext cx="5581649"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140" y="5683018"/>
              <a:ext cx="2986104" cy="796779"/>
            </a:xfrm>
            <a:prstGeom prst="rect">
              <a:avLst/>
            </a:prstGeom>
          </p:spPr>
        </p:pic>
      </p:grpSp>
      <p:sp>
        <p:nvSpPr>
          <p:cNvPr id="16" name="Subtitle 2"/>
          <p:cNvSpPr>
            <a:spLocks noGrp="1"/>
          </p:cNvSpPr>
          <p:nvPr userDrawn="1">
            <p:ph type="subTitle" idx="1"/>
          </p:nvPr>
        </p:nvSpPr>
        <p:spPr>
          <a:xfrm>
            <a:off x="341624" y="4921905"/>
            <a:ext cx="8463512" cy="450720"/>
          </a:xfrm>
        </p:spPr>
        <p:txBody>
          <a:bodyPr>
            <a:normAutofit/>
          </a:bodyPr>
          <a:lstStyle>
            <a:lvl1pPr marL="0" indent="0" algn="r">
              <a:buNone/>
              <a:defRPr sz="2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8952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9486"/>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7166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47512"/>
            <a:ext cx="5486400" cy="6835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FF884-A662-4312-BBFD-6E44052784C2}" type="datetime4">
              <a:rPr lang="en-US" smtClean="0"/>
              <a:t>December 9, 2016</a:t>
            </a:fld>
            <a:endParaRPr lang="en-US" dirty="0"/>
          </a:p>
        </p:txBody>
      </p:sp>
      <p:sp>
        <p:nvSpPr>
          <p:cNvPr id="6" name="Footer Placeholder 5"/>
          <p:cNvSpPr>
            <a:spLocks noGrp="1"/>
          </p:cNvSpPr>
          <p:nvPr>
            <p:ph type="ftr" sz="quarter" idx="11"/>
          </p:nvPr>
        </p:nvSpPr>
        <p:spPr/>
        <p:txBody>
          <a:bodyPr/>
          <a:lstStyle/>
          <a:p>
            <a:r>
              <a:rPr lang="en-US" dirty="0" smtClean="0"/>
              <a:t>December 2016 Web lab</a:t>
            </a:r>
            <a:endParaRPr lang="en-US" dirty="0"/>
          </a:p>
        </p:txBody>
      </p:sp>
      <p:sp>
        <p:nvSpPr>
          <p:cNvPr id="7" name="Slide Number Placeholder 6"/>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103523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E2DCF-4490-46E0-A647-236E622EC084}" type="datetime4">
              <a:rPr lang="en-US" smtClean="0"/>
              <a:t>December 9, 2016</a:t>
            </a:fld>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cxnSp>
        <p:nvCxnSpPr>
          <p:cNvPr id="7" name="Straight Connector 6"/>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21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82C53-65F4-4993-BB81-02368D328FDB}" type="datetime4">
              <a:rPr lang="en-US" smtClean="0"/>
              <a:t>December 9, 2016</a:t>
            </a:fld>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381852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o Photo">
    <p:spTree>
      <p:nvGrpSpPr>
        <p:cNvPr id="1" name=""/>
        <p:cNvGrpSpPr/>
        <p:nvPr/>
      </p:nvGrpSpPr>
      <p:grpSpPr>
        <a:xfrm>
          <a:off x="0" y="0"/>
          <a:ext cx="0" cy="0"/>
          <a:chOff x="0" y="0"/>
          <a:chExt cx="0" cy="0"/>
        </a:xfrm>
      </p:grpSpPr>
      <p:grpSp>
        <p:nvGrpSpPr>
          <p:cNvPr id="13" name="Group 12"/>
          <p:cNvGrpSpPr/>
          <p:nvPr userDrawn="1"/>
        </p:nvGrpSpPr>
        <p:grpSpPr>
          <a:xfrm>
            <a:off x="0" y="1"/>
            <a:ext cx="9144000" cy="5339644"/>
            <a:chOff x="0" y="1"/>
            <a:chExt cx="9144000" cy="5339644"/>
          </a:xfrm>
        </p:grpSpPr>
        <p:sp>
          <p:nvSpPr>
            <p:cNvPr id="12" name="Rectangle 11"/>
            <p:cNvSpPr/>
            <p:nvPr userDrawn="1"/>
          </p:nvSpPr>
          <p:spPr>
            <a:xfrm>
              <a:off x="0" y="1"/>
              <a:ext cx="914400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a:off x="0" y="1065390"/>
              <a:ext cx="8149167" cy="4274255"/>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itle 1"/>
          <p:cNvSpPr>
            <a:spLocks noGrp="1"/>
          </p:cNvSpPr>
          <p:nvPr>
            <p:ph type="ctrTitle"/>
          </p:nvPr>
        </p:nvSpPr>
        <p:spPr>
          <a:xfrm>
            <a:off x="341624" y="980371"/>
            <a:ext cx="8463512" cy="1470025"/>
          </a:xfrm>
        </p:spPr>
        <p:txBody>
          <a:bodyPr anchor="b">
            <a:noAutofit/>
          </a:bodyPr>
          <a:lstStyle>
            <a:lvl1pPr algn="r">
              <a:defRPr sz="4400"/>
            </a:lvl1pPr>
          </a:lstStyle>
          <a:p>
            <a:r>
              <a:rPr lang="en-US" smtClean="0"/>
              <a:t>Click to edit Master title style</a:t>
            </a:r>
            <a:endParaRPr lang="en-US" dirty="0"/>
          </a:p>
        </p:txBody>
      </p:sp>
      <p:sp>
        <p:nvSpPr>
          <p:cNvPr id="16" name="Subtitle 2"/>
          <p:cNvSpPr>
            <a:spLocks noGrp="1"/>
          </p:cNvSpPr>
          <p:nvPr>
            <p:ph type="subTitle" idx="1"/>
          </p:nvPr>
        </p:nvSpPr>
        <p:spPr>
          <a:xfrm>
            <a:off x="341624" y="2576837"/>
            <a:ext cx="8463512" cy="646525"/>
          </a:xfrm>
        </p:spPr>
        <p:txBody>
          <a:bodyPr>
            <a:normAutofit/>
          </a:bodyPr>
          <a:lstStyle>
            <a:lvl1pPr marL="0" indent="0" algn="r">
              <a:buNone/>
              <a:defRPr sz="3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562350" y="3231465"/>
            <a:ext cx="5242786" cy="407815"/>
          </a:xfrm>
        </p:spPr>
        <p:txBody>
          <a:bodyPr anchor="t"/>
          <a:lstStyle>
            <a:lvl1pPr>
              <a:defRPr sz="1400">
                <a:solidFill>
                  <a:srgbClr val="084678"/>
                </a:solidFill>
              </a:defRPr>
            </a:lvl1pPr>
          </a:lstStyle>
          <a:p>
            <a:fld id="{A6FF2594-6785-48DE-BCB5-82879D94B730}" type="datetime4">
              <a:rPr lang="en-US" smtClean="0"/>
              <a:t>December 9, 2016</a:t>
            </a:fld>
            <a:endParaRPr lang="en-US" dirty="0"/>
          </a:p>
        </p:txBody>
      </p:sp>
      <p:grpSp>
        <p:nvGrpSpPr>
          <p:cNvPr id="17" name="Group 16"/>
          <p:cNvGrpSpPr/>
          <p:nvPr userDrawn="1"/>
        </p:nvGrpSpPr>
        <p:grpSpPr>
          <a:xfrm>
            <a:off x="1" y="5683018"/>
            <a:ext cx="9143998" cy="796779"/>
            <a:chOff x="1" y="5683018"/>
            <a:chExt cx="9143998" cy="796779"/>
          </a:xfrm>
        </p:grpSpPr>
        <p:sp>
          <p:nvSpPr>
            <p:cNvPr id="18" name="Rectangle 17"/>
            <p:cNvSpPr/>
            <p:nvPr userDrawn="1"/>
          </p:nvSpPr>
          <p:spPr>
            <a:xfrm>
              <a:off x="1" y="5822950"/>
              <a:ext cx="269874"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562350" y="5822950"/>
              <a:ext cx="5581649"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140" y="5683018"/>
              <a:ext cx="2986104" cy="796779"/>
            </a:xfrm>
            <a:prstGeom prst="rect">
              <a:avLst/>
            </a:prstGeom>
          </p:spPr>
        </p:pic>
      </p:grpSp>
    </p:spTree>
    <p:extLst>
      <p:ext uri="{BB962C8B-B14F-4D97-AF65-F5344CB8AC3E}">
        <p14:creationId xmlns:p14="http://schemas.microsoft.com/office/powerpoint/2010/main" val="202201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172" y="4270838"/>
            <a:ext cx="8464963" cy="651067"/>
          </a:xfrm>
        </p:spPr>
        <p:txBody>
          <a:bodyPr anchor="t">
            <a:normAutofit/>
          </a:bodyPr>
          <a:lstStyle>
            <a:lvl1pPr algn="r">
              <a:defRPr sz="36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40172" y="4921905"/>
            <a:ext cx="8464963" cy="808824"/>
          </a:xfrm>
        </p:spPr>
        <p:txBody>
          <a:bodyPr anchor="t"/>
          <a:lstStyle>
            <a:lvl1pPr marL="0" indent="0" algn="r">
              <a:buNone/>
              <a:defRPr sz="2000" i="1">
                <a:solidFill>
                  <a:srgbClr val="0846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1ED99-A099-4331-9ED8-217A52A86B49}" type="datetime4">
              <a:rPr lang="en-US" smtClean="0"/>
              <a:t>December 9, 2016</a:t>
            </a:fld>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grpSp>
        <p:nvGrpSpPr>
          <p:cNvPr id="8" name="Group 7"/>
          <p:cNvGrpSpPr/>
          <p:nvPr userDrawn="1"/>
        </p:nvGrpSpPr>
        <p:grpSpPr>
          <a:xfrm>
            <a:off x="0" y="0"/>
            <a:ext cx="9144000" cy="3846797"/>
            <a:chOff x="0" y="1"/>
            <a:chExt cx="12692560" cy="5339644"/>
          </a:xfrm>
        </p:grpSpPr>
        <p:sp>
          <p:nvSpPr>
            <p:cNvPr id="9" name="Rectangle 8"/>
            <p:cNvSpPr/>
            <p:nvPr userDrawn="1"/>
          </p:nvSpPr>
          <p:spPr>
            <a:xfrm>
              <a:off x="0" y="1"/>
              <a:ext cx="1269256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userDrawn="1"/>
          </p:nvSpPr>
          <p:spPr>
            <a:xfrm>
              <a:off x="0" y="1065390"/>
              <a:ext cx="8149167" cy="4274255"/>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4277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C3C46C-5071-4D05-BBD1-1C47B0E5C8B0}" type="datetime4">
              <a:rPr lang="en-US" smtClean="0"/>
              <a:t>December 9, 2016</a:t>
            </a:fld>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cxnSp>
        <p:nvCxnSpPr>
          <p:cNvPr id="8" name="Straight Connector 7"/>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2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210" y="1312056"/>
            <a:ext cx="4135590"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12056"/>
            <a:ext cx="4156936"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46E6FD-525C-4153-BE20-41102661C2F7}" type="datetime4">
              <a:rPr lang="en-US" smtClean="0"/>
              <a:t>December 9, 2016</a:t>
            </a:fld>
            <a:endParaRPr lang="en-US" dirty="0"/>
          </a:p>
        </p:txBody>
      </p:sp>
      <p:sp>
        <p:nvSpPr>
          <p:cNvPr id="6" name="Footer Placeholder 5"/>
          <p:cNvSpPr>
            <a:spLocks noGrp="1"/>
          </p:cNvSpPr>
          <p:nvPr>
            <p:ph type="ftr" sz="quarter" idx="11"/>
          </p:nvPr>
        </p:nvSpPr>
        <p:spPr/>
        <p:txBody>
          <a:bodyPr/>
          <a:lstStyle/>
          <a:p>
            <a:r>
              <a:rPr lang="en-US" dirty="0" smtClean="0"/>
              <a:t>December 2016 Web lab</a:t>
            </a:r>
            <a:endParaRPr lang="en-US" dirty="0"/>
          </a:p>
        </p:txBody>
      </p:sp>
      <p:sp>
        <p:nvSpPr>
          <p:cNvPr id="7" name="Slide Number Placeholder 6"/>
          <p:cNvSpPr>
            <a:spLocks noGrp="1"/>
          </p:cNvSpPr>
          <p:nvPr>
            <p:ph type="sldNum" sz="quarter" idx="12"/>
          </p:nvPr>
        </p:nvSpPr>
        <p:spPr/>
        <p:txBody>
          <a:bodyPr/>
          <a:lstStyle/>
          <a:p>
            <a:fld id="{2981B80C-5BE7-794F-A6A0-8361E3B5D2E6}" type="slidenum">
              <a:rPr lang="en-US" smtClean="0"/>
              <a:t>‹#›</a:t>
            </a:fld>
            <a:endParaRPr lang="en-US" dirty="0"/>
          </a:p>
        </p:txBody>
      </p:sp>
      <p:cxnSp>
        <p:nvCxnSpPr>
          <p:cNvPr id="9" name="Straight Connector 8"/>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801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0210" y="1312056"/>
            <a:ext cx="4137178" cy="862819"/>
          </a:xfrm>
        </p:spPr>
        <p:txBody>
          <a:bodyPr anchor="t"/>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0210" y="2174875"/>
            <a:ext cx="41371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2056"/>
            <a:ext cx="4160111" cy="862819"/>
          </a:xfrm>
        </p:spPr>
        <p:txBody>
          <a:bodyPr anchor="t"/>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1601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2F7E57-0550-4FB4-B55D-F0267D23AF9B}" type="datetime4">
              <a:rPr lang="en-US" smtClean="0"/>
              <a:t>December 9, 2016</a:t>
            </a:fld>
            <a:endParaRPr lang="en-US" dirty="0"/>
          </a:p>
        </p:txBody>
      </p:sp>
      <p:sp>
        <p:nvSpPr>
          <p:cNvPr id="8" name="Footer Placeholder 7"/>
          <p:cNvSpPr>
            <a:spLocks noGrp="1"/>
          </p:cNvSpPr>
          <p:nvPr>
            <p:ph type="ftr" sz="quarter" idx="11"/>
          </p:nvPr>
        </p:nvSpPr>
        <p:spPr/>
        <p:txBody>
          <a:bodyPr/>
          <a:lstStyle/>
          <a:p>
            <a:r>
              <a:rPr lang="en-US" dirty="0" smtClean="0"/>
              <a:t>December 2016 Web lab</a:t>
            </a:r>
            <a:endParaRPr lang="en-US" dirty="0"/>
          </a:p>
        </p:txBody>
      </p:sp>
      <p:sp>
        <p:nvSpPr>
          <p:cNvPr id="9" name="Slide Number Placeholder 8"/>
          <p:cNvSpPr>
            <a:spLocks noGrp="1"/>
          </p:cNvSpPr>
          <p:nvPr>
            <p:ph type="sldNum" sz="quarter" idx="12"/>
          </p:nvPr>
        </p:nvSpPr>
        <p:spPr/>
        <p:txBody>
          <a:bodyPr/>
          <a:lstStyle/>
          <a:p>
            <a:fld id="{2981B80C-5BE7-794F-A6A0-8361E3B5D2E6}" type="slidenum">
              <a:rPr lang="en-US" smtClean="0"/>
              <a:t>‹#›</a:t>
            </a:fld>
            <a:endParaRPr lang="en-US" dirty="0"/>
          </a:p>
        </p:txBody>
      </p:sp>
      <p:cxnSp>
        <p:nvCxnSpPr>
          <p:cNvPr id="11" name="Straight Connector 10"/>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04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C5A6DF-C8E8-45AA-A6AB-0E4ACE97C76B}" type="datetime4">
              <a:rPr lang="en-US" smtClean="0"/>
              <a:t>December 9, 2016</a:t>
            </a:fld>
            <a:endParaRPr lang="en-US" dirty="0"/>
          </a:p>
        </p:txBody>
      </p:sp>
      <p:sp>
        <p:nvSpPr>
          <p:cNvPr id="4" name="Footer Placeholder 3"/>
          <p:cNvSpPr>
            <a:spLocks noGrp="1"/>
          </p:cNvSpPr>
          <p:nvPr>
            <p:ph type="ftr" sz="quarter" idx="11"/>
          </p:nvPr>
        </p:nvSpPr>
        <p:spPr/>
        <p:txBody>
          <a:bodyPr/>
          <a:lstStyle/>
          <a:p>
            <a:r>
              <a:rPr lang="en-US" dirty="0" smtClean="0"/>
              <a:t>December 2016 Web lab</a:t>
            </a:r>
            <a:endParaRPr lang="en-US" dirty="0"/>
          </a:p>
        </p:txBody>
      </p:sp>
      <p:sp>
        <p:nvSpPr>
          <p:cNvPr id="5" name="Slide Number Placeholder 4"/>
          <p:cNvSpPr>
            <a:spLocks noGrp="1"/>
          </p:cNvSpPr>
          <p:nvPr>
            <p:ph type="sldNum" sz="quarter" idx="12"/>
          </p:nvPr>
        </p:nvSpPr>
        <p:spPr/>
        <p:txBody>
          <a:bodyPr/>
          <a:lstStyle/>
          <a:p>
            <a:fld id="{2981B80C-5BE7-794F-A6A0-8361E3B5D2E6}" type="slidenum">
              <a:rPr lang="en-US" smtClean="0"/>
              <a:t>‹#›</a:t>
            </a:fld>
            <a:endParaRPr lang="en-US" dirty="0"/>
          </a:p>
        </p:txBody>
      </p:sp>
      <p:cxnSp>
        <p:nvCxnSpPr>
          <p:cNvPr id="6" name="Straight Connector 5"/>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48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C1077-BCC1-4E52-8F70-156FD67B3D1C}" type="datetime4">
              <a:rPr lang="en-US" smtClean="0"/>
              <a:t>December 9, 2016</a:t>
            </a:fld>
            <a:endParaRPr lang="en-US" dirty="0"/>
          </a:p>
        </p:txBody>
      </p:sp>
      <p:sp>
        <p:nvSpPr>
          <p:cNvPr id="3" name="Footer Placeholder 2"/>
          <p:cNvSpPr>
            <a:spLocks noGrp="1"/>
          </p:cNvSpPr>
          <p:nvPr>
            <p:ph type="ftr" sz="quarter" idx="11"/>
          </p:nvPr>
        </p:nvSpPr>
        <p:spPr/>
        <p:txBody>
          <a:bodyPr/>
          <a:lstStyle/>
          <a:p>
            <a:r>
              <a:rPr lang="en-US" dirty="0" smtClean="0"/>
              <a:t>December 2016 Web lab</a:t>
            </a:r>
            <a:endParaRPr lang="en-US" dirty="0"/>
          </a:p>
        </p:txBody>
      </p:sp>
      <p:sp>
        <p:nvSpPr>
          <p:cNvPr id="4" name="Slide Number Placeholder 3"/>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76817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387" y="273050"/>
            <a:ext cx="3008313" cy="107125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713298" y="273050"/>
            <a:ext cx="50918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64387"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CB945-4615-478B-9A33-B5BC1A28FE25}" type="datetime4">
              <a:rPr lang="en-US" smtClean="0"/>
              <a:t>December 9, 2016</a:t>
            </a:fld>
            <a:endParaRPr lang="en-US" dirty="0"/>
          </a:p>
        </p:txBody>
      </p:sp>
      <p:sp>
        <p:nvSpPr>
          <p:cNvPr id="6" name="Footer Placeholder 5"/>
          <p:cNvSpPr>
            <a:spLocks noGrp="1"/>
          </p:cNvSpPr>
          <p:nvPr>
            <p:ph type="ftr" sz="quarter" idx="11"/>
          </p:nvPr>
        </p:nvSpPr>
        <p:spPr/>
        <p:txBody>
          <a:bodyPr/>
          <a:lstStyle/>
          <a:p>
            <a:r>
              <a:rPr lang="en-US" dirty="0" smtClean="0"/>
              <a:t>December 2016 Web lab</a:t>
            </a:r>
            <a:endParaRPr lang="en-US" dirty="0"/>
          </a:p>
        </p:txBody>
      </p:sp>
      <p:sp>
        <p:nvSpPr>
          <p:cNvPr id="7" name="Slide Number Placeholder 6"/>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33553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p:cNvGrpSpPr/>
          <p:nvPr userDrawn="1"/>
        </p:nvGrpSpPr>
        <p:grpSpPr>
          <a:xfrm>
            <a:off x="1" y="6169132"/>
            <a:ext cx="9143999" cy="519140"/>
            <a:chOff x="1" y="6169132"/>
            <a:chExt cx="9143999" cy="519140"/>
          </a:xfrm>
        </p:grpSpPr>
        <p:sp>
          <p:nvSpPr>
            <p:cNvPr id="7" name="Rectangle 6"/>
            <p:cNvSpPr/>
            <p:nvPr userDrawn="1"/>
          </p:nvSpPr>
          <p:spPr>
            <a:xfrm>
              <a:off x="1279525" y="6257925"/>
              <a:ext cx="7864475" cy="327025"/>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257925"/>
              <a:ext cx="231774" cy="327025"/>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OIClogo_RGB_abridged.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3231" y="6169132"/>
              <a:ext cx="822960" cy="519140"/>
            </a:xfrm>
            <a:prstGeom prst="rect">
              <a:avLst/>
            </a:prstGeom>
          </p:spPr>
        </p:pic>
      </p:grpSp>
      <p:sp>
        <p:nvSpPr>
          <p:cNvPr id="2" name="Title Placeholder 1"/>
          <p:cNvSpPr>
            <a:spLocks noGrp="1"/>
          </p:cNvSpPr>
          <p:nvPr>
            <p:ph type="title"/>
          </p:nvPr>
        </p:nvSpPr>
        <p:spPr>
          <a:xfrm>
            <a:off x="360210" y="327998"/>
            <a:ext cx="8444926" cy="667548"/>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0210" y="1312056"/>
            <a:ext cx="8444926" cy="45259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46713" y="6314490"/>
            <a:ext cx="2133600" cy="200972"/>
          </a:xfrm>
          <a:prstGeom prst="rect">
            <a:avLst/>
          </a:prstGeom>
        </p:spPr>
        <p:txBody>
          <a:bodyPr vert="horz" lIns="0" tIns="0" rIns="0" bIns="0" rtlCol="0" anchor="ctr"/>
          <a:lstStyle>
            <a:lvl1pPr algn="r">
              <a:defRPr sz="1000">
                <a:solidFill>
                  <a:schemeClr val="tx1">
                    <a:lumMod val="75000"/>
                    <a:lumOff val="25000"/>
                  </a:schemeClr>
                </a:solidFill>
                <a:latin typeface="Segoe UI"/>
                <a:cs typeface="Segoe UI"/>
              </a:defRPr>
            </a:lvl1pPr>
          </a:lstStyle>
          <a:p>
            <a:fld id="{4C29CC82-87EB-447B-A97F-2AD31D3384CB}" type="datetime4">
              <a:rPr lang="en-US" smtClean="0"/>
              <a:t>December 9, 2016</a:t>
            </a:fld>
            <a:endParaRPr lang="en-US" dirty="0"/>
          </a:p>
        </p:txBody>
      </p:sp>
      <p:sp>
        <p:nvSpPr>
          <p:cNvPr id="5" name="Footer Placeholder 4"/>
          <p:cNvSpPr>
            <a:spLocks noGrp="1"/>
          </p:cNvSpPr>
          <p:nvPr>
            <p:ph type="ftr" sz="quarter" idx="3"/>
          </p:nvPr>
        </p:nvSpPr>
        <p:spPr>
          <a:xfrm>
            <a:off x="1427209" y="6314490"/>
            <a:ext cx="3354245" cy="200972"/>
          </a:xfrm>
          <a:prstGeom prst="rect">
            <a:avLst/>
          </a:prstGeom>
        </p:spPr>
        <p:txBody>
          <a:bodyPr vert="horz" lIns="0" tIns="0" rIns="0" bIns="0" rtlCol="0" anchor="ctr"/>
          <a:lstStyle>
            <a:lvl1pPr algn="l">
              <a:defRPr sz="1000">
                <a:solidFill>
                  <a:schemeClr val="tx1">
                    <a:lumMod val="75000"/>
                    <a:lumOff val="25000"/>
                  </a:schemeClr>
                </a:solidFill>
                <a:latin typeface="Segoe UI"/>
                <a:cs typeface="Segoe UI"/>
              </a:defRPr>
            </a:lvl1pPr>
          </a:lstStyle>
          <a:p>
            <a:r>
              <a:rPr lang="en-US" dirty="0" smtClean="0"/>
              <a:t>December 2016 Web lab</a:t>
            </a:r>
            <a:endParaRPr lang="en-US" dirty="0"/>
          </a:p>
        </p:txBody>
      </p:sp>
      <p:sp>
        <p:nvSpPr>
          <p:cNvPr id="6" name="Slide Number Placeholder 5"/>
          <p:cNvSpPr>
            <a:spLocks noGrp="1"/>
          </p:cNvSpPr>
          <p:nvPr>
            <p:ph type="sldNum" sz="quarter" idx="4"/>
          </p:nvPr>
        </p:nvSpPr>
        <p:spPr>
          <a:xfrm>
            <a:off x="8165697" y="6314490"/>
            <a:ext cx="639439" cy="200972"/>
          </a:xfrm>
          <a:prstGeom prst="rect">
            <a:avLst/>
          </a:prstGeom>
        </p:spPr>
        <p:txBody>
          <a:bodyPr vert="horz" lIns="0" tIns="0" rIns="0" bIns="0" rtlCol="0" anchor="ctr"/>
          <a:lstStyle>
            <a:lvl1pPr algn="r">
              <a:defRPr sz="1000">
                <a:solidFill>
                  <a:schemeClr val="tx1">
                    <a:lumMod val="75000"/>
                    <a:lumOff val="25000"/>
                  </a:schemeClr>
                </a:solidFill>
                <a:latin typeface="Segoe UI"/>
                <a:cs typeface="Segoe UI"/>
              </a:defRPr>
            </a:lvl1pPr>
          </a:lstStyle>
          <a:p>
            <a:fld id="{2981B80C-5BE7-794F-A6A0-8361E3B5D2E6}" type="slidenum">
              <a:rPr lang="en-US" smtClean="0"/>
              <a:pPr/>
              <a:t>‹#›</a:t>
            </a:fld>
            <a:endParaRPr lang="en-US" dirty="0"/>
          </a:p>
        </p:txBody>
      </p:sp>
    </p:spTree>
    <p:extLst>
      <p:ext uri="{BB962C8B-B14F-4D97-AF65-F5344CB8AC3E}">
        <p14:creationId xmlns:p14="http://schemas.microsoft.com/office/powerpoint/2010/main" val="270022486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1"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457200" rtl="0" eaLnBrk="1" latinLnBrk="0" hangingPunct="1">
        <a:spcBef>
          <a:spcPct val="0"/>
        </a:spcBef>
        <a:buNone/>
        <a:defRPr sz="3600" kern="1200">
          <a:solidFill>
            <a:srgbClr val="084678"/>
          </a:solidFill>
          <a:latin typeface="Segoe UI"/>
          <a:ea typeface="+mj-ea"/>
          <a:cs typeface="Segoe UI"/>
        </a:defRPr>
      </a:lvl1pPr>
    </p:titleStyle>
    <p:bodyStyle>
      <a:lvl1pPr marL="0" indent="0" algn="l" defTabSz="457200" rtl="0" eaLnBrk="1" latinLnBrk="0" hangingPunct="1">
        <a:spcBef>
          <a:spcPct val="20000"/>
        </a:spcBef>
        <a:buFont typeface="Wingdings" charset="2"/>
        <a:buNone/>
        <a:defRPr sz="2800" kern="1200">
          <a:solidFill>
            <a:schemeClr val="tx1"/>
          </a:solidFill>
          <a:latin typeface="Segoe UI"/>
          <a:ea typeface="+mn-ea"/>
          <a:cs typeface="Segoe UI"/>
        </a:defRPr>
      </a:lvl1pPr>
      <a:lvl2pPr marL="742950" indent="-285750" algn="l" defTabSz="457200" rtl="0" eaLnBrk="1" latinLnBrk="0" hangingPunct="1">
        <a:spcBef>
          <a:spcPct val="20000"/>
        </a:spcBef>
        <a:buFont typeface="Arial"/>
        <a:buChar char="•"/>
        <a:defRPr sz="2400" kern="1200">
          <a:solidFill>
            <a:schemeClr val="tx1"/>
          </a:solidFill>
          <a:latin typeface="Segoe UI"/>
          <a:ea typeface="+mn-ea"/>
          <a:cs typeface="Segoe UI"/>
        </a:defRPr>
      </a:lvl2pPr>
      <a:lvl3pPr marL="1143000" indent="-228600" algn="l" defTabSz="457200" rtl="0" eaLnBrk="1" latinLnBrk="0" hangingPunct="1">
        <a:spcBef>
          <a:spcPct val="20000"/>
        </a:spcBef>
        <a:buFont typeface="Arial"/>
        <a:buChar char="•"/>
        <a:defRPr sz="2000" kern="1200">
          <a:solidFill>
            <a:schemeClr val="tx1"/>
          </a:solidFill>
          <a:latin typeface="Segoe UI"/>
          <a:ea typeface="+mn-ea"/>
          <a:cs typeface="Segoe UI"/>
        </a:defRPr>
      </a:lvl3pPr>
      <a:lvl4pPr marL="1600200" indent="-228600" algn="l" defTabSz="457200" rtl="0" eaLnBrk="1" latinLnBrk="0" hangingPunct="1">
        <a:spcBef>
          <a:spcPct val="20000"/>
        </a:spcBef>
        <a:buFont typeface="Arial"/>
        <a:buChar char="•"/>
        <a:defRPr sz="1800" kern="1200">
          <a:solidFill>
            <a:schemeClr val="tx1"/>
          </a:solidFill>
          <a:latin typeface="Segoe UI"/>
          <a:ea typeface="+mn-ea"/>
          <a:cs typeface="Segoe UI"/>
        </a:defRPr>
      </a:lvl4pPr>
      <a:lvl5pPr marL="2057400" indent="-228600" algn="l" defTabSz="457200" rtl="0" eaLnBrk="1" latinLnBrk="0" hangingPunct="1">
        <a:spcBef>
          <a:spcPct val="20000"/>
        </a:spcBef>
        <a:buFont typeface="Arial"/>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surance.wa.gov/about-oic/newsroom/news/2016/10-13-2016.html" TargetMode="External"/><Relationship Id="rId2" Type="http://schemas.openxmlformats.org/officeDocument/2006/relationships/hyperlink" Target="https://www.insurance.wa.gov/for-insurers/filing-instructions/file-health-care-disability/discontinue-renewal/template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intranet/public-affairs/web-services/content-standards-guide/words-that-sound-alike.s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intranet/public-affairs/web-services/content-standards-guide/grammar.s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intranet/public-affairs/web-services/content-standards-guide/one-or-two.s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intranet/operations/Performancemanagement/businessplan/documents/15-17-dashboard.xls" TargetMode="External"/><Relationship Id="rId3" Type="http://schemas.openxmlformats.org/officeDocument/2006/relationships/hyperlink" Target="http://access.wa.gov/agency" TargetMode="External"/><Relationship Id="rId7" Type="http://schemas.openxmlformats.org/officeDocument/2006/relationships/hyperlink" Target="https://www.insurance.wa.gov/about-oic/what-we-do/advocate-for-consumers/shiba/" TargetMode="External"/><Relationship Id="rId2" Type="http://schemas.openxmlformats.org/officeDocument/2006/relationships/hyperlink" Target="https://www.insurance.wa.gov/about-oic/about-mike/" TargetMode="External"/><Relationship Id="rId1" Type="http://schemas.openxmlformats.org/officeDocument/2006/relationships/slideLayout" Target="../slideLayouts/slideLayout4.xml"/><Relationship Id="rId6" Type="http://schemas.openxmlformats.org/officeDocument/2006/relationships/hyperlink" Target="https://www.insurance.wa.gov/for-producers/get-licensed" TargetMode="External"/><Relationship Id="rId5" Type="http://schemas.openxmlformats.org/officeDocument/2006/relationships/hyperlink" Target="https://www.insurance.wa.gov/for-insurers/" TargetMode="External"/><Relationship Id="rId10" Type="http://schemas.openxmlformats.org/officeDocument/2006/relationships/hyperlink" Target="https://www.insurance.wa.gov/about-oic/what-we-do/overview-history/past-commissioners/" TargetMode="External"/><Relationship Id="rId4" Type="http://schemas.openxmlformats.org/officeDocument/2006/relationships/hyperlink" Target="https://www.insurance.wa.gov/about-oic/what-we-do/advocate-for-consumers/consumer-advocacy/" TargetMode="External"/><Relationship Id="rId9" Type="http://schemas.openxmlformats.org/officeDocument/2006/relationships/hyperlink" Target="http://www.sos.wa.gov/"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intranet/public-affairs/web-services/contribute-training/how-to-add-page-descriptions.htm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surance.wa.gov/your-insurance/talk-with-an-expert/index.html" TargetMode="External"/><Relationship Id="rId2" Type="http://schemas.openxmlformats.org/officeDocument/2006/relationships/hyperlink" Target="http://internetdev/about-oic/privacy-policy/"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internetdev/your-insurance/talk-with-an-expert/"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file:///\\oicwboly20\Intranet\public-affairs\web-services\contribute-training\documents\User-publishing-checklist.docx" TargetMode="External"/><Relationship Id="rId2" Type="http://schemas.openxmlformats.org/officeDocument/2006/relationships/hyperlink" Target="http://intranet/public-affairs/web-services/content-standards-guide/index.shtml" TargetMode="External"/><Relationship Id="rId1" Type="http://schemas.openxmlformats.org/officeDocument/2006/relationships/slideLayout" Target="../slideLayouts/slideLayout4.xml"/><Relationship Id="rId6" Type="http://schemas.openxmlformats.org/officeDocument/2006/relationships/hyperlink" Target="https://www.lynda.com/allcourses" TargetMode="External"/><Relationship Id="rId5" Type="http://schemas.openxmlformats.org/officeDocument/2006/relationships/hyperlink" Target="http://www.des.wa.gov/services/training-and-development" TargetMode="External"/><Relationship Id="rId4" Type="http://schemas.openxmlformats.org/officeDocument/2006/relationships/hyperlink" Target="http://intranet/public-affairs/web-services/web-content/content-review-checklist.s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internetdev/connect-with-us/public-records/after-filing-a-request/" TargetMode="External"/><Relationship Id="rId2" Type="http://schemas.openxmlformats.org/officeDocument/2006/relationships/hyperlink" Target="http://internetdev/laws-rules/legislation-rules/legislation/" TargetMode="External"/><Relationship Id="rId1" Type="http://schemas.openxmlformats.org/officeDocument/2006/relationships/slideLayout" Target="../slideLayouts/slideLayout4.xml"/><Relationship Id="rId4" Type="http://schemas.openxmlformats.org/officeDocument/2006/relationships/hyperlink" Target="http://internetdev/your-insurance/medicare/how-medicare-works/different-par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internetdev/current-issues-reform/kaiser-group-health/" TargetMode="External"/><Relationship Id="rId2" Type="http://schemas.openxmlformats.org/officeDocument/2006/relationships/hyperlink" Target="http://internetdev/your-insurance/health-insurance/appeal/identify-your-coverage/" TargetMode="External"/><Relationship Id="rId1" Type="http://schemas.openxmlformats.org/officeDocument/2006/relationships/slideLayout" Target="../slideLayouts/slideLayout4.xml"/><Relationship Id="rId5" Type="http://schemas.openxmlformats.org/officeDocument/2006/relationships/hyperlink" Target="http://internetdev/for-producers/compliance/licensing-education-forms/" TargetMode="External"/><Relationship Id="rId4" Type="http://schemas.openxmlformats.org/officeDocument/2006/relationships/hyperlink" Target="http://internetdev/complaints-and-fraud/report-fraud/how-to-avoid-fraud/"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web-lab-exercises-dec2016.docx"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Web Training Labs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0" name="Subtitle 9"/>
          <p:cNvSpPr>
            <a:spLocks noGrp="1"/>
          </p:cNvSpPr>
          <p:nvPr>
            <p:ph type="subTitle" idx="1"/>
          </p:nvPr>
        </p:nvSpPr>
        <p:spPr/>
        <p:txBody>
          <a:bodyPr/>
          <a:lstStyle/>
          <a:p>
            <a:r>
              <a:rPr lang="en-US" dirty="0"/>
              <a:t>D</a:t>
            </a:r>
            <a:r>
              <a:rPr lang="en-US" dirty="0" smtClean="0"/>
              <a:t>ecember 7, 8 and 12 </a:t>
            </a:r>
            <a:r>
              <a:rPr lang="en-US" dirty="0"/>
              <a:t>2016</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 name="Date Placeholder 1"/>
          <p:cNvSpPr>
            <a:spLocks noGrp="1"/>
          </p:cNvSpPr>
          <p:nvPr>
            <p:ph type="dt" sz="half" idx="10"/>
          </p:nvPr>
        </p:nvSpPr>
        <p:spPr/>
        <p:txBody>
          <a:bodyPr/>
          <a:lstStyle/>
          <a:p>
            <a:fld id="{D06BCB84-9556-4B69-BD7A-9E1D777298E1}" type="datetime4">
              <a:rPr lang="en-US" smtClean="0"/>
              <a:t>December 9, 2016</a:t>
            </a:fld>
            <a:endParaRPr lang="en-US" dirty="0"/>
          </a:p>
        </p:txBody>
      </p:sp>
    </p:spTree>
    <p:extLst>
      <p:ext uri="{BB962C8B-B14F-4D97-AF65-F5344CB8AC3E}">
        <p14:creationId xmlns:p14="http://schemas.microsoft.com/office/powerpoint/2010/main" val="379186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quotes</a:t>
            </a:r>
            <a:endParaRPr lang="en-US" dirty="0"/>
          </a:p>
        </p:txBody>
      </p:sp>
      <p:sp>
        <p:nvSpPr>
          <p:cNvPr id="3" name="Content Placeholder 2"/>
          <p:cNvSpPr>
            <a:spLocks noGrp="1"/>
          </p:cNvSpPr>
          <p:nvPr>
            <p:ph idx="1"/>
          </p:nvPr>
        </p:nvSpPr>
        <p:spPr/>
        <p:txBody>
          <a:bodyPr>
            <a:normAutofit/>
          </a:bodyPr>
          <a:lstStyle/>
          <a:p>
            <a:r>
              <a:rPr lang="en-US" dirty="0" smtClean="0"/>
              <a:t>Examples: </a:t>
            </a:r>
            <a:r>
              <a:rPr lang="en-US" u="sng" dirty="0">
                <a:hlinkClick r:id="rId2"/>
              </a:rPr>
              <a:t>Small group and individual </a:t>
            </a:r>
            <a:r>
              <a:rPr lang="en-US" u="sng" dirty="0" smtClean="0">
                <a:hlinkClick r:id="rId2"/>
              </a:rPr>
              <a:t>templates</a:t>
            </a:r>
            <a:r>
              <a:rPr lang="en-US" dirty="0" smtClean="0"/>
              <a:t>, </a:t>
            </a:r>
            <a:r>
              <a:rPr lang="en-US" u="sng" dirty="0">
                <a:hlinkClick r:id="rId3"/>
              </a:rPr>
              <a:t>Medicare open </a:t>
            </a:r>
            <a:r>
              <a:rPr lang="en-US" u="sng" dirty="0" smtClean="0">
                <a:hlinkClick r:id="rId3"/>
              </a:rPr>
              <a:t>enrollment</a:t>
            </a:r>
            <a:r>
              <a:rPr lang="en-US" u="sng" dirty="0" smtClean="0"/>
              <a:t/>
            </a:r>
            <a:br>
              <a:rPr lang="en-US" u="sng" dirty="0" smtClean="0"/>
            </a:br>
            <a:endParaRPr lang="en-US" dirty="0"/>
          </a:p>
          <a:p>
            <a:pPr marL="457200" indent="-457200">
              <a:buFont typeface="Arial" panose="020B0604020202020204" pitchFamily="34" charset="0"/>
              <a:buChar char="•"/>
            </a:pPr>
            <a:r>
              <a:rPr lang="en-US" dirty="0"/>
              <a:t>Rarely </a:t>
            </a:r>
            <a:r>
              <a:rPr lang="en-US" dirty="0" smtClean="0"/>
              <a:t>used – For verbatim quotes</a:t>
            </a:r>
            <a:endParaRPr lang="en-US" dirty="0"/>
          </a:p>
          <a:p>
            <a:pPr marL="457200" indent="-457200">
              <a:buFont typeface="Arial" panose="020B0604020202020204" pitchFamily="34" charset="0"/>
              <a:buChar char="•"/>
            </a:pPr>
            <a:r>
              <a:rPr lang="en-US" dirty="0" smtClean="0"/>
              <a:t>Left-justified </a:t>
            </a:r>
            <a:r>
              <a:rPr lang="en-US" dirty="0"/>
              <a:t>is the </a:t>
            </a:r>
            <a:r>
              <a:rPr lang="en-US" dirty="0" smtClean="0"/>
              <a:t>standard for text</a:t>
            </a:r>
            <a:endParaRPr lang="en-US" dirty="0"/>
          </a:p>
          <a:p>
            <a:pPr marL="457200" lvl="0" indent="-457200">
              <a:buFont typeface="Arial" panose="020B0604020202020204" pitchFamily="34" charset="0"/>
              <a:buChar char="•"/>
            </a:pPr>
            <a:r>
              <a:rPr lang="en-US" dirty="0" smtClean="0"/>
              <a:t>Better options for formatting, highlighting: </a:t>
            </a:r>
            <a:r>
              <a:rPr lang="en-US" dirty="0"/>
              <a:t>Headings, new </a:t>
            </a:r>
            <a:r>
              <a:rPr lang="en-US" dirty="0" smtClean="0"/>
              <a:t>paragraphs, list</a:t>
            </a:r>
            <a:endParaRPr lang="en-US" dirty="0"/>
          </a:p>
          <a:p>
            <a:r>
              <a:rPr lang="en-US" cap="small" dirty="0"/>
              <a:t> </a:t>
            </a:r>
            <a:endParaRPr lang="en-US" dirty="0"/>
          </a:p>
          <a:p>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10</a:t>
            </a:fld>
            <a:endParaRPr lang="en-US" dirty="0"/>
          </a:p>
        </p:txBody>
      </p:sp>
      <p:sp>
        <p:nvSpPr>
          <p:cNvPr id="7" name="Date Placeholder 6"/>
          <p:cNvSpPr>
            <a:spLocks noGrp="1"/>
          </p:cNvSpPr>
          <p:nvPr>
            <p:ph type="dt" sz="half" idx="10"/>
          </p:nvPr>
        </p:nvSpPr>
        <p:spPr/>
        <p:txBody>
          <a:bodyPr/>
          <a:lstStyle/>
          <a:p>
            <a:fld id="{125322A8-A128-432E-87E3-632A0AC35AAF}" type="datetime4">
              <a:rPr lang="en-US" smtClean="0"/>
              <a:t>December 9, 2016</a:t>
            </a:fld>
            <a:endParaRPr lang="en-US" dirty="0"/>
          </a:p>
        </p:txBody>
      </p:sp>
    </p:spTree>
    <p:extLst>
      <p:ext uri="{BB962C8B-B14F-4D97-AF65-F5344CB8AC3E}">
        <p14:creationId xmlns:p14="http://schemas.microsoft.com/office/powerpoint/2010/main" val="1508683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Improve content using the active voice</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t>Why active instead of passive?</a:t>
            </a:r>
          </a:p>
          <a:p>
            <a:pPr marL="457200" indent="-457200">
              <a:buFont typeface="Arial" panose="020B0604020202020204" pitchFamily="34" charset="0"/>
              <a:buChar char="•"/>
            </a:pPr>
            <a:r>
              <a:rPr lang="en-US" dirty="0" smtClean="0"/>
              <a:t>Clarity – Who’s doing what to whom when</a:t>
            </a:r>
          </a:p>
          <a:p>
            <a:pPr marL="457200" indent="-457200">
              <a:buFont typeface="Arial" panose="020B0604020202020204" pitchFamily="34" charset="0"/>
              <a:buChar char="•"/>
            </a:pPr>
            <a:r>
              <a:rPr lang="en-US" dirty="0" smtClean="0"/>
              <a:t>Simplicity – Reduced word clutter</a:t>
            </a:r>
          </a:p>
          <a:p>
            <a:pPr marL="457200" indent="-457200">
              <a:buFont typeface="Arial" panose="020B0604020202020204" pitchFamily="34" charset="0"/>
              <a:buChar char="•"/>
            </a:pPr>
            <a:r>
              <a:rPr lang="en-US" dirty="0" smtClean="0"/>
              <a:t>Precision – Focuses on the action, not the situation</a:t>
            </a:r>
          </a:p>
          <a:p>
            <a:r>
              <a:rPr lang="en-US" sz="2400" dirty="0" smtClean="0"/>
              <a:t/>
            </a:r>
            <a:br>
              <a:rPr lang="en-US" sz="2400" dirty="0" smtClean="0"/>
            </a:br>
            <a:r>
              <a:rPr lang="en-US" sz="2400" dirty="0" smtClean="0"/>
              <a:t>MS </a:t>
            </a:r>
            <a:r>
              <a:rPr lang="en-US" sz="2400" dirty="0"/>
              <a:t>Word’s passive-sentences checker:</a:t>
            </a:r>
          </a:p>
          <a:p>
            <a:r>
              <a:rPr lang="en-US" sz="1800" dirty="0"/>
              <a:t>File &gt; Options &gt; Proofing &gt; Show Readability Statistics &gt; </a:t>
            </a:r>
            <a:r>
              <a:rPr lang="en-US" sz="1800" dirty="0" smtClean="0"/>
              <a:t>Settings</a:t>
            </a:r>
          </a:p>
          <a:p>
            <a:endParaRPr lang="en-US" dirty="0"/>
          </a:p>
          <a:p>
            <a:r>
              <a:rPr lang="en-US" dirty="0" smtClean="0"/>
              <a:t>Exercise No. 2 – Rewrite the [passive-voice] sentences.</a:t>
            </a:r>
          </a:p>
          <a:p>
            <a:endParaRPr lang="en-US" dirty="0" smtClean="0"/>
          </a:p>
          <a:p>
            <a:r>
              <a:rPr lang="en-US" dirty="0" smtClean="0"/>
              <a:t>See </a:t>
            </a:r>
            <a:r>
              <a:rPr lang="en-US" dirty="0"/>
              <a:t>P. </a:t>
            </a:r>
            <a:r>
              <a:rPr lang="en-US" dirty="0" smtClean="0"/>
              <a:t>14, 63, 67 </a:t>
            </a:r>
            <a:r>
              <a:rPr lang="en-US" dirty="0"/>
              <a:t>from “Writing for the Web”</a:t>
            </a:r>
          </a:p>
          <a:p>
            <a:endParaRPr lang="en-US" dirty="0"/>
          </a:p>
          <a:p>
            <a:endParaRPr lang="en-US" dirty="0"/>
          </a:p>
        </p:txBody>
      </p:sp>
      <p:sp>
        <p:nvSpPr>
          <p:cNvPr id="5" name="Footer Placeholder 4"/>
          <p:cNvSpPr>
            <a:spLocks noGrp="1"/>
          </p:cNvSpPr>
          <p:nvPr>
            <p:ph type="ftr" sz="quarter" idx="11"/>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11</a:t>
            </a:fld>
            <a:endParaRPr lang="en-US" dirty="0"/>
          </a:p>
        </p:txBody>
      </p:sp>
      <p:sp>
        <p:nvSpPr>
          <p:cNvPr id="7" name="Date Placeholder 6"/>
          <p:cNvSpPr>
            <a:spLocks noGrp="1"/>
          </p:cNvSpPr>
          <p:nvPr>
            <p:ph type="dt" sz="half" idx="10"/>
          </p:nvPr>
        </p:nvSpPr>
        <p:spPr/>
        <p:txBody>
          <a:bodyPr/>
          <a:lstStyle/>
          <a:p>
            <a:fld id="{27435A65-ED85-4361-BF6E-E6DB7C00A460}" type="datetime4">
              <a:rPr lang="en-US" smtClean="0"/>
              <a:t>December 9, 2016</a:t>
            </a:fld>
            <a:endParaRPr lang="en-US" dirty="0"/>
          </a:p>
        </p:txBody>
      </p:sp>
    </p:spTree>
    <p:extLst>
      <p:ext uri="{BB962C8B-B14F-4D97-AF65-F5344CB8AC3E}">
        <p14:creationId xmlns:p14="http://schemas.microsoft.com/office/powerpoint/2010/main" val="3764141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passive to active</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a:p>
          <a:p>
            <a:r>
              <a:rPr lang="en-US" dirty="0"/>
              <a:t>Before the semester was over, the new nursing program had been approved by the Curriculum Committee and the Board of Trustees. </a:t>
            </a:r>
          </a:p>
          <a:p>
            <a:r>
              <a:rPr lang="en-US" dirty="0"/>
              <a:t> </a:t>
            </a:r>
          </a:p>
          <a:p>
            <a:r>
              <a:rPr lang="en-US" dirty="0"/>
              <a:t>With five seconds left in the game, an illegal time-out was called by one of the players.</a:t>
            </a:r>
          </a:p>
          <a:p>
            <a:r>
              <a:rPr lang="en-US" dirty="0"/>
              <a:t> </a:t>
            </a:r>
          </a:p>
          <a:p>
            <a:r>
              <a:rPr lang="en-US" dirty="0"/>
              <a:t>Later in the day, the employees were informed of their loss of benefits by the boss herself.</a:t>
            </a:r>
          </a:p>
          <a:p>
            <a:r>
              <a:rPr lang="en-US" dirty="0"/>
              <a:t> </a:t>
            </a:r>
          </a:p>
          <a:p>
            <a:r>
              <a:rPr lang="en-US" dirty="0"/>
              <a:t>The major points of the lesson were quickly learned by the class, but they were also quickly forgotten by them.</a:t>
            </a:r>
          </a:p>
          <a:p>
            <a:r>
              <a:rPr lang="en-US" dirty="0"/>
              <a:t> </a:t>
            </a:r>
          </a:p>
          <a:p>
            <a:r>
              <a:rPr lang="en-US" dirty="0"/>
              <a:t>For several years, Chauncey was raised by his elderly grandmother.</a:t>
            </a:r>
          </a:p>
          <a:p>
            <a:r>
              <a:rPr lang="en-US" dirty="0"/>
              <a:t> </a:t>
            </a:r>
          </a:p>
          <a:p>
            <a:r>
              <a:rPr lang="en-US" dirty="0"/>
              <a:t>An unexpected tornado smashed several homes and uprooted trees in a suburb of Knoxville.</a:t>
            </a:r>
          </a:p>
          <a:p>
            <a:r>
              <a:rPr lang="en-US" dirty="0"/>
              <a:t> </a:t>
            </a:r>
          </a:p>
          <a:p>
            <a:r>
              <a:rPr lang="en-US" dirty="0"/>
              <a:t>I was surprised by the teacher's lack of sympathy.</a:t>
            </a:r>
          </a:p>
          <a:p>
            <a:r>
              <a:rPr lang="en-US" dirty="0"/>
              <a:t> </a:t>
            </a:r>
          </a:p>
          <a:p>
            <a:r>
              <a:rPr lang="en-US" dirty="0"/>
              <a:t>Tall buildings and mountain roads were avoided by Raoul because he had such a fear of heights.</a:t>
            </a:r>
          </a:p>
          <a:p>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12</a:t>
            </a:fld>
            <a:endParaRPr lang="en-US" dirty="0"/>
          </a:p>
        </p:txBody>
      </p:sp>
      <p:sp>
        <p:nvSpPr>
          <p:cNvPr id="7" name="Date Placeholder 6"/>
          <p:cNvSpPr>
            <a:spLocks noGrp="1"/>
          </p:cNvSpPr>
          <p:nvPr>
            <p:ph type="dt" sz="half" idx="10"/>
          </p:nvPr>
        </p:nvSpPr>
        <p:spPr/>
        <p:txBody>
          <a:bodyPr/>
          <a:lstStyle/>
          <a:p>
            <a:fld id="{A1131CD9-29B1-4E4A-80E5-40FC38168D19}" type="datetime4">
              <a:rPr lang="en-US" smtClean="0"/>
              <a:t>December 9, 2016</a:t>
            </a:fld>
            <a:endParaRPr lang="en-US" dirty="0"/>
          </a:p>
        </p:txBody>
      </p:sp>
    </p:spTree>
    <p:extLst>
      <p:ext uri="{BB962C8B-B14F-4D97-AF65-F5344CB8AC3E}">
        <p14:creationId xmlns:p14="http://schemas.microsoft.com/office/powerpoint/2010/main" val="1846117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0171" y="3867994"/>
            <a:ext cx="8464963" cy="1862736"/>
          </a:xfrm>
        </p:spPr>
        <p:txBody>
          <a:bodyPr>
            <a:normAutofit/>
          </a:bodyPr>
          <a:lstStyle/>
          <a:p>
            <a:r>
              <a:rPr lang="en-US" dirty="0" smtClean="0"/>
              <a:t>Spelling</a:t>
            </a:r>
            <a:r>
              <a:rPr lang="en-US" dirty="0"/>
              <a:t>, capitalization, </a:t>
            </a:r>
            <a:r>
              <a:rPr lang="en-US" dirty="0" smtClean="0"/>
              <a:t>punctuation, </a:t>
            </a:r>
            <a:r>
              <a:rPr lang="en-US" dirty="0"/>
              <a:t>for common words and terms</a:t>
            </a:r>
          </a:p>
        </p:txBody>
      </p:sp>
      <p:sp>
        <p:nvSpPr>
          <p:cNvPr id="10" name="Text Placeholder 9"/>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13</a:t>
            </a:fld>
            <a:endParaRPr lang="en-US" dirty="0"/>
          </a:p>
        </p:txBody>
      </p:sp>
      <p:sp>
        <p:nvSpPr>
          <p:cNvPr id="2" name="Date Placeholder 1"/>
          <p:cNvSpPr>
            <a:spLocks noGrp="1"/>
          </p:cNvSpPr>
          <p:nvPr>
            <p:ph type="dt" sz="half" idx="10"/>
          </p:nvPr>
        </p:nvSpPr>
        <p:spPr/>
        <p:txBody>
          <a:bodyPr/>
          <a:lstStyle/>
          <a:p>
            <a:fld id="{0C77303F-614D-4E79-800F-E586D0B744C6}" type="datetime4">
              <a:rPr lang="en-US" smtClean="0"/>
              <a:t>December 9, 2016</a:t>
            </a:fld>
            <a:endParaRPr lang="en-US" dirty="0"/>
          </a:p>
        </p:txBody>
      </p:sp>
    </p:spTree>
    <p:extLst>
      <p:ext uri="{BB962C8B-B14F-4D97-AF65-F5344CB8AC3E}">
        <p14:creationId xmlns:p14="http://schemas.microsoft.com/office/powerpoint/2010/main" val="4290965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0" y="327998"/>
            <a:ext cx="8444926" cy="984058"/>
          </a:xfrm>
        </p:spPr>
        <p:txBody>
          <a:bodyPr>
            <a:normAutofit/>
          </a:bodyPr>
          <a:lstStyle/>
          <a:p>
            <a:r>
              <a:rPr lang="en-US" sz="3000" dirty="0">
                <a:hlinkClick r:id="rId2"/>
              </a:rPr>
              <a:t>Words that sound alike</a:t>
            </a:r>
            <a:r>
              <a:rPr lang="en-US" sz="3000" dirty="0"/>
              <a:t> or have similar meanings</a:t>
            </a:r>
          </a:p>
        </p:txBody>
      </p:sp>
      <p:sp>
        <p:nvSpPr>
          <p:cNvPr id="3" name="Content Placeholder 2"/>
          <p:cNvSpPr>
            <a:spLocks noGrp="1"/>
          </p:cNvSpPr>
          <p:nvPr>
            <p:ph idx="1"/>
          </p:nvPr>
        </p:nvSpPr>
        <p:spPr/>
        <p:txBody>
          <a:bodyPr>
            <a:normAutofit/>
          </a:bodyPr>
          <a:lstStyle/>
          <a:p>
            <a:r>
              <a:rPr lang="en-US" sz="1600" b="1" dirty="0"/>
              <a:t>Accept</a:t>
            </a:r>
            <a:r>
              <a:rPr lang="en-US" sz="1600" dirty="0"/>
              <a:t>: </a:t>
            </a:r>
            <a:r>
              <a:rPr lang="en-US" sz="1600" dirty="0" smtClean="0"/>
              <a:t>Receive, agree  /  </a:t>
            </a:r>
            <a:r>
              <a:rPr lang="en-US" sz="1600" b="1" dirty="0" smtClean="0"/>
              <a:t>Except</a:t>
            </a:r>
            <a:r>
              <a:rPr lang="en-US" sz="1600" dirty="0"/>
              <a:t>: </a:t>
            </a:r>
            <a:r>
              <a:rPr lang="en-US" sz="1600" dirty="0" smtClean="0"/>
              <a:t>All </a:t>
            </a:r>
            <a:r>
              <a:rPr lang="en-US" sz="1600" dirty="0"/>
              <a:t>but, </a:t>
            </a:r>
            <a:r>
              <a:rPr lang="en-US" sz="1600" dirty="0" smtClean="0"/>
              <a:t>other than</a:t>
            </a:r>
            <a:r>
              <a:rPr lang="en-US" sz="1600" dirty="0"/>
              <a:t/>
            </a:r>
            <a:br>
              <a:rPr lang="en-US" sz="1600" dirty="0"/>
            </a:br>
            <a:endParaRPr lang="en-US" sz="1600" dirty="0"/>
          </a:p>
          <a:p>
            <a:r>
              <a:rPr lang="en-US" sz="1600" b="1" dirty="0"/>
              <a:t>Affect</a:t>
            </a:r>
            <a:r>
              <a:rPr lang="en-US" sz="1600" dirty="0"/>
              <a:t> (</a:t>
            </a:r>
            <a:r>
              <a:rPr lang="en-US" sz="1600" dirty="0" smtClean="0"/>
              <a:t>v): Influence, change / </a:t>
            </a:r>
            <a:r>
              <a:rPr lang="en-US" sz="1600" b="1" dirty="0" smtClean="0"/>
              <a:t>Effect</a:t>
            </a:r>
            <a:r>
              <a:rPr lang="en-US" sz="1600" dirty="0" smtClean="0"/>
              <a:t> </a:t>
            </a:r>
            <a:r>
              <a:rPr lang="en-US" sz="1600" dirty="0"/>
              <a:t>(</a:t>
            </a:r>
            <a:r>
              <a:rPr lang="en-US" sz="1600" dirty="0" smtClean="0"/>
              <a:t>n): </a:t>
            </a:r>
            <a:r>
              <a:rPr lang="en-US" sz="1600" dirty="0"/>
              <a:t>O</a:t>
            </a:r>
            <a:r>
              <a:rPr lang="en-US" sz="1600" dirty="0" smtClean="0"/>
              <a:t>utcome </a:t>
            </a:r>
            <a:r>
              <a:rPr lang="en-US" sz="1600" dirty="0"/>
              <a:t>or </a:t>
            </a:r>
            <a:r>
              <a:rPr lang="en-US" sz="1600" dirty="0" smtClean="0"/>
              <a:t>result / </a:t>
            </a:r>
            <a:r>
              <a:rPr lang="en-US" sz="1600" b="1" dirty="0" smtClean="0"/>
              <a:t>Effect</a:t>
            </a:r>
            <a:r>
              <a:rPr lang="en-US" sz="1600" dirty="0" smtClean="0"/>
              <a:t> </a:t>
            </a:r>
            <a:r>
              <a:rPr lang="en-US" sz="1600" dirty="0"/>
              <a:t>(</a:t>
            </a:r>
            <a:r>
              <a:rPr lang="en-US" sz="1600" dirty="0" smtClean="0"/>
              <a:t>v): Accomplish</a:t>
            </a:r>
            <a:br>
              <a:rPr lang="en-US" sz="1600" dirty="0" smtClean="0"/>
            </a:br>
            <a:endParaRPr lang="en-US" sz="1600" dirty="0"/>
          </a:p>
          <a:p>
            <a:r>
              <a:rPr lang="en-US" sz="1600" b="1" dirty="0"/>
              <a:t>Alternate</a:t>
            </a:r>
            <a:r>
              <a:rPr lang="en-US" sz="1600" dirty="0"/>
              <a:t>: </a:t>
            </a:r>
            <a:r>
              <a:rPr lang="en-US" sz="1600" dirty="0" smtClean="0"/>
              <a:t>Occurring, succeeding </a:t>
            </a:r>
            <a:r>
              <a:rPr lang="en-US" sz="1600" dirty="0"/>
              <a:t>by </a:t>
            </a:r>
            <a:r>
              <a:rPr lang="en-US" sz="1600" dirty="0" smtClean="0"/>
              <a:t>turns / </a:t>
            </a:r>
            <a:r>
              <a:rPr lang="en-US" sz="1600" b="1" dirty="0" smtClean="0"/>
              <a:t>Alternative</a:t>
            </a:r>
            <a:r>
              <a:rPr lang="en-US" sz="1600" dirty="0"/>
              <a:t>: </a:t>
            </a:r>
            <a:r>
              <a:rPr lang="en-US" sz="1600" dirty="0" smtClean="0"/>
              <a:t>Offering, </a:t>
            </a:r>
            <a:r>
              <a:rPr lang="en-US" sz="1600" dirty="0"/>
              <a:t>expressing a </a:t>
            </a:r>
            <a:r>
              <a:rPr lang="en-US" sz="1600" dirty="0" smtClean="0"/>
              <a:t>choice</a:t>
            </a:r>
            <a:r>
              <a:rPr lang="en-US" sz="1600" dirty="0"/>
              <a:t/>
            </a:r>
            <a:br>
              <a:rPr lang="en-US" sz="1600" dirty="0"/>
            </a:br>
            <a:endParaRPr lang="en-US" sz="1600" dirty="0"/>
          </a:p>
          <a:p>
            <a:r>
              <a:rPr lang="en-US" sz="1600" b="1" dirty="0"/>
              <a:t>Capital</a:t>
            </a:r>
            <a:r>
              <a:rPr lang="en-US" sz="1600" dirty="0"/>
              <a:t>: </a:t>
            </a:r>
            <a:r>
              <a:rPr lang="en-US" sz="1600" dirty="0" smtClean="0"/>
              <a:t>Uppercase </a:t>
            </a:r>
            <a:r>
              <a:rPr lang="en-US" sz="1600" dirty="0"/>
              <a:t>letters</a:t>
            </a:r>
            <a:r>
              <a:rPr lang="en-US" sz="1600" dirty="0" smtClean="0"/>
              <a:t>, money, </a:t>
            </a:r>
            <a:r>
              <a:rPr lang="en-US" sz="1600" dirty="0"/>
              <a:t>the city that is </a:t>
            </a:r>
            <a:r>
              <a:rPr lang="en-US" sz="1600" dirty="0" smtClean="0"/>
              <a:t>the </a:t>
            </a:r>
            <a:r>
              <a:rPr lang="en-US" sz="1600" dirty="0"/>
              <a:t>seat of </a:t>
            </a:r>
            <a:r>
              <a:rPr lang="en-US" sz="1600" dirty="0" smtClean="0"/>
              <a:t>government</a:t>
            </a:r>
            <a:r>
              <a:rPr lang="en-US" sz="1600" dirty="0"/>
              <a:t> / </a:t>
            </a:r>
            <a:r>
              <a:rPr lang="en-US" sz="1600" b="1" dirty="0" smtClean="0"/>
              <a:t>Capitol</a:t>
            </a:r>
            <a:r>
              <a:rPr lang="en-US" sz="1600" dirty="0"/>
              <a:t>: </a:t>
            </a:r>
            <a:r>
              <a:rPr lang="en-US" sz="1600" dirty="0" smtClean="0"/>
              <a:t>The </a:t>
            </a:r>
            <a:r>
              <a:rPr lang="en-US" sz="1600" dirty="0"/>
              <a:t>building, nearby buildings and the </a:t>
            </a:r>
            <a:r>
              <a:rPr lang="en-US" sz="1600" dirty="0" smtClean="0"/>
              <a:t>campus</a:t>
            </a:r>
            <a:r>
              <a:rPr lang="en-US" sz="1600" dirty="0"/>
              <a:t/>
            </a:r>
            <a:br>
              <a:rPr lang="en-US" sz="1600" dirty="0"/>
            </a:br>
            <a:endParaRPr lang="en-US" sz="1600" dirty="0"/>
          </a:p>
          <a:p>
            <a:r>
              <a:rPr lang="en-US" sz="1600" b="1" dirty="0"/>
              <a:t>Communication</a:t>
            </a:r>
            <a:r>
              <a:rPr lang="en-US" sz="1600" dirty="0"/>
              <a:t>: </a:t>
            </a:r>
            <a:r>
              <a:rPr lang="en-US" sz="1600" dirty="0" smtClean="0"/>
              <a:t>A process / </a:t>
            </a:r>
            <a:r>
              <a:rPr lang="en-US" sz="1600" b="1" dirty="0" smtClean="0"/>
              <a:t>Communications</a:t>
            </a:r>
            <a:r>
              <a:rPr lang="en-US" sz="1600" dirty="0"/>
              <a:t>: </a:t>
            </a:r>
            <a:r>
              <a:rPr lang="en-US" sz="1600" dirty="0" smtClean="0"/>
              <a:t>Items </a:t>
            </a:r>
            <a:r>
              <a:rPr lang="en-US" sz="1600" dirty="0"/>
              <a:t>or methods used to </a:t>
            </a:r>
            <a:r>
              <a:rPr lang="en-US" sz="1600" dirty="0" smtClean="0"/>
              <a:t>communicate</a:t>
            </a:r>
            <a:r>
              <a:rPr lang="en-US" sz="1600" dirty="0"/>
              <a:t/>
            </a:r>
            <a:br>
              <a:rPr lang="en-US" sz="1600" dirty="0"/>
            </a:br>
            <a:endParaRPr lang="en-US" sz="1600" dirty="0"/>
          </a:p>
          <a:p>
            <a:r>
              <a:rPr lang="en-US" sz="1600" b="1" dirty="0"/>
              <a:t>Farther</a:t>
            </a:r>
            <a:r>
              <a:rPr lang="en-US" sz="1600" dirty="0"/>
              <a:t>: </a:t>
            </a:r>
            <a:r>
              <a:rPr lang="en-US" sz="1600" dirty="0" smtClean="0"/>
              <a:t>Physical distance / </a:t>
            </a:r>
            <a:r>
              <a:rPr lang="en-US" sz="1600" b="1" dirty="0" smtClean="0"/>
              <a:t>Further</a:t>
            </a:r>
            <a:r>
              <a:rPr lang="en-US" sz="1600" dirty="0"/>
              <a:t>: </a:t>
            </a:r>
            <a:r>
              <a:rPr lang="en-US" sz="1600" dirty="0" smtClean="0"/>
              <a:t>In </a:t>
            </a:r>
            <a:r>
              <a:rPr lang="en-US" sz="1600" dirty="0"/>
              <a:t>addition, to a greater </a:t>
            </a:r>
            <a:r>
              <a:rPr lang="en-US" sz="1600" dirty="0" smtClean="0"/>
              <a:t>degree</a:t>
            </a:r>
            <a:r>
              <a:rPr lang="en-US" sz="1600" dirty="0"/>
              <a:t/>
            </a:r>
            <a:br>
              <a:rPr lang="en-US" sz="1600" dirty="0"/>
            </a:br>
            <a:endParaRPr lang="en-US" sz="1600" dirty="0"/>
          </a:p>
          <a:p>
            <a:r>
              <a:rPr lang="en-US" sz="1600" b="1" dirty="0"/>
              <a:t>Fewer</a:t>
            </a:r>
            <a:r>
              <a:rPr lang="en-US" sz="1600" dirty="0"/>
              <a:t>: </a:t>
            </a:r>
            <a:r>
              <a:rPr lang="en-US" sz="1600" dirty="0" smtClean="0"/>
              <a:t>Used </a:t>
            </a:r>
            <a:r>
              <a:rPr lang="en-US" sz="1600" dirty="0"/>
              <a:t>with countable </a:t>
            </a:r>
            <a:r>
              <a:rPr lang="en-US" sz="1600" dirty="0" smtClean="0"/>
              <a:t>nouns / </a:t>
            </a:r>
            <a:r>
              <a:rPr lang="en-US" sz="1600" b="1" dirty="0" smtClean="0"/>
              <a:t>Less</a:t>
            </a:r>
            <a:r>
              <a:rPr lang="en-US" sz="1600" dirty="0"/>
              <a:t>: </a:t>
            </a:r>
            <a:r>
              <a:rPr lang="en-US" sz="1600" dirty="0" smtClean="0"/>
              <a:t>Used </a:t>
            </a:r>
            <a:r>
              <a:rPr lang="en-US" sz="1600" dirty="0"/>
              <a:t>with collective or mass </a:t>
            </a:r>
            <a:r>
              <a:rPr lang="en-US" sz="1600" dirty="0" smtClean="0"/>
              <a:t>nouns</a:t>
            </a:r>
            <a:endParaRPr lang="en-US" sz="1600" dirty="0"/>
          </a:p>
          <a:p>
            <a:endParaRPr lang="en-US" sz="1600" dirty="0"/>
          </a:p>
          <a:p>
            <a:r>
              <a:rPr lang="en-US" sz="1600" b="1" dirty="0"/>
              <a:t>Use</a:t>
            </a:r>
            <a:r>
              <a:rPr lang="en-US" sz="1600" dirty="0"/>
              <a:t>: </a:t>
            </a:r>
            <a:r>
              <a:rPr lang="en-US" sz="1600" dirty="0" smtClean="0"/>
              <a:t>Employ </a:t>
            </a:r>
            <a:r>
              <a:rPr lang="en-US" sz="1600" dirty="0"/>
              <a:t>objects for the purposes they were designed </a:t>
            </a:r>
            <a:r>
              <a:rPr lang="en-US" sz="1600" dirty="0" smtClean="0"/>
              <a:t>for / </a:t>
            </a:r>
            <a:r>
              <a:rPr lang="en-US" sz="1600" b="1" dirty="0" smtClean="0"/>
              <a:t>Utilize</a:t>
            </a:r>
            <a:r>
              <a:rPr lang="en-US" sz="1600" dirty="0"/>
              <a:t>: find a practical use for</a:t>
            </a:r>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14</a:t>
            </a:fld>
            <a:endParaRPr lang="en-US" dirty="0"/>
          </a:p>
        </p:txBody>
      </p:sp>
      <p:sp>
        <p:nvSpPr>
          <p:cNvPr id="7" name="Date Placeholder 6"/>
          <p:cNvSpPr>
            <a:spLocks noGrp="1"/>
          </p:cNvSpPr>
          <p:nvPr>
            <p:ph type="dt" sz="half" idx="10"/>
          </p:nvPr>
        </p:nvSpPr>
        <p:spPr/>
        <p:txBody>
          <a:bodyPr/>
          <a:lstStyle/>
          <a:p>
            <a:fld id="{BFE3AF85-5A37-44E4-80D9-B15AE5701BEC}" type="datetime4">
              <a:rPr lang="en-US" smtClean="0"/>
              <a:t>December 9, 2016</a:t>
            </a:fld>
            <a:endParaRPr lang="en-US" dirty="0"/>
          </a:p>
        </p:txBody>
      </p:sp>
    </p:spTree>
    <p:extLst>
      <p:ext uri="{BB962C8B-B14F-4D97-AF65-F5344CB8AC3E}">
        <p14:creationId xmlns:p14="http://schemas.microsoft.com/office/powerpoint/2010/main" val="2525778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Grammar guidelines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US" sz="2300" b="1" dirty="0"/>
              <a:t>Who</a:t>
            </a:r>
            <a:r>
              <a:rPr lang="en-US" sz="2300" dirty="0"/>
              <a:t> or </a:t>
            </a:r>
            <a:r>
              <a:rPr lang="en-US" sz="2300" b="1" dirty="0"/>
              <a:t>that</a:t>
            </a:r>
            <a:r>
              <a:rPr lang="en-US" sz="2300" dirty="0"/>
              <a:t>? When referring to people, use </a:t>
            </a:r>
            <a:r>
              <a:rPr lang="en-US" sz="2300" dirty="0" smtClean="0"/>
              <a:t>”who,” </a:t>
            </a:r>
            <a:r>
              <a:rPr lang="en-US" sz="2300" dirty="0"/>
              <a:t>not </a:t>
            </a:r>
            <a:r>
              <a:rPr lang="en-US" sz="2300" dirty="0" smtClean="0"/>
              <a:t>”that.” </a:t>
            </a:r>
            <a:r>
              <a:rPr lang="en-US" sz="2300" dirty="0"/>
              <a:t>Example: The men who played were all over 6’ 6” tall.</a:t>
            </a:r>
          </a:p>
          <a:p>
            <a:pPr marL="342900" indent="-342900">
              <a:buFont typeface="Arial" panose="020B0604020202020204" pitchFamily="34" charset="0"/>
              <a:buChar char="•"/>
            </a:pPr>
            <a:r>
              <a:rPr lang="en-US" sz="2300" dirty="0"/>
              <a:t>Use </a:t>
            </a:r>
            <a:r>
              <a:rPr lang="en-US" sz="2300" b="1" dirty="0"/>
              <a:t>”it,” </a:t>
            </a:r>
            <a:r>
              <a:rPr lang="en-US" sz="2300" dirty="0"/>
              <a:t>not</a:t>
            </a:r>
            <a:r>
              <a:rPr lang="en-US" sz="2300" b="1" dirty="0"/>
              <a:t> ”they” </a:t>
            </a:r>
            <a:r>
              <a:rPr lang="en-US" sz="2300" dirty="0"/>
              <a:t>when referring to an organization, department, business or other individual entity. Example: The Office of the Insurance Commissioner says it expects more citizen complaints next year.</a:t>
            </a:r>
          </a:p>
          <a:p>
            <a:pPr marL="342900" indent="-342900">
              <a:buFont typeface="Arial" panose="020B0604020202020204" pitchFamily="34" charset="0"/>
              <a:buChar char="•"/>
            </a:pPr>
            <a:r>
              <a:rPr lang="en-US" sz="2300" b="1" dirty="0" smtClean="0"/>
              <a:t>Only</a:t>
            </a:r>
            <a:r>
              <a:rPr lang="en-US" sz="2300" dirty="0"/>
              <a:t>. Place this modifier next to the word or phrase it modifies. Example: </a:t>
            </a:r>
            <a:r>
              <a:rPr lang="en-US" sz="2300" dirty="0" smtClean="0"/>
              <a:t>We'll </a:t>
            </a:r>
            <a:r>
              <a:rPr lang="en-US" sz="2300" dirty="0"/>
              <a:t>only write three papers this </a:t>
            </a:r>
            <a:r>
              <a:rPr lang="en-US" sz="2300" dirty="0" smtClean="0"/>
              <a:t>semester. vs. We'll </a:t>
            </a:r>
            <a:r>
              <a:rPr lang="en-US" sz="2300" dirty="0"/>
              <a:t>write only three papers this </a:t>
            </a:r>
            <a:r>
              <a:rPr lang="en-US" sz="2300" dirty="0" smtClean="0"/>
              <a:t>semester.</a:t>
            </a:r>
            <a:r>
              <a:rPr lang="en-US" sz="2300" dirty="0"/>
              <a:t> </a:t>
            </a:r>
          </a:p>
          <a:p>
            <a:pPr marL="342900" indent="-342900">
              <a:buFont typeface="Arial" panose="020B0604020202020204" pitchFamily="34" charset="0"/>
              <a:buChar char="•"/>
            </a:pPr>
            <a:r>
              <a:rPr lang="en-US" sz="2300" b="1" dirty="0"/>
              <a:t>When explaining</a:t>
            </a:r>
            <a:r>
              <a:rPr lang="en-US" sz="2300" dirty="0"/>
              <a:t>, use </a:t>
            </a:r>
            <a:r>
              <a:rPr lang="en-US" sz="2300" dirty="0" smtClean="0"/>
              <a:t>”such as”</a:t>
            </a:r>
            <a:r>
              <a:rPr lang="en-US" sz="2300" dirty="0"/>
              <a:t> or </a:t>
            </a:r>
            <a:r>
              <a:rPr lang="en-US" sz="2300" dirty="0" smtClean="0"/>
              <a:t>”for </a:t>
            </a:r>
            <a:r>
              <a:rPr lang="en-US" sz="2300" dirty="0"/>
              <a:t>example</a:t>
            </a:r>
            <a:r>
              <a:rPr lang="en-US" sz="2300" dirty="0" smtClean="0"/>
              <a:t>,” </a:t>
            </a:r>
            <a:r>
              <a:rPr lang="en-US" sz="2300" dirty="0"/>
              <a:t>not </a:t>
            </a:r>
            <a:r>
              <a:rPr lang="en-US" sz="2300" dirty="0" smtClean="0"/>
              <a:t>”like.” </a:t>
            </a:r>
            <a:r>
              <a:rPr lang="en-US" sz="2300" dirty="0"/>
              <a:t>Example: We observe federal holidays such as Veterans Day and Christmas Day.</a:t>
            </a:r>
          </a:p>
          <a:p>
            <a:pPr marL="342900" indent="-342900">
              <a:buFont typeface="Arial" panose="020B0604020202020204" pitchFamily="34" charset="0"/>
              <a:buChar char="•"/>
            </a:pPr>
            <a:r>
              <a:rPr lang="en-US" sz="2300" b="1" dirty="0" smtClean="0"/>
              <a:t>Expressing </a:t>
            </a:r>
            <a:r>
              <a:rPr lang="en-US" sz="2300" b="1" dirty="0"/>
              <a:t>size, distance, </a:t>
            </a:r>
            <a:r>
              <a:rPr lang="en-US" sz="2300" b="1" dirty="0" smtClean="0"/>
              <a:t>quantities</a:t>
            </a:r>
            <a:r>
              <a:rPr lang="en-US" sz="2300" dirty="0" smtClean="0"/>
              <a:t>:</a:t>
            </a:r>
            <a:r>
              <a:rPr lang="en-US" sz="2300" dirty="0"/>
              <a:t> </a:t>
            </a:r>
            <a:r>
              <a:rPr lang="en-US" sz="2300" dirty="0" smtClean="0"/>
              <a:t>”more than”</a:t>
            </a:r>
            <a:r>
              <a:rPr lang="en-US" sz="2300" dirty="0"/>
              <a:t> and </a:t>
            </a:r>
            <a:r>
              <a:rPr lang="en-US" sz="2300" dirty="0" smtClean="0"/>
              <a:t>”greater than”</a:t>
            </a:r>
            <a:r>
              <a:rPr lang="en-US" sz="2300" dirty="0"/>
              <a:t> refer to </a:t>
            </a:r>
            <a:r>
              <a:rPr lang="en-US" sz="2300" dirty="0" smtClean="0"/>
              <a:t>quantities, </a:t>
            </a:r>
            <a:r>
              <a:rPr lang="en-US" sz="2300" dirty="0"/>
              <a:t>and </a:t>
            </a:r>
            <a:r>
              <a:rPr lang="en-US" sz="2300" dirty="0" smtClean="0"/>
              <a:t>”over”</a:t>
            </a:r>
            <a:r>
              <a:rPr lang="en-US" sz="2300" dirty="0"/>
              <a:t> is used with measurements. Examples: We found more than 50 errors in the report. Mt. Rainier is over 14,000 feet high.</a:t>
            </a:r>
          </a:p>
          <a:p>
            <a:pPr marL="342900" indent="-342900">
              <a:buFont typeface="Arial" panose="020B0604020202020204" pitchFamily="34" charset="0"/>
              <a:buChar char="•"/>
            </a:pPr>
            <a:r>
              <a:rPr lang="en-US" sz="2300" b="1" dirty="0" smtClean="0"/>
              <a:t>Staff</a:t>
            </a:r>
            <a:r>
              <a:rPr lang="en-US" sz="2300" dirty="0"/>
              <a:t> i</a:t>
            </a:r>
            <a:r>
              <a:rPr lang="en-US" sz="2300" dirty="0" smtClean="0"/>
              <a:t>s </a:t>
            </a:r>
            <a:r>
              <a:rPr lang="en-US" sz="2300" dirty="0"/>
              <a:t>not </a:t>
            </a:r>
            <a:r>
              <a:rPr lang="en-US" sz="2300" dirty="0" smtClean="0"/>
              <a:t>used alone</a:t>
            </a:r>
            <a:r>
              <a:rPr lang="en-US" sz="2300" dirty="0"/>
              <a:t>. Use </a:t>
            </a:r>
            <a:r>
              <a:rPr lang="en-US" sz="2300" dirty="0" smtClean="0"/>
              <a:t>”the staff” or</a:t>
            </a:r>
            <a:r>
              <a:rPr lang="en-US" sz="2300" dirty="0"/>
              <a:t> </a:t>
            </a:r>
            <a:r>
              <a:rPr lang="en-US" sz="2300" dirty="0" smtClean="0"/>
              <a:t>”staff members”</a:t>
            </a:r>
            <a:r>
              <a:rPr lang="en-US" sz="2300" dirty="0"/>
              <a:t> </a:t>
            </a:r>
            <a:r>
              <a:rPr lang="en-US" sz="2300" dirty="0" smtClean="0"/>
              <a:t>[or “employees”].</a:t>
            </a:r>
          </a:p>
          <a:p>
            <a:endParaRPr lang="en-US" sz="2300" dirty="0"/>
          </a:p>
          <a:p>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15</a:t>
            </a:fld>
            <a:endParaRPr lang="en-US" dirty="0"/>
          </a:p>
        </p:txBody>
      </p:sp>
      <p:sp>
        <p:nvSpPr>
          <p:cNvPr id="7" name="Date Placeholder 6"/>
          <p:cNvSpPr>
            <a:spLocks noGrp="1"/>
          </p:cNvSpPr>
          <p:nvPr>
            <p:ph type="dt" sz="half" idx="10"/>
          </p:nvPr>
        </p:nvSpPr>
        <p:spPr/>
        <p:txBody>
          <a:bodyPr/>
          <a:lstStyle/>
          <a:p>
            <a:fld id="{CB58564B-0CE6-413C-A196-F75C5ABC9988}" type="datetime4">
              <a:rPr lang="en-US" smtClean="0"/>
              <a:t>December 9, 2016</a:t>
            </a:fld>
            <a:endParaRPr lang="en-US" dirty="0"/>
          </a:p>
        </p:txBody>
      </p:sp>
    </p:spTree>
    <p:extLst>
      <p:ext uri="{BB962C8B-B14F-4D97-AF65-F5344CB8AC3E}">
        <p14:creationId xmlns:p14="http://schemas.microsoft.com/office/powerpoint/2010/main" val="1547886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One word or two?</a:t>
            </a:r>
            <a:endParaRPr lang="en-US" dirty="0"/>
          </a:p>
        </p:txBody>
      </p:sp>
      <p:graphicFrame>
        <p:nvGraphicFramePr>
          <p:cNvPr id="7" name="Content Placeholder 6"/>
          <p:cNvGraphicFramePr>
            <a:graphicFrameLocks noGrp="1"/>
          </p:cNvGraphicFramePr>
          <p:nvPr>
            <p:ph idx="1"/>
            <p:extLst/>
          </p:nvPr>
        </p:nvGraphicFramePr>
        <p:xfrm>
          <a:off x="360210" y="1149070"/>
          <a:ext cx="8444925" cy="3314001"/>
        </p:xfrm>
        <a:graphic>
          <a:graphicData uri="http://schemas.openxmlformats.org/drawingml/2006/table">
            <a:tbl>
              <a:tblPr/>
              <a:tblGrid>
                <a:gridCol w="3825270"/>
                <a:gridCol w="4619655"/>
              </a:tblGrid>
              <a:tr h="644743">
                <a:tc>
                  <a:txBody>
                    <a:bodyPr/>
                    <a:lstStyle/>
                    <a:p>
                      <a:r>
                        <a:rPr lang="en-US" b="1" dirty="0">
                          <a:effectLst/>
                          <a:latin typeface="Verdana" panose="020B0604030504040204" pitchFamily="34" charset="0"/>
                        </a:rPr>
                        <a:t>All right:</a:t>
                      </a:r>
                      <a:r>
                        <a:rPr lang="en-US" b="0" dirty="0">
                          <a:effectLst/>
                          <a:latin typeface="Verdana" panose="020B0604030504040204" pitchFamily="34" charset="0"/>
                        </a:rPr>
                        <a:t> </a:t>
                      </a:r>
                      <a:r>
                        <a:rPr lang="en-US" b="0" dirty="0" smtClean="0">
                          <a:effectLst/>
                          <a:latin typeface="Verdana" panose="020B0604030504040204" pitchFamily="34" charset="0"/>
                        </a:rPr>
                        <a:t>A </a:t>
                      </a:r>
                      <a:r>
                        <a:rPr lang="en-US" b="0" dirty="0">
                          <a:effectLst/>
                          <a:latin typeface="Verdana" panose="020B0604030504040204" pitchFamily="34" charset="0"/>
                        </a:rPr>
                        <a:t>quality or feeling</a:t>
                      </a:r>
                    </a:p>
                  </a:txBody>
                  <a:tcPr marL="28575" marR="28575" marT="28575" marB="28575">
                    <a:lnL>
                      <a:noFill/>
                    </a:lnL>
                    <a:lnR>
                      <a:noFill/>
                    </a:lnR>
                    <a:lnT>
                      <a:noFill/>
                    </a:lnT>
                    <a:lnB>
                      <a:noFill/>
                    </a:lnB>
                  </a:tcPr>
                </a:tc>
                <a:tc>
                  <a:txBody>
                    <a:bodyPr/>
                    <a:lstStyle/>
                    <a:p>
                      <a:r>
                        <a:rPr lang="en-US" b="1" dirty="0" smtClean="0">
                          <a:effectLst/>
                          <a:latin typeface="Verdana" panose="020B0604030504040204" pitchFamily="34" charset="0"/>
                        </a:rPr>
                        <a:t>Alright:</a:t>
                      </a:r>
                      <a:r>
                        <a:rPr lang="en-US" b="0" dirty="0">
                          <a:effectLst/>
                          <a:latin typeface="Verdana" panose="020B0604030504040204" pitchFamily="34" charset="0"/>
                        </a:rPr>
                        <a:t> </a:t>
                      </a:r>
                      <a:r>
                        <a:rPr lang="en-US" b="0" dirty="0" smtClean="0">
                          <a:effectLst/>
                          <a:latin typeface="Verdana" panose="020B0604030504040204" pitchFamily="34" charset="0"/>
                        </a:rPr>
                        <a:t>Isn’t </a:t>
                      </a:r>
                      <a:r>
                        <a:rPr lang="en-US" b="0" dirty="0">
                          <a:effectLst/>
                          <a:latin typeface="Verdana" panose="020B0604030504040204" pitchFamily="34" charset="0"/>
                        </a:rPr>
                        <a:t>a word</a:t>
                      </a:r>
                    </a:p>
                  </a:txBody>
                  <a:tcPr marL="28575" marR="28575" marT="28575" marB="28575">
                    <a:lnL>
                      <a:noFill/>
                    </a:lnL>
                    <a:lnR>
                      <a:noFill/>
                    </a:lnR>
                    <a:lnT>
                      <a:noFill/>
                    </a:lnT>
                    <a:lnB>
                      <a:noFill/>
                    </a:lnB>
                  </a:tcPr>
                </a:tc>
              </a:tr>
              <a:tr h="644743">
                <a:tc>
                  <a:txBody>
                    <a:bodyPr/>
                    <a:lstStyle/>
                    <a:p>
                      <a:r>
                        <a:rPr lang="en-US" b="1" dirty="0">
                          <a:effectLst/>
                          <a:latin typeface="Verdana" panose="020B0604030504040204" pitchFamily="34" charset="0"/>
                        </a:rPr>
                        <a:t>Anyone</a:t>
                      </a:r>
                      <a:r>
                        <a:rPr lang="en-US" b="0" dirty="0">
                          <a:effectLst/>
                          <a:latin typeface="Verdana" panose="020B0604030504040204" pitchFamily="34" charset="0"/>
                        </a:rPr>
                        <a:t>: </a:t>
                      </a:r>
                      <a:r>
                        <a:rPr lang="en-US" b="0" dirty="0" smtClean="0">
                          <a:effectLst/>
                          <a:latin typeface="Verdana" panose="020B0604030504040204" pitchFamily="34" charset="0"/>
                        </a:rPr>
                        <a:t>Any </a:t>
                      </a:r>
                      <a:r>
                        <a:rPr lang="en-US" b="0" dirty="0">
                          <a:effectLst/>
                          <a:latin typeface="Verdana" panose="020B0604030504040204" pitchFamily="34" charset="0"/>
                        </a:rPr>
                        <a:t>person at all.</a:t>
                      </a:r>
                    </a:p>
                  </a:txBody>
                  <a:tcPr marL="28575" marR="28575" marT="28575" marB="28575">
                    <a:lnL>
                      <a:noFill/>
                    </a:lnL>
                    <a:lnR>
                      <a:noFill/>
                    </a:lnR>
                    <a:lnT>
                      <a:noFill/>
                    </a:lnT>
                    <a:lnB>
                      <a:noFill/>
                    </a:lnB>
                  </a:tcPr>
                </a:tc>
                <a:tc>
                  <a:txBody>
                    <a:bodyPr/>
                    <a:lstStyle/>
                    <a:p>
                      <a:r>
                        <a:rPr lang="en-US" b="1" dirty="0">
                          <a:effectLst/>
                          <a:latin typeface="Verdana" panose="020B0604030504040204" pitchFamily="34" charset="0"/>
                        </a:rPr>
                        <a:t>Any one</a:t>
                      </a:r>
                      <a:r>
                        <a:rPr lang="en-US" b="0" dirty="0">
                          <a:effectLst/>
                          <a:latin typeface="Verdana" panose="020B0604030504040204" pitchFamily="34" charset="0"/>
                        </a:rPr>
                        <a:t>: </a:t>
                      </a:r>
                      <a:r>
                        <a:rPr lang="en-US" b="0" dirty="0" smtClean="0">
                          <a:effectLst/>
                          <a:latin typeface="Verdana" panose="020B0604030504040204" pitchFamily="34" charset="0"/>
                        </a:rPr>
                        <a:t>A </a:t>
                      </a:r>
                      <a:r>
                        <a:rPr lang="en-US" b="0" dirty="0">
                          <a:effectLst/>
                          <a:latin typeface="Verdana" panose="020B0604030504040204" pitchFamily="34" charset="0"/>
                        </a:rPr>
                        <a:t>specific item in a group</a:t>
                      </a:r>
                    </a:p>
                  </a:txBody>
                  <a:tcPr marL="28575" marR="28575" marT="28575" marB="28575">
                    <a:lnL>
                      <a:noFill/>
                    </a:lnL>
                    <a:lnR>
                      <a:noFill/>
                    </a:lnR>
                    <a:lnT>
                      <a:noFill/>
                    </a:lnT>
                    <a:lnB>
                      <a:noFill/>
                    </a:lnB>
                  </a:tcPr>
                </a:tc>
              </a:tr>
              <a:tr h="773982">
                <a:tc>
                  <a:txBody>
                    <a:bodyPr/>
                    <a:lstStyle/>
                    <a:p>
                      <a:r>
                        <a:rPr lang="en-US" b="1" dirty="0">
                          <a:effectLst/>
                          <a:latin typeface="Verdana" panose="020B0604030504040204" pitchFamily="34" charset="0"/>
                        </a:rPr>
                        <a:t>Anyway</a:t>
                      </a:r>
                      <a:r>
                        <a:rPr lang="en-US" b="0" dirty="0">
                          <a:effectLst/>
                          <a:latin typeface="Verdana" panose="020B0604030504040204" pitchFamily="34" charset="0"/>
                        </a:rPr>
                        <a:t>: </a:t>
                      </a:r>
                      <a:r>
                        <a:rPr lang="en-US" b="0" dirty="0" smtClean="0">
                          <a:effectLst/>
                          <a:latin typeface="Verdana" panose="020B0604030504040204" pitchFamily="34" charset="0"/>
                        </a:rPr>
                        <a:t>In </a:t>
                      </a:r>
                      <a:r>
                        <a:rPr lang="en-US" b="0" dirty="0">
                          <a:effectLst/>
                          <a:latin typeface="Verdana" panose="020B0604030504040204" pitchFamily="34" charset="0"/>
                        </a:rPr>
                        <a:t>any </a:t>
                      </a:r>
                      <a:r>
                        <a:rPr lang="en-US" b="0" dirty="0" smtClean="0">
                          <a:effectLst/>
                          <a:latin typeface="Verdana" panose="020B0604030504040204" pitchFamily="34" charset="0"/>
                        </a:rPr>
                        <a:t>case,</a:t>
                      </a:r>
                      <a:r>
                        <a:rPr lang="en-US" b="0" baseline="0" dirty="0" smtClean="0">
                          <a:effectLst/>
                          <a:latin typeface="Verdana" panose="020B0604030504040204" pitchFamily="34" charset="0"/>
                        </a:rPr>
                        <a:t> </a:t>
                      </a:r>
                      <a:r>
                        <a:rPr lang="en-US" b="0" dirty="0" smtClean="0">
                          <a:effectLst/>
                          <a:latin typeface="Verdana" panose="020B0604030504040204" pitchFamily="34" charset="0"/>
                        </a:rPr>
                        <a:t>nonetheless</a:t>
                      </a:r>
                      <a:endParaRPr lang="en-US" b="0" dirty="0">
                        <a:effectLst/>
                        <a:latin typeface="Verdana" panose="020B0604030504040204" pitchFamily="34" charset="0"/>
                      </a:endParaRPr>
                    </a:p>
                  </a:txBody>
                  <a:tcPr marL="28575" marR="28575" marT="28575" marB="28575">
                    <a:lnL>
                      <a:noFill/>
                    </a:lnL>
                    <a:lnR>
                      <a:noFill/>
                    </a:lnR>
                    <a:lnT>
                      <a:noFill/>
                    </a:lnT>
                    <a:lnB>
                      <a:noFill/>
                    </a:lnB>
                  </a:tcPr>
                </a:tc>
                <a:tc>
                  <a:txBody>
                    <a:bodyPr/>
                    <a:lstStyle/>
                    <a:p>
                      <a:r>
                        <a:rPr lang="en-US" b="1" dirty="0">
                          <a:effectLst/>
                          <a:latin typeface="Verdana" panose="020B0604030504040204" pitchFamily="34" charset="0"/>
                        </a:rPr>
                        <a:t>Any way</a:t>
                      </a:r>
                      <a:r>
                        <a:rPr lang="en-US" b="0" dirty="0">
                          <a:effectLst/>
                          <a:latin typeface="Verdana" panose="020B0604030504040204" pitchFamily="34" charset="0"/>
                        </a:rPr>
                        <a:t>: </a:t>
                      </a:r>
                      <a:r>
                        <a:rPr lang="en-US" b="0" dirty="0" smtClean="0">
                          <a:effectLst/>
                          <a:latin typeface="Verdana" panose="020B0604030504040204" pitchFamily="34" charset="0"/>
                        </a:rPr>
                        <a:t>Any </a:t>
                      </a:r>
                      <a:r>
                        <a:rPr lang="en-US" b="0" dirty="0">
                          <a:effectLst/>
                          <a:latin typeface="Verdana" panose="020B0604030504040204" pitchFamily="34" charset="0"/>
                        </a:rPr>
                        <a:t>particular course, direction or manner</a:t>
                      </a:r>
                    </a:p>
                  </a:txBody>
                  <a:tcPr marL="28575" marR="28575" marT="28575" marB="28575">
                    <a:lnL>
                      <a:noFill/>
                    </a:lnL>
                    <a:lnR>
                      <a:noFill/>
                    </a:lnR>
                    <a:lnT>
                      <a:noFill/>
                    </a:lnT>
                    <a:lnB>
                      <a:noFill/>
                    </a:lnB>
                  </a:tcPr>
                </a:tc>
              </a:tr>
              <a:tr h="352784">
                <a:tc>
                  <a:txBody>
                    <a:bodyPr/>
                    <a:lstStyle/>
                    <a:p>
                      <a:r>
                        <a:rPr lang="en-US" b="1" dirty="0">
                          <a:effectLst/>
                          <a:latin typeface="Verdana" panose="020B0604030504040204" pitchFamily="34" charset="0"/>
                        </a:rPr>
                        <a:t>Cleanup</a:t>
                      </a:r>
                      <a:r>
                        <a:rPr lang="en-US" b="0" dirty="0">
                          <a:effectLst/>
                          <a:latin typeface="Verdana" panose="020B0604030504040204" pitchFamily="34" charset="0"/>
                        </a:rPr>
                        <a:t>: </a:t>
                      </a:r>
                      <a:r>
                        <a:rPr lang="en-US" b="0" dirty="0" smtClean="0">
                          <a:effectLst/>
                          <a:latin typeface="Verdana" panose="020B0604030504040204" pitchFamily="34" charset="0"/>
                        </a:rPr>
                        <a:t>An </a:t>
                      </a:r>
                      <a:r>
                        <a:rPr lang="en-US" b="0" dirty="0">
                          <a:effectLst/>
                          <a:latin typeface="Verdana" panose="020B0604030504040204" pitchFamily="34" charset="0"/>
                        </a:rPr>
                        <a:t>occurrence</a:t>
                      </a:r>
                    </a:p>
                  </a:txBody>
                  <a:tcPr marL="28575" marR="28575" marT="28575" marB="28575">
                    <a:lnL>
                      <a:noFill/>
                    </a:lnL>
                    <a:lnR>
                      <a:noFill/>
                    </a:lnR>
                    <a:lnT>
                      <a:noFill/>
                    </a:lnT>
                    <a:lnB>
                      <a:noFill/>
                    </a:lnB>
                  </a:tcPr>
                </a:tc>
                <a:tc>
                  <a:txBody>
                    <a:bodyPr/>
                    <a:lstStyle/>
                    <a:p>
                      <a:r>
                        <a:rPr lang="en-US" b="1" dirty="0">
                          <a:effectLst/>
                          <a:latin typeface="Verdana" panose="020B0604030504040204" pitchFamily="34" charset="0"/>
                        </a:rPr>
                        <a:t>Clean up</a:t>
                      </a:r>
                      <a:r>
                        <a:rPr lang="en-US" b="0" dirty="0">
                          <a:effectLst/>
                          <a:latin typeface="Verdana" panose="020B0604030504040204" pitchFamily="34" charset="0"/>
                        </a:rPr>
                        <a:t>: </a:t>
                      </a:r>
                      <a:r>
                        <a:rPr lang="en-US" b="0" dirty="0" smtClean="0">
                          <a:effectLst/>
                          <a:latin typeface="Verdana" panose="020B0604030504040204" pitchFamily="34" charset="0"/>
                        </a:rPr>
                        <a:t>An action</a:t>
                      </a:r>
                      <a:br>
                        <a:rPr lang="en-US" b="0" dirty="0" smtClean="0">
                          <a:effectLst/>
                          <a:latin typeface="Verdana" panose="020B0604030504040204" pitchFamily="34" charset="0"/>
                        </a:rPr>
                      </a:br>
                      <a:endParaRPr lang="en-US" b="0" dirty="0">
                        <a:effectLst/>
                        <a:latin typeface="Verdana" panose="020B0604030504040204" pitchFamily="34" charset="0"/>
                      </a:endParaRPr>
                    </a:p>
                  </a:txBody>
                  <a:tcPr marL="28575" marR="28575" marT="28575" marB="28575">
                    <a:lnL>
                      <a:noFill/>
                    </a:lnL>
                    <a:lnR>
                      <a:noFill/>
                    </a:lnR>
                    <a:lnT>
                      <a:noFill/>
                    </a:lnT>
                    <a:lnB>
                      <a:noFill/>
                    </a:lnB>
                  </a:tcPr>
                </a:tc>
              </a:tr>
              <a:tr h="644743">
                <a:tc>
                  <a:txBody>
                    <a:bodyPr/>
                    <a:lstStyle/>
                    <a:p>
                      <a:r>
                        <a:rPr lang="en-US" b="1" dirty="0">
                          <a:effectLst/>
                          <a:latin typeface="Verdana" panose="020B0604030504040204" pitchFamily="34" charset="0"/>
                        </a:rPr>
                        <a:t>Everyone</a:t>
                      </a:r>
                      <a:r>
                        <a:rPr lang="en-US" b="0" dirty="0">
                          <a:effectLst/>
                          <a:latin typeface="Verdana" panose="020B0604030504040204" pitchFamily="34" charset="0"/>
                        </a:rPr>
                        <a:t>: </a:t>
                      </a:r>
                      <a:r>
                        <a:rPr lang="en-US" b="0" dirty="0" smtClean="0">
                          <a:effectLst/>
                          <a:latin typeface="Verdana" panose="020B0604030504040204" pitchFamily="34" charset="0"/>
                        </a:rPr>
                        <a:t>The </a:t>
                      </a:r>
                      <a:r>
                        <a:rPr lang="en-US" b="0" dirty="0">
                          <a:effectLst/>
                          <a:latin typeface="Verdana" panose="020B0604030504040204" pitchFamily="34" charset="0"/>
                        </a:rPr>
                        <a:t>entire group.</a:t>
                      </a:r>
                    </a:p>
                  </a:txBody>
                  <a:tcPr marL="28575" marR="28575" marT="28575" marB="28575">
                    <a:lnL>
                      <a:noFill/>
                    </a:lnL>
                    <a:lnR>
                      <a:noFill/>
                    </a:lnR>
                    <a:lnT>
                      <a:noFill/>
                    </a:lnT>
                    <a:lnB>
                      <a:noFill/>
                    </a:lnB>
                  </a:tcPr>
                </a:tc>
                <a:tc>
                  <a:txBody>
                    <a:bodyPr/>
                    <a:lstStyle/>
                    <a:p>
                      <a:r>
                        <a:rPr lang="en-US" b="1" dirty="0">
                          <a:effectLst/>
                          <a:latin typeface="Verdana" panose="020B0604030504040204" pitchFamily="34" charset="0"/>
                        </a:rPr>
                        <a:t>Every one</a:t>
                      </a:r>
                      <a:r>
                        <a:rPr lang="en-US" b="0" dirty="0">
                          <a:effectLst/>
                          <a:latin typeface="Verdana" panose="020B0604030504040204" pitchFamily="34" charset="0"/>
                        </a:rPr>
                        <a:t>: </a:t>
                      </a:r>
                      <a:r>
                        <a:rPr lang="en-US" b="0" dirty="0" smtClean="0">
                          <a:effectLst/>
                          <a:latin typeface="Verdana" panose="020B0604030504040204" pitchFamily="34" charset="0"/>
                        </a:rPr>
                        <a:t>Specific </a:t>
                      </a:r>
                      <a:r>
                        <a:rPr lang="en-US" b="0" dirty="0">
                          <a:effectLst/>
                          <a:latin typeface="Verdana" panose="020B0604030504040204" pitchFamily="34" charset="0"/>
                        </a:rPr>
                        <a:t>individual(s)</a:t>
                      </a:r>
                    </a:p>
                  </a:txBody>
                  <a:tcPr marL="28575" marR="28575" marT="28575" marB="28575">
                    <a:lnL>
                      <a:noFill/>
                    </a:lnL>
                    <a:lnR>
                      <a:noFill/>
                    </a:lnR>
                    <a:lnT>
                      <a:noFill/>
                    </a:lnT>
                    <a:lnB>
                      <a:noFill/>
                    </a:lnB>
                  </a:tcPr>
                </a:tc>
              </a:tr>
            </a:tbl>
          </a:graphicData>
        </a:graphic>
      </p:graphicFrame>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16</a:t>
            </a:fld>
            <a:endParaRPr lang="en-US" dirty="0"/>
          </a:p>
        </p:txBody>
      </p:sp>
      <p:sp>
        <p:nvSpPr>
          <p:cNvPr id="3" name="Date Placeholder 2"/>
          <p:cNvSpPr>
            <a:spLocks noGrp="1"/>
          </p:cNvSpPr>
          <p:nvPr>
            <p:ph type="dt" sz="half" idx="10"/>
          </p:nvPr>
        </p:nvSpPr>
        <p:spPr/>
        <p:txBody>
          <a:bodyPr/>
          <a:lstStyle/>
          <a:p>
            <a:fld id="{C629BD8A-B1F2-406B-A803-6955A90DE13C}" type="datetime4">
              <a:rPr lang="en-US" smtClean="0"/>
              <a:t>December 9, 2016</a:t>
            </a:fld>
            <a:endParaRPr lang="en-US" dirty="0"/>
          </a:p>
        </p:txBody>
      </p:sp>
    </p:spTree>
    <p:extLst>
      <p:ext uri="{BB962C8B-B14F-4D97-AF65-F5344CB8AC3E}">
        <p14:creationId xmlns:p14="http://schemas.microsoft.com/office/powerpoint/2010/main" val="2138287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Avoid common errors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b="1" dirty="0"/>
              <a:t>a lot</a:t>
            </a:r>
            <a:r>
              <a:rPr lang="en-US" dirty="0"/>
              <a:t> (many) or </a:t>
            </a:r>
            <a:r>
              <a:rPr lang="en-US" b="1" dirty="0"/>
              <a:t>allot</a:t>
            </a:r>
            <a:r>
              <a:rPr lang="en-US" dirty="0"/>
              <a:t> (allocate), not alot.</a:t>
            </a:r>
          </a:p>
          <a:p>
            <a:r>
              <a:rPr lang="en-US" b="1" dirty="0"/>
              <a:t>afterward</a:t>
            </a:r>
            <a:r>
              <a:rPr lang="en-US" dirty="0"/>
              <a:t>, not afterwards; </a:t>
            </a:r>
            <a:r>
              <a:rPr lang="en-US" b="1" dirty="0"/>
              <a:t>toward</a:t>
            </a:r>
            <a:r>
              <a:rPr lang="en-US" dirty="0"/>
              <a:t>, not towards;</a:t>
            </a:r>
            <a:r>
              <a:rPr lang="en-US" b="1" dirty="0"/>
              <a:t> backward</a:t>
            </a:r>
            <a:r>
              <a:rPr lang="en-US" dirty="0"/>
              <a:t>, not backwards; and </a:t>
            </a:r>
            <a:r>
              <a:rPr lang="en-US" b="1" dirty="0"/>
              <a:t>forward</a:t>
            </a:r>
            <a:r>
              <a:rPr lang="en-US" dirty="0"/>
              <a:t>, not forwards.</a:t>
            </a:r>
          </a:p>
          <a:p>
            <a:r>
              <a:rPr lang="en-US" b="1" dirty="0"/>
              <a:t>among</a:t>
            </a:r>
            <a:r>
              <a:rPr lang="en-US" dirty="0"/>
              <a:t>, not amongst</a:t>
            </a:r>
            <a:r>
              <a:rPr lang="en-US" dirty="0" smtClean="0"/>
              <a:t>.</a:t>
            </a:r>
          </a:p>
          <a:p>
            <a:r>
              <a:rPr lang="en-US" b="1" dirty="0" smtClean="0"/>
              <a:t>FAQ</a:t>
            </a:r>
            <a:r>
              <a:rPr lang="en-US" dirty="0" smtClean="0"/>
              <a:t>, not FAQs [the “Q,” “question,” is already plural]</a:t>
            </a:r>
            <a:endParaRPr lang="en-US" dirty="0"/>
          </a:p>
          <a:p>
            <a:r>
              <a:rPr lang="en-US" b="1" dirty="0" smtClean="0"/>
              <a:t>health </a:t>
            </a:r>
            <a:r>
              <a:rPr lang="en-US" b="1" dirty="0"/>
              <a:t>care</a:t>
            </a:r>
            <a:r>
              <a:rPr lang="en-US" dirty="0"/>
              <a:t>, not healthcare</a:t>
            </a:r>
          </a:p>
          <a:p>
            <a:r>
              <a:rPr lang="en-US" b="1" dirty="0" smtClean="0"/>
              <a:t>OK</a:t>
            </a:r>
            <a:r>
              <a:rPr lang="en-US" dirty="0"/>
              <a:t>, not okay.</a:t>
            </a:r>
          </a:p>
          <a:p>
            <a:r>
              <a:rPr lang="en-US" b="1" dirty="0"/>
              <a:t>people</a:t>
            </a:r>
            <a:r>
              <a:rPr lang="en-US" dirty="0"/>
              <a:t>, not persons</a:t>
            </a:r>
            <a:r>
              <a:rPr lang="en-US" dirty="0" smtClean="0"/>
              <a:t>.</a:t>
            </a:r>
            <a:endParaRPr lang="en-US" dirty="0"/>
          </a:p>
          <a:p>
            <a:r>
              <a:rPr lang="en-US" dirty="0"/>
              <a:t>Books and other creative works are </a:t>
            </a:r>
            <a:r>
              <a:rPr lang="en-US" b="1" dirty="0"/>
              <a:t>titled</a:t>
            </a:r>
            <a:r>
              <a:rPr lang="en-US" dirty="0"/>
              <a:t>, not entitled. Example: Her book, titled “Start the Insanity,” sold well. As a result, she felt she was entitled to VIP treatment.</a:t>
            </a:r>
          </a:p>
          <a:p>
            <a:r>
              <a:rPr lang="en-US" b="1" dirty="0"/>
              <a:t>vs.</a:t>
            </a:r>
            <a:r>
              <a:rPr lang="en-US" dirty="0"/>
              <a:t> (versus), not v.s., VS or vs</a:t>
            </a:r>
          </a:p>
          <a:p>
            <a:r>
              <a:rPr lang="en-US" b="1" dirty="0"/>
              <a:t>ZIP </a:t>
            </a:r>
            <a:r>
              <a:rPr lang="en-US" dirty="0"/>
              <a:t>code. Always capitalize this acronym (it stands for Zone Improvement Plan).</a:t>
            </a:r>
          </a:p>
          <a:p>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17</a:t>
            </a:fld>
            <a:endParaRPr lang="en-US" dirty="0"/>
          </a:p>
        </p:txBody>
      </p:sp>
      <p:sp>
        <p:nvSpPr>
          <p:cNvPr id="7" name="Date Placeholder 6"/>
          <p:cNvSpPr>
            <a:spLocks noGrp="1"/>
          </p:cNvSpPr>
          <p:nvPr>
            <p:ph type="dt" sz="half" idx="10"/>
          </p:nvPr>
        </p:nvSpPr>
        <p:spPr/>
        <p:txBody>
          <a:bodyPr/>
          <a:lstStyle/>
          <a:p>
            <a:fld id="{418F2C67-B8EE-4A71-8082-3AB2016ACE5C}" type="datetime4">
              <a:rPr lang="en-US" smtClean="0"/>
              <a:t>December 9, 2016</a:t>
            </a:fld>
            <a:endParaRPr lang="en-US" dirty="0"/>
          </a:p>
        </p:txBody>
      </p:sp>
    </p:spTree>
    <p:extLst>
      <p:ext uri="{BB962C8B-B14F-4D97-AF65-F5344CB8AC3E}">
        <p14:creationId xmlns:p14="http://schemas.microsoft.com/office/powerpoint/2010/main" val="126284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“rates” or </a:t>
            </a:r>
            <a:r>
              <a:rPr lang="en-US" dirty="0"/>
              <a:t>“premiums”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1502580"/>
              </p:ext>
            </p:extLst>
          </p:nvPr>
        </p:nvGraphicFramePr>
        <p:xfrm>
          <a:off x="360363" y="1311275"/>
          <a:ext cx="8445500" cy="2565400"/>
        </p:xfrm>
        <a:graphic>
          <a:graphicData uri="http://schemas.openxmlformats.org/drawingml/2006/table">
            <a:tbl>
              <a:tblPr firstRow="1" bandRow="1">
                <a:tableStyleId>{5C22544A-7EE6-4342-B048-85BDC9FD1C3A}</a:tableStyleId>
              </a:tblPr>
              <a:tblGrid>
                <a:gridCol w="4222750"/>
                <a:gridCol w="4222750"/>
              </a:tblGrid>
              <a:tr h="370840">
                <a:tc>
                  <a:txBody>
                    <a:bodyPr/>
                    <a:lstStyle/>
                    <a:p>
                      <a:r>
                        <a:rPr lang="en-US" dirty="0" smtClean="0"/>
                        <a:t>An</a:t>
                      </a:r>
                      <a:r>
                        <a:rPr lang="en-US" baseline="0" dirty="0" smtClean="0"/>
                        <a:t> insurance rate:</a:t>
                      </a:r>
                      <a:endParaRPr lang="en-US" dirty="0"/>
                    </a:p>
                  </a:txBody>
                  <a:tcPr/>
                </a:tc>
                <a:tc>
                  <a:txBody>
                    <a:bodyPr/>
                    <a:lstStyle/>
                    <a:p>
                      <a:r>
                        <a:rPr lang="en-US" dirty="0" smtClean="0"/>
                        <a:t>An</a:t>
                      </a:r>
                      <a:r>
                        <a:rPr lang="en-US" baseline="0" dirty="0" smtClean="0"/>
                        <a:t> insurance premium:</a:t>
                      </a:r>
                      <a:endParaRPr lang="en-US" dirty="0"/>
                    </a:p>
                  </a:txBody>
                  <a:tcPr/>
                </a:tc>
              </a:tr>
              <a:tr h="370840">
                <a:tc>
                  <a:txBody>
                    <a:bodyPr/>
                    <a:lstStyle/>
                    <a:p>
                      <a:r>
                        <a:rPr lang="en-US" sz="1800" kern="1200" dirty="0" smtClean="0">
                          <a:solidFill>
                            <a:schemeClr val="dk1"/>
                          </a:solidFill>
                          <a:effectLst/>
                          <a:latin typeface="+mn-lt"/>
                          <a:ea typeface="+mn-ea"/>
                          <a:cs typeface="+mn-cs"/>
                        </a:rPr>
                        <a:t>Is what insurers submit to the OIC for review and approval [or denial].</a:t>
                      </a:r>
                      <a:endParaRPr lang="en-US" dirty="0"/>
                    </a:p>
                  </a:txBody>
                  <a:tcPr/>
                </a:tc>
                <a:tc>
                  <a:txBody>
                    <a:bodyPr/>
                    <a:lstStyle/>
                    <a:p>
                      <a:r>
                        <a:rPr lang="en-US" sz="1800" kern="1200" dirty="0" smtClean="0">
                          <a:solidFill>
                            <a:schemeClr val="dk1"/>
                          </a:solidFill>
                          <a:effectLst/>
                          <a:latin typeface="+mn-lt"/>
                          <a:ea typeface="+mn-ea"/>
                          <a:cs typeface="+mn-cs"/>
                        </a:rPr>
                        <a:t>Is what consumers/policyholders pay insurers for coverage.</a:t>
                      </a:r>
                      <a:endParaRPr lang="en-US" dirty="0"/>
                    </a:p>
                  </a:txBody>
                  <a:tcPr/>
                </a:tc>
              </a:tr>
              <a:tr h="370840">
                <a:tc>
                  <a:txBody>
                    <a:bodyPr/>
                    <a:lstStyle/>
                    <a:p>
                      <a:r>
                        <a:rPr lang="en-US" sz="1800" kern="1200" dirty="0" smtClean="0">
                          <a:solidFill>
                            <a:schemeClr val="dk1"/>
                          </a:solidFill>
                          <a:effectLst/>
                          <a:latin typeface="+mn-lt"/>
                          <a:ea typeface="+mn-ea"/>
                          <a:cs typeface="+mn-cs"/>
                        </a:rPr>
                        <a:t>Doesn’t vary based on an individual policyholder’s information [age, driving record, location, etc.].</a:t>
                      </a:r>
                      <a:endParaRPr lang="en-US" dirty="0"/>
                    </a:p>
                  </a:txBody>
                  <a:tcPr/>
                </a:tc>
                <a:tc>
                  <a:txBody>
                    <a:bodyPr/>
                    <a:lstStyle/>
                    <a:p>
                      <a:r>
                        <a:rPr lang="en-US" sz="1800" kern="1200" dirty="0" smtClean="0">
                          <a:solidFill>
                            <a:schemeClr val="dk1"/>
                          </a:solidFill>
                          <a:effectLst/>
                          <a:latin typeface="+mn-lt"/>
                          <a:ea typeface="+mn-ea"/>
                          <a:cs typeface="+mn-cs"/>
                        </a:rPr>
                        <a:t>Varies based on an individual policyholder’s information.</a:t>
                      </a:r>
                      <a:endParaRPr lang="en-US" dirty="0"/>
                    </a:p>
                  </a:txBody>
                  <a:tcPr/>
                </a:tc>
              </a:tr>
              <a:tr h="370840">
                <a:tc>
                  <a:txBody>
                    <a:bodyPr/>
                    <a:lstStyle/>
                    <a:p>
                      <a:r>
                        <a:rPr lang="en-US" sz="1800" kern="1200" dirty="0" smtClean="0">
                          <a:solidFill>
                            <a:schemeClr val="dk1"/>
                          </a:solidFill>
                          <a:effectLst/>
                          <a:latin typeface="+mn-lt"/>
                          <a:ea typeface="+mn-ea"/>
                          <a:cs typeface="+mn-cs"/>
                        </a:rPr>
                        <a:t>Determines the premiums policyholders pay.</a:t>
                      </a:r>
                      <a:endParaRPr lang="en-US" dirty="0"/>
                    </a:p>
                  </a:txBody>
                  <a:tcPr/>
                </a:tc>
                <a:tc>
                  <a:txBody>
                    <a:bodyPr/>
                    <a:lstStyle/>
                    <a:p>
                      <a:r>
                        <a:rPr lang="en-US" sz="1800" kern="1200" dirty="0" smtClean="0">
                          <a:solidFill>
                            <a:schemeClr val="dk1"/>
                          </a:solidFill>
                          <a:effectLst/>
                          <a:latin typeface="+mn-lt"/>
                          <a:ea typeface="+mn-ea"/>
                          <a:cs typeface="+mn-cs"/>
                        </a:rPr>
                        <a:t>Doesn’t determine the rates insurers charge.</a:t>
                      </a:r>
                      <a:endParaRPr lang="en-US" dirty="0"/>
                    </a:p>
                  </a:txBody>
                  <a:tcPr/>
                </a:tc>
              </a:tr>
            </a:tbl>
          </a:graphicData>
        </a:graphic>
      </p:graphicFrame>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18</a:t>
            </a:fld>
            <a:endParaRPr lang="en-US" dirty="0"/>
          </a:p>
        </p:txBody>
      </p:sp>
      <p:sp>
        <p:nvSpPr>
          <p:cNvPr id="3" name="Date Placeholder 2"/>
          <p:cNvSpPr>
            <a:spLocks noGrp="1"/>
          </p:cNvSpPr>
          <p:nvPr>
            <p:ph type="dt" sz="half" idx="10"/>
          </p:nvPr>
        </p:nvSpPr>
        <p:spPr/>
        <p:txBody>
          <a:bodyPr/>
          <a:lstStyle/>
          <a:p>
            <a:fld id="{3B92D0C5-8B84-4AD4-B913-521800AD7719}" type="datetime4">
              <a:rPr lang="en-US" smtClean="0"/>
              <a:t>December 9, 2016</a:t>
            </a:fld>
            <a:endParaRPr lang="en-US" dirty="0"/>
          </a:p>
        </p:txBody>
      </p:sp>
    </p:spTree>
    <p:extLst>
      <p:ext uri="{BB962C8B-B14F-4D97-AF65-F5344CB8AC3E}">
        <p14:creationId xmlns:p14="http://schemas.microsoft.com/office/powerpoint/2010/main" val="1870071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0172" y="3900362"/>
            <a:ext cx="8464963" cy="1021544"/>
          </a:xfrm>
        </p:spPr>
        <p:txBody>
          <a:bodyPr>
            <a:normAutofit fontScale="90000"/>
          </a:bodyPr>
          <a:lstStyle/>
          <a:p>
            <a:r>
              <a:rPr lang="en-US" dirty="0" smtClean="0"/>
              <a:t>Top-10+ </a:t>
            </a:r>
            <a:r>
              <a:rPr lang="en-US" dirty="0"/>
              <a:t>OIC Web content style/standards </a:t>
            </a:r>
            <a:r>
              <a:rPr lang="en-US" dirty="0" smtClean="0"/>
              <a:t>guidelines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 Placeholder 5"/>
          <p:cNvSpPr>
            <a:spLocks noGrp="1"/>
          </p:cNvSpPr>
          <p:nvPr>
            <p:ph type="body" idx="1"/>
          </p:nvPr>
        </p:nvSpPr>
        <p:spPr/>
        <p: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7" name="Footer Placeholder 6"/>
          <p:cNvSpPr>
            <a:spLocks noGrp="1"/>
          </p:cNvSpPr>
          <p:nvPr>
            <p:ph type="ftr" sz="quarter" idx="11"/>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December 2016 Web lab</a:t>
            </a:r>
            <a:endParaRPr lang="en-US" dirty="0"/>
          </a:p>
        </p:txBody>
      </p:sp>
      <p:sp>
        <p:nvSpPr>
          <p:cNvPr id="8" name="Slide Number Placeholder 7"/>
          <p:cNvSpPr>
            <a:spLocks noGrp="1"/>
          </p:cNvSpPr>
          <p:nvPr>
            <p:ph type="sldNum" sz="quarter" idx="12"/>
          </p:nvPr>
        </p:nvSpPr>
        <p:spPr/>
        <p:txBody>
          <a:bodyPr/>
          <a:lstStyle/>
          <a:p>
            <a:fld id="{2981B80C-5BE7-794F-A6A0-8361E3B5D2E6}" type="slidenum">
              <a:rPr lang="en-US" smtClean="0">
                <a:latin typeface="Segoe UI" panose="020B0502040204020203" pitchFamily="34" charset="0"/>
                <a:ea typeface="Segoe UI" panose="020B0502040204020203" pitchFamily="34" charset="0"/>
                <a:cs typeface="Segoe UI" panose="020B0502040204020203" pitchFamily="34" charset="0"/>
              </a:rPr>
              <a:t>19</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 name="Date Placeholder 1"/>
          <p:cNvSpPr>
            <a:spLocks noGrp="1"/>
          </p:cNvSpPr>
          <p:nvPr>
            <p:ph type="dt" sz="half" idx="10"/>
          </p:nvPr>
        </p:nvSpPr>
        <p:spPr/>
        <p:txBody>
          <a:bodyPr/>
          <a:lstStyle/>
          <a:p>
            <a:fld id="{3B2AE89B-D62E-4C5C-9DEE-7AA928A86815}" type="datetime4">
              <a:rPr lang="en-US" smtClean="0"/>
              <a:t>December 9, 2016</a:t>
            </a:fld>
            <a:endParaRPr lang="en-US" dirty="0"/>
          </a:p>
        </p:txBody>
      </p:sp>
    </p:spTree>
    <p:extLst>
      <p:ext uri="{BB962C8B-B14F-4D97-AF65-F5344CB8AC3E}">
        <p14:creationId xmlns:p14="http://schemas.microsoft.com/office/powerpoint/2010/main" val="2312665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Open the Web lab exercises document using Windows Explorer/My Computer:</a:t>
            </a:r>
          </a:p>
          <a:p>
            <a:endParaRPr lang="en-US" dirty="0"/>
          </a:p>
          <a:p>
            <a:r>
              <a:rPr lang="en-US" dirty="0" smtClean="0"/>
              <a:t>Public &gt; INTERNET &gt; Web training &gt; web-lab-exercises-dec2016</a:t>
            </a:r>
            <a:endParaRPr lang="en-US" dirty="0"/>
          </a:p>
        </p:txBody>
      </p:sp>
      <p:sp>
        <p:nvSpPr>
          <p:cNvPr id="4" name="Date Placeholder 3"/>
          <p:cNvSpPr>
            <a:spLocks noGrp="1"/>
          </p:cNvSpPr>
          <p:nvPr>
            <p:ph type="dt" sz="half" idx="10"/>
          </p:nvPr>
        </p:nvSpPr>
        <p:spPr/>
        <p:txBody>
          <a:bodyPr/>
          <a:lstStyle/>
          <a:p>
            <a:fld id="{86C3C46C-5071-4D05-BBD1-1C47B0E5C8B0}" type="datetime4">
              <a:rPr lang="en-US" smtClean="0"/>
              <a:t>December 9, 2016</a:t>
            </a:fld>
            <a:endParaRPr lang="en-US" dirty="0"/>
          </a:p>
        </p:txBody>
      </p:sp>
      <p:sp>
        <p:nvSpPr>
          <p:cNvPr id="5" name="Footer Placeholder 4"/>
          <p:cNvSpPr>
            <a:spLocks noGrp="1"/>
          </p:cNvSpPr>
          <p:nvPr>
            <p:ph type="ftr" sz="quarter" idx="11"/>
          </p:nvPr>
        </p:nvSpPr>
        <p:spPr/>
        <p:txBody>
          <a:bodyPr/>
          <a:lstStyle/>
          <a:p>
            <a:r>
              <a:rPr lang="en-US"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2</a:t>
            </a:fld>
            <a:endParaRPr lang="en-US" dirty="0"/>
          </a:p>
        </p:txBody>
      </p:sp>
    </p:spTree>
    <p:extLst>
      <p:ext uri="{BB962C8B-B14F-4D97-AF65-F5344CB8AC3E}">
        <p14:creationId xmlns:p14="http://schemas.microsoft.com/office/powerpoint/2010/main" val="2022736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small" dirty="0" smtClean="0"/>
              <a:t>Top 10+ OIC </a:t>
            </a:r>
            <a:r>
              <a:rPr lang="en-US" cap="small" dirty="0"/>
              <a:t>style/standards guidelines</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marL="457200" lvl="0" indent="-457200">
              <a:buFont typeface="Arial" panose="020B0604020202020204" pitchFamily="34" charset="0"/>
              <a:buChar char="•"/>
            </a:pPr>
            <a:r>
              <a:rPr lang="en-US" dirty="0" smtClean="0">
                <a:solidFill>
                  <a:srgbClr val="FF0000"/>
                </a:solidFill>
              </a:rPr>
              <a:t>The</a:t>
            </a:r>
            <a:r>
              <a:rPr lang="en-US" dirty="0" smtClean="0"/>
              <a:t> “</a:t>
            </a:r>
            <a:r>
              <a:rPr lang="en-US" dirty="0"/>
              <a:t>Office of </a:t>
            </a:r>
            <a:r>
              <a:rPr lang="en-US" dirty="0">
                <a:solidFill>
                  <a:srgbClr val="C00000"/>
                </a:solidFill>
              </a:rPr>
              <a:t>the</a:t>
            </a:r>
            <a:r>
              <a:rPr lang="en-US" dirty="0"/>
              <a:t> Insurance Commissioner” and “</a:t>
            </a:r>
            <a:r>
              <a:rPr lang="en-US" dirty="0">
                <a:solidFill>
                  <a:srgbClr val="C00000"/>
                </a:solidFill>
              </a:rPr>
              <a:t>the</a:t>
            </a:r>
            <a:r>
              <a:rPr lang="en-US" dirty="0"/>
              <a:t> OIC”</a:t>
            </a:r>
          </a:p>
          <a:p>
            <a:pPr marL="457200" lvl="0" indent="-457200">
              <a:buFont typeface="Arial" panose="020B0604020202020204" pitchFamily="34" charset="0"/>
              <a:buChar char="•"/>
            </a:pPr>
            <a:r>
              <a:rPr lang="en-US" dirty="0"/>
              <a:t>“Washington </a:t>
            </a:r>
            <a:r>
              <a:rPr lang="en-US" dirty="0">
                <a:solidFill>
                  <a:srgbClr val="C00000"/>
                </a:solidFill>
              </a:rPr>
              <a:t>s</a:t>
            </a:r>
            <a:r>
              <a:rPr lang="en-US" dirty="0"/>
              <a:t>tate”</a:t>
            </a:r>
          </a:p>
          <a:p>
            <a:pPr marL="457200" lvl="0" indent="-457200">
              <a:buFont typeface="Arial" panose="020B0604020202020204" pitchFamily="34" charset="0"/>
              <a:buChar char="•"/>
            </a:pPr>
            <a:r>
              <a:rPr lang="en-US" dirty="0"/>
              <a:t>Include </a:t>
            </a:r>
            <a:r>
              <a:rPr lang="en-US" dirty="0">
                <a:solidFill>
                  <a:srgbClr val="C00000"/>
                </a:solidFill>
              </a:rPr>
              <a:t>file info </a:t>
            </a:r>
            <a:r>
              <a:rPr lang="en-US" dirty="0"/>
              <a:t>[type, size</a:t>
            </a:r>
            <a:r>
              <a:rPr lang="en-US" dirty="0" smtClean="0"/>
              <a:t>] when linking to PDFS, Word docs, Excel sheets, etc.</a:t>
            </a:r>
            <a:endParaRPr lang="en-US" dirty="0"/>
          </a:p>
          <a:p>
            <a:pPr marL="457200" lvl="0" indent="-457200">
              <a:buFont typeface="Arial" panose="020B0604020202020204" pitchFamily="34" charset="0"/>
              <a:buChar char="•"/>
            </a:pPr>
            <a:r>
              <a:rPr lang="en-US" dirty="0" smtClean="0"/>
              <a:t>Spell out </a:t>
            </a:r>
            <a:r>
              <a:rPr lang="en-US" dirty="0" smtClean="0">
                <a:solidFill>
                  <a:srgbClr val="C00000"/>
                </a:solidFill>
              </a:rPr>
              <a:t>acronyms</a:t>
            </a:r>
            <a:r>
              <a:rPr lang="en-US" dirty="0" smtClean="0"/>
              <a:t>/abbreviations/initials on </a:t>
            </a:r>
            <a:r>
              <a:rPr lang="en-US" dirty="0"/>
              <a:t>first usage</a:t>
            </a:r>
          </a:p>
          <a:p>
            <a:pPr marL="457200" lvl="0" indent="-457200">
              <a:buFont typeface="Arial" panose="020B0604020202020204" pitchFamily="34" charset="0"/>
              <a:buChar char="•"/>
            </a:pPr>
            <a:r>
              <a:rPr lang="en-US" dirty="0"/>
              <a:t>Lowercase </a:t>
            </a:r>
            <a:r>
              <a:rPr lang="en-US" dirty="0">
                <a:solidFill>
                  <a:srgbClr val="C00000"/>
                </a:solidFill>
              </a:rPr>
              <a:t>position titles </a:t>
            </a:r>
            <a:r>
              <a:rPr lang="en-US" dirty="0"/>
              <a:t>[when not preceding a name]</a:t>
            </a:r>
          </a:p>
          <a:p>
            <a:pPr marL="457200" lvl="0" indent="-457200">
              <a:buFont typeface="Arial" panose="020B0604020202020204" pitchFamily="34" charset="0"/>
              <a:buChar char="•"/>
            </a:pPr>
            <a:r>
              <a:rPr lang="en-US" dirty="0"/>
              <a:t>“April 21,” not April 21</a:t>
            </a:r>
            <a:r>
              <a:rPr lang="en-US" baseline="30000" dirty="0">
                <a:solidFill>
                  <a:srgbClr val="C00000"/>
                </a:solidFill>
              </a:rPr>
              <a:t>st</a:t>
            </a:r>
            <a:r>
              <a:rPr lang="en-US" dirty="0"/>
              <a:t> [except in text to be read aloud]</a:t>
            </a:r>
          </a:p>
          <a:p>
            <a:pPr marL="457200" lvl="0" indent="-457200">
              <a:buFont typeface="Arial" panose="020B0604020202020204" pitchFamily="34" charset="0"/>
              <a:buChar char="•"/>
            </a:pPr>
            <a:r>
              <a:rPr lang="en-US" dirty="0"/>
              <a:t>Bold or use </a:t>
            </a:r>
            <a:r>
              <a:rPr lang="en-US" dirty="0" smtClean="0"/>
              <a:t>an icon </a:t>
            </a:r>
            <a:r>
              <a:rPr lang="en-US" dirty="0"/>
              <a:t>to </a:t>
            </a:r>
            <a:r>
              <a:rPr lang="en-US" dirty="0" smtClean="0"/>
              <a:t>highlight text, </a:t>
            </a:r>
            <a:r>
              <a:rPr lang="en-US" dirty="0"/>
              <a:t>not </a:t>
            </a:r>
            <a:r>
              <a:rPr lang="en-US" dirty="0">
                <a:solidFill>
                  <a:srgbClr val="C00000"/>
                </a:solidFill>
              </a:rPr>
              <a:t>all caps</a:t>
            </a:r>
          </a:p>
          <a:p>
            <a:pPr marL="457200" lvl="0" indent="-457200">
              <a:buFont typeface="Arial" panose="020B0604020202020204" pitchFamily="34" charset="0"/>
              <a:buChar char="•"/>
            </a:pPr>
            <a:r>
              <a:rPr lang="en-US" dirty="0"/>
              <a:t>Use </a:t>
            </a:r>
            <a:r>
              <a:rPr lang="en-US" dirty="0">
                <a:solidFill>
                  <a:srgbClr val="C00000"/>
                </a:solidFill>
              </a:rPr>
              <a:t>sentence case </a:t>
            </a:r>
            <a:r>
              <a:rPr lang="en-US" dirty="0" smtClean="0"/>
              <a:t>[Not Title Case</a:t>
            </a:r>
            <a:r>
              <a:rPr lang="en-US" dirty="0"/>
              <a:t>]</a:t>
            </a:r>
          </a:p>
          <a:p>
            <a:pPr marL="457200" lvl="0" indent="-457200">
              <a:buFont typeface="Arial" panose="020B0604020202020204" pitchFamily="34" charset="0"/>
              <a:buChar char="•"/>
            </a:pPr>
            <a:r>
              <a:rPr lang="en-US" dirty="0" smtClean="0"/>
              <a:t>Links open in </a:t>
            </a:r>
            <a:r>
              <a:rPr lang="en-US" dirty="0"/>
              <a:t>the </a:t>
            </a:r>
            <a:r>
              <a:rPr lang="en-US" dirty="0">
                <a:solidFill>
                  <a:srgbClr val="C00000"/>
                </a:solidFill>
              </a:rPr>
              <a:t>same </a:t>
            </a:r>
            <a:r>
              <a:rPr lang="en-US" dirty="0" smtClean="0">
                <a:solidFill>
                  <a:srgbClr val="C00000"/>
                </a:solidFill>
              </a:rPr>
              <a:t>window </a:t>
            </a:r>
            <a:r>
              <a:rPr lang="en-US" dirty="0" smtClean="0"/>
              <a:t>[usually]</a:t>
            </a:r>
            <a:endParaRPr lang="en-US" dirty="0">
              <a:solidFill>
                <a:srgbClr val="C00000"/>
              </a:solidFill>
            </a:endParaRPr>
          </a:p>
          <a:p>
            <a:pPr marL="457200" lvl="0" indent="-457200">
              <a:buFont typeface="Arial" panose="020B0604020202020204" pitchFamily="34" charset="0"/>
              <a:buChar char="•"/>
            </a:pPr>
            <a:r>
              <a:rPr lang="en-US" dirty="0"/>
              <a:t>Add the </a:t>
            </a:r>
            <a:r>
              <a:rPr lang="en-US" dirty="0" smtClean="0">
                <a:solidFill>
                  <a:srgbClr val="C00000"/>
                </a:solidFill>
              </a:rPr>
              <a:t>outlink </a:t>
            </a:r>
            <a:r>
              <a:rPr lang="en-US" dirty="0">
                <a:solidFill>
                  <a:srgbClr val="C00000"/>
                </a:solidFill>
              </a:rPr>
              <a:t>URL</a:t>
            </a:r>
            <a:r>
              <a:rPr lang="en-US" dirty="0"/>
              <a:t> [and file info, if needed]</a:t>
            </a:r>
          </a:p>
          <a:p>
            <a:pPr marL="457200" lvl="0" indent="-457200">
              <a:buFont typeface="Arial" panose="020B0604020202020204" pitchFamily="34" charset="0"/>
              <a:buChar char="•"/>
            </a:pPr>
            <a:r>
              <a:rPr lang="en-US" dirty="0" smtClean="0"/>
              <a:t>The </a:t>
            </a:r>
            <a:r>
              <a:rPr lang="en-US" dirty="0" smtClean="0">
                <a:solidFill>
                  <a:srgbClr val="C00000"/>
                </a:solidFill>
              </a:rPr>
              <a:t>metadata </a:t>
            </a:r>
            <a:r>
              <a:rPr lang="en-US" dirty="0">
                <a:solidFill>
                  <a:srgbClr val="C00000"/>
                </a:solidFill>
              </a:rPr>
              <a:t>title </a:t>
            </a:r>
            <a:r>
              <a:rPr lang="en-US" dirty="0"/>
              <a:t>matches </a:t>
            </a:r>
            <a:r>
              <a:rPr lang="en-US" dirty="0" smtClean="0"/>
              <a:t>the page </a:t>
            </a:r>
            <a:r>
              <a:rPr lang="en-US" dirty="0"/>
              <a:t>title [up to 60 characters]</a:t>
            </a:r>
          </a:p>
          <a:p>
            <a:pPr marL="457200" lvl="0" indent="-457200">
              <a:buFont typeface="Arial" panose="020B0604020202020204" pitchFamily="34" charset="0"/>
              <a:buChar char="•"/>
            </a:pPr>
            <a:r>
              <a:rPr lang="en-US" dirty="0" smtClean="0"/>
              <a:t>The </a:t>
            </a:r>
            <a:r>
              <a:rPr lang="en-US" dirty="0" smtClean="0">
                <a:solidFill>
                  <a:srgbClr val="C00000"/>
                </a:solidFill>
              </a:rPr>
              <a:t>metadata </a:t>
            </a:r>
            <a:r>
              <a:rPr lang="en-US" dirty="0">
                <a:solidFill>
                  <a:srgbClr val="C00000"/>
                </a:solidFill>
              </a:rPr>
              <a:t>description </a:t>
            </a:r>
            <a:r>
              <a:rPr lang="en-US" dirty="0" smtClean="0"/>
              <a:t>is accurate</a:t>
            </a:r>
            <a:r>
              <a:rPr lang="en-US" dirty="0"/>
              <a:t> </a:t>
            </a:r>
            <a:r>
              <a:rPr lang="en-US" dirty="0" smtClean="0"/>
              <a:t>and </a:t>
            </a:r>
            <a:r>
              <a:rPr lang="en-US" dirty="0"/>
              <a:t>user-friendly [140 to 160 characters]</a:t>
            </a:r>
          </a:p>
          <a:p>
            <a:pPr marL="457200" lvl="0" indent="-457200">
              <a:buFont typeface="Arial" panose="020B0604020202020204" pitchFamily="34" charset="0"/>
              <a:buChar char="•"/>
            </a:pPr>
            <a:r>
              <a:rPr lang="en-US" dirty="0"/>
              <a:t>Remove </a:t>
            </a:r>
            <a:r>
              <a:rPr lang="en-US" dirty="0">
                <a:solidFill>
                  <a:srgbClr val="C00000"/>
                </a:solidFill>
              </a:rPr>
              <a:t>index.html</a:t>
            </a:r>
            <a:r>
              <a:rPr lang="en-US" dirty="0"/>
              <a:t> from </a:t>
            </a:r>
            <a:r>
              <a:rPr lang="en-US" dirty="0" smtClean="0"/>
              <a:t>URLs</a:t>
            </a:r>
          </a:p>
          <a:p>
            <a:pPr lvl="0"/>
            <a:endParaRPr lang="en-US" dirty="0"/>
          </a:p>
          <a:p>
            <a:r>
              <a:rPr lang="en-US" sz="3800" dirty="0" smtClean="0"/>
              <a:t>Exercise #3</a:t>
            </a:r>
            <a:endParaRPr lang="en-US" sz="3800"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20</a:t>
            </a:fld>
            <a:endParaRPr lang="en-US" dirty="0"/>
          </a:p>
        </p:txBody>
      </p:sp>
      <p:sp>
        <p:nvSpPr>
          <p:cNvPr id="7" name="Date Placeholder 6"/>
          <p:cNvSpPr>
            <a:spLocks noGrp="1"/>
          </p:cNvSpPr>
          <p:nvPr>
            <p:ph type="dt" sz="half" idx="10"/>
          </p:nvPr>
        </p:nvSpPr>
        <p:spPr/>
        <p:txBody>
          <a:bodyPr/>
          <a:lstStyle/>
          <a:p>
            <a:fld id="{A10D0B49-8E6B-4C10-AE00-0C6442E8C6E6}" type="datetime4">
              <a:rPr lang="en-US" smtClean="0"/>
              <a:t>December 9, 2016</a:t>
            </a:fld>
            <a:endParaRPr lang="en-US" dirty="0"/>
          </a:p>
        </p:txBody>
      </p:sp>
    </p:spTree>
    <p:extLst>
      <p:ext uri="{BB962C8B-B14F-4D97-AF65-F5344CB8AC3E}">
        <p14:creationId xmlns:p14="http://schemas.microsoft.com/office/powerpoint/2010/main" val="1465800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and history</a:t>
            </a:r>
            <a:br>
              <a:rPr lang="en-US" dirty="0"/>
            </a:br>
            <a:endParaRPr lang="en-US" dirty="0"/>
          </a:p>
        </p:txBody>
      </p:sp>
      <p:sp>
        <p:nvSpPr>
          <p:cNvPr id="3" name="Content Placeholder 2"/>
          <p:cNvSpPr>
            <a:spLocks noGrp="1"/>
          </p:cNvSpPr>
          <p:nvPr>
            <p:ph idx="1"/>
          </p:nvPr>
        </p:nvSpPr>
        <p:spPr/>
        <p:txBody>
          <a:bodyPr>
            <a:noAutofit/>
          </a:bodyPr>
          <a:lstStyle/>
          <a:p>
            <a:r>
              <a:rPr lang="en-US" sz="1100" dirty="0" smtClean="0"/>
              <a:t>About </a:t>
            </a:r>
            <a:r>
              <a:rPr lang="en-US" sz="1100" dirty="0"/>
              <a:t>us</a:t>
            </a:r>
          </a:p>
          <a:p>
            <a:r>
              <a:rPr lang="en-US" sz="850" dirty="0"/>
              <a:t>The Office of Insurance Commissioner, headed by </a:t>
            </a:r>
            <a:r>
              <a:rPr lang="en-US" sz="850" u="sng" dirty="0">
                <a:hlinkClick r:id="rId2"/>
              </a:rPr>
              <a:t>Commissioner Mike Kreidler</a:t>
            </a:r>
            <a:r>
              <a:rPr lang="en-US" sz="850" dirty="0"/>
              <a:t>, oversees </a:t>
            </a:r>
            <a:r>
              <a:rPr lang="en-US" sz="850" dirty="0" smtClean="0"/>
              <a:t>Washington's </a:t>
            </a:r>
            <a:r>
              <a:rPr lang="en-US" sz="850" dirty="0"/>
              <a:t>insurance industry to protect consumers and make sure that companies, agents and brokers follow the rules</a:t>
            </a:r>
            <a:r>
              <a:rPr lang="en-US" sz="850" dirty="0" smtClean="0"/>
              <a:t>. The OIC is part of the NAIC, which represents insurance commissioner offices across the U.S.</a:t>
            </a:r>
          </a:p>
          <a:p>
            <a:endParaRPr lang="en-US" sz="850" dirty="0"/>
          </a:p>
          <a:p>
            <a:r>
              <a:rPr lang="en-US" sz="850" dirty="0"/>
              <a:t>With 242 employees </a:t>
            </a:r>
            <a:r>
              <a:rPr lang="en-US" sz="850" dirty="0" smtClean="0"/>
              <a:t>and </a:t>
            </a:r>
            <a:r>
              <a:rPr lang="en-US" sz="850" dirty="0"/>
              <a:t>400 </a:t>
            </a:r>
            <a:r>
              <a:rPr lang="en-US" sz="850" dirty="0" smtClean="0"/>
              <a:t>volunteers, </a:t>
            </a:r>
            <a:r>
              <a:rPr lang="en-US" sz="850" dirty="0"/>
              <a:t>we are one of the smaller </a:t>
            </a:r>
            <a:r>
              <a:rPr lang="en-US" sz="850" dirty="0">
                <a:hlinkClick r:id="rId3"/>
              </a:rPr>
              <a:t>state agencies</a:t>
            </a:r>
            <a:r>
              <a:rPr lang="en-US" sz="850" dirty="0"/>
              <a:t>, but we cover a lot of ground</a:t>
            </a:r>
            <a:r>
              <a:rPr lang="en-US" sz="850" dirty="0" smtClean="0"/>
              <a:t>:</a:t>
            </a:r>
            <a:br>
              <a:rPr lang="en-US" sz="850" dirty="0" smtClean="0"/>
            </a:br>
            <a:endParaRPr lang="en-US" sz="850" dirty="0"/>
          </a:p>
          <a:p>
            <a:pPr marL="1200150" lvl="1" indent="-457200">
              <a:buFont typeface="Arial" panose="020B0604020202020204" pitchFamily="34" charset="0"/>
              <a:buChar char="•"/>
            </a:pPr>
            <a:r>
              <a:rPr lang="en-US" sz="850" dirty="0"/>
              <a:t>Holding down costs to consumers by reviewing insurers' proposed </a:t>
            </a:r>
            <a:r>
              <a:rPr lang="en-US" sz="850" dirty="0" smtClean="0"/>
              <a:t>premiums</a:t>
            </a:r>
            <a:r>
              <a:rPr lang="en-US" sz="850" dirty="0"/>
              <a:t>.</a:t>
            </a:r>
          </a:p>
          <a:p>
            <a:pPr marL="1200150" lvl="1" indent="-457200">
              <a:buFont typeface="Arial" panose="020B0604020202020204" pitchFamily="34" charset="0"/>
              <a:buChar char="•"/>
            </a:pPr>
            <a:r>
              <a:rPr lang="en-US" sz="850" dirty="0">
                <a:hlinkClick r:id="rId4"/>
              </a:rPr>
              <a:t>Answering questions</a:t>
            </a:r>
            <a:r>
              <a:rPr lang="en-US" sz="850" dirty="0"/>
              <a:t> and investigating problems from more than 100,000 consumers each year.</a:t>
            </a:r>
          </a:p>
          <a:p>
            <a:pPr marL="1200150" lvl="1" indent="-457200">
              <a:buFont typeface="Arial" panose="020B0604020202020204" pitchFamily="34" charset="0"/>
              <a:buChar char="•"/>
            </a:pPr>
            <a:r>
              <a:rPr lang="en-US" sz="850" dirty="0"/>
              <a:t>Recovering millions of dollars a year for consumers with insurance disputes or delays.</a:t>
            </a:r>
          </a:p>
          <a:p>
            <a:pPr marL="1200150" lvl="1" indent="-457200">
              <a:buFont typeface="Arial" panose="020B0604020202020204" pitchFamily="34" charset="0"/>
              <a:buChar char="•"/>
            </a:pPr>
            <a:r>
              <a:rPr lang="en-US" sz="850" dirty="0"/>
              <a:t>Licensing and auditing the 37 </a:t>
            </a:r>
            <a:r>
              <a:rPr lang="en-US" sz="850" dirty="0">
                <a:hlinkClick r:id="rId5"/>
              </a:rPr>
              <a:t>insurers</a:t>
            </a:r>
            <a:r>
              <a:rPr lang="en-US" sz="850" dirty="0"/>
              <a:t> based in Washington -- and monitoring the other 2,135 that do business here.</a:t>
            </a:r>
          </a:p>
          <a:p>
            <a:pPr marL="1200150" lvl="1" indent="-457200">
              <a:buFont typeface="Arial" panose="020B0604020202020204" pitchFamily="34" charset="0"/>
              <a:buChar char="•"/>
            </a:pPr>
            <a:r>
              <a:rPr lang="en-US" sz="850" dirty="0"/>
              <a:t>Testing, </a:t>
            </a:r>
            <a:r>
              <a:rPr lang="en-US" sz="850" dirty="0">
                <a:hlinkClick r:id="rId6"/>
              </a:rPr>
              <a:t>licensing</a:t>
            </a:r>
            <a:r>
              <a:rPr lang="en-US" sz="850" dirty="0"/>
              <a:t> and monitoring the more than 158,000 individuals and businesses that sell insurance here.</a:t>
            </a:r>
          </a:p>
          <a:p>
            <a:pPr marL="1200150" lvl="1" indent="-457200">
              <a:buFont typeface="Arial" panose="020B0604020202020204" pitchFamily="34" charset="0"/>
              <a:buChar char="•"/>
            </a:pPr>
            <a:r>
              <a:rPr lang="en-US" sz="850" dirty="0"/>
              <a:t>Collecting more than $1.1 billion a biennium for the state’s general operating budget.</a:t>
            </a:r>
          </a:p>
          <a:p>
            <a:pPr marL="1200150" lvl="1" indent="-457200">
              <a:buFont typeface="Arial" panose="020B0604020202020204" pitchFamily="34" charset="0"/>
              <a:buChar char="•"/>
            </a:pPr>
            <a:r>
              <a:rPr lang="en-US" sz="850" dirty="0"/>
              <a:t>Maintaining a </a:t>
            </a:r>
            <a:r>
              <a:rPr lang="en-US" sz="850" dirty="0">
                <a:hlinkClick r:id="rId7"/>
              </a:rPr>
              <a:t>statewide network of volunteers</a:t>
            </a:r>
            <a:r>
              <a:rPr lang="en-US" sz="850" dirty="0"/>
              <a:t> </a:t>
            </a:r>
            <a:r>
              <a:rPr lang="en-US" sz="850" dirty="0" smtClean="0"/>
              <a:t>that </a:t>
            </a:r>
            <a:r>
              <a:rPr lang="en-US" sz="850" dirty="0"/>
              <a:t>advise thousands of consumers on </a:t>
            </a:r>
            <a:r>
              <a:rPr lang="en-US" sz="850" dirty="0" smtClean="0"/>
              <a:t>healthcare </a:t>
            </a:r>
            <a:r>
              <a:rPr lang="en-US" sz="850" dirty="0"/>
              <a:t>issues.</a:t>
            </a:r>
          </a:p>
          <a:p>
            <a:endParaRPr lang="en-US" sz="850" dirty="0"/>
          </a:p>
          <a:p>
            <a:r>
              <a:rPr lang="en-US" sz="850" dirty="0" smtClean="0"/>
              <a:t>OIC does </a:t>
            </a:r>
            <a:r>
              <a:rPr lang="en-US" sz="850" dirty="0"/>
              <a:t>this with virtually no state general-fund dollars. Most of our budget comes from assessments charged to the insurers we regulate</a:t>
            </a:r>
            <a:r>
              <a:rPr lang="en-US" sz="850" dirty="0" smtClean="0"/>
              <a:t>. View the agency’s </a:t>
            </a:r>
            <a:r>
              <a:rPr lang="en-US" sz="850" dirty="0" smtClean="0">
                <a:hlinkClick r:id="rId8"/>
              </a:rPr>
              <a:t>complete budget documents</a:t>
            </a:r>
            <a:r>
              <a:rPr lang="en-US" sz="850" dirty="0" smtClean="0"/>
              <a:t>.</a:t>
            </a:r>
            <a:r>
              <a:rPr lang="en-US" sz="850" dirty="0"/>
              <a:t/>
            </a:r>
            <a:br>
              <a:rPr lang="en-US" sz="850" dirty="0"/>
            </a:br>
            <a:endParaRPr lang="en-US" sz="850" dirty="0"/>
          </a:p>
          <a:p>
            <a:r>
              <a:rPr lang="en-US" sz="1100" dirty="0"/>
              <a:t>Mission </a:t>
            </a:r>
            <a:r>
              <a:rPr lang="en-US" sz="1100" dirty="0" smtClean="0"/>
              <a:t>Statement</a:t>
            </a:r>
            <a:endParaRPr lang="en-US" sz="1100" dirty="0"/>
          </a:p>
          <a:p>
            <a:r>
              <a:rPr lang="en-US" sz="850" dirty="0"/>
              <a:t>We protect consumers, the public interest and our state’s economy through fair and efficient regulation of the insurance industry. </a:t>
            </a:r>
            <a:br>
              <a:rPr lang="en-US" sz="850" dirty="0"/>
            </a:br>
            <a:endParaRPr lang="en-US" sz="850" dirty="0"/>
          </a:p>
          <a:p>
            <a:r>
              <a:rPr lang="en-US" sz="1100" dirty="0"/>
              <a:t>History</a:t>
            </a:r>
          </a:p>
          <a:p>
            <a:r>
              <a:rPr lang="en-US" sz="850" dirty="0"/>
              <a:t>Washington's first state legislature created the office during the 1889-90 session</a:t>
            </a:r>
            <a:r>
              <a:rPr lang="en-US" sz="850" dirty="0" smtClean="0"/>
              <a:t>.</a:t>
            </a:r>
          </a:p>
          <a:p>
            <a:endParaRPr lang="en-US" sz="850" dirty="0"/>
          </a:p>
          <a:p>
            <a:r>
              <a:rPr lang="en-US" sz="850" dirty="0"/>
              <a:t>At first, we were part of the </a:t>
            </a:r>
            <a:r>
              <a:rPr lang="en-US" sz="850" dirty="0">
                <a:hlinkClick r:id="rId9"/>
              </a:rPr>
              <a:t>Secretary of State’s </a:t>
            </a:r>
            <a:r>
              <a:rPr lang="en-US" sz="850" dirty="0" smtClean="0">
                <a:hlinkClick r:id="rId9"/>
              </a:rPr>
              <a:t>office</a:t>
            </a:r>
            <a:r>
              <a:rPr lang="en-US" sz="850" dirty="0" smtClean="0"/>
              <a:t> at the capital campus. </a:t>
            </a:r>
            <a:r>
              <a:rPr lang="en-US" sz="850" dirty="0"/>
              <a:t>Our main function was to register insurers doing business in Washington state</a:t>
            </a:r>
            <a:r>
              <a:rPr lang="en-US" sz="850" dirty="0" smtClean="0"/>
              <a:t>.</a:t>
            </a:r>
          </a:p>
          <a:p>
            <a:endParaRPr lang="en-US" sz="850" dirty="0"/>
          </a:p>
          <a:p>
            <a:r>
              <a:rPr lang="en-US" sz="850" dirty="0" smtClean="0"/>
              <a:t>On March 19</a:t>
            </a:r>
            <a:r>
              <a:rPr lang="en-US" sz="850" baseline="30000" dirty="0" smtClean="0"/>
              <a:t>th</a:t>
            </a:r>
            <a:r>
              <a:rPr lang="en-US" sz="850" dirty="0" smtClean="0"/>
              <a:t>, 1907</a:t>
            </a:r>
            <a:r>
              <a:rPr lang="en-US" sz="850" dirty="0"/>
              <a:t>, we became a separate agency and the people of Washington elected their first </a:t>
            </a:r>
            <a:r>
              <a:rPr lang="en-US" sz="850" dirty="0" smtClean="0"/>
              <a:t>Insurance Commissioner</a:t>
            </a:r>
            <a:r>
              <a:rPr lang="en-US" sz="850" dirty="0"/>
              <a:t>. Insurance commissioners are elected every four years. Washington has had </a:t>
            </a:r>
            <a:r>
              <a:rPr lang="en-US" sz="850" dirty="0" smtClean="0"/>
              <a:t>8 </a:t>
            </a:r>
            <a:r>
              <a:rPr lang="en-US" sz="850" dirty="0"/>
              <a:t>insurance commissioners. </a:t>
            </a:r>
            <a:r>
              <a:rPr lang="en-US" sz="850" u="sng" dirty="0">
                <a:hlinkClick r:id="rId10"/>
              </a:rPr>
              <a:t>View a list of past commissioners</a:t>
            </a:r>
            <a:r>
              <a:rPr lang="en-US" sz="850" dirty="0"/>
              <a:t>.</a:t>
            </a:r>
          </a:p>
          <a:p>
            <a:r>
              <a:rPr lang="en-US" sz="850" dirty="0"/>
              <a:t> </a:t>
            </a:r>
          </a:p>
          <a:p>
            <a:r>
              <a:rPr lang="en-US" sz="850" dirty="0" smtClean="0"/>
              <a:t>NOTE: A complete history of the OIC is available upon request.</a:t>
            </a:r>
            <a:endParaRPr lang="en-US" sz="850"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21</a:t>
            </a:fld>
            <a:endParaRPr lang="en-US" dirty="0"/>
          </a:p>
        </p:txBody>
      </p:sp>
      <p:sp>
        <p:nvSpPr>
          <p:cNvPr id="7" name="Date Placeholder 6"/>
          <p:cNvSpPr>
            <a:spLocks noGrp="1"/>
          </p:cNvSpPr>
          <p:nvPr>
            <p:ph type="dt" sz="half" idx="10"/>
          </p:nvPr>
        </p:nvSpPr>
        <p:spPr/>
        <p:txBody>
          <a:bodyPr/>
          <a:lstStyle/>
          <a:p>
            <a:fld id="{6FE5C390-9C27-4871-9F15-57D6CB63F020}" type="datetime4">
              <a:rPr lang="en-US" smtClean="0"/>
              <a:t>December 9, 2016</a:t>
            </a:fld>
            <a:endParaRPr lang="en-US" dirty="0"/>
          </a:p>
        </p:txBody>
      </p:sp>
    </p:spTree>
    <p:extLst>
      <p:ext uri="{BB962C8B-B14F-4D97-AF65-F5344CB8AC3E}">
        <p14:creationId xmlns:p14="http://schemas.microsoft.com/office/powerpoint/2010/main" val="428194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0" y="327998"/>
            <a:ext cx="8444926" cy="578587"/>
          </a:xfrm>
        </p:spPr>
        <p:txBody>
          <a:bodyPr/>
          <a:lstStyle/>
          <a:p>
            <a:r>
              <a:rPr lang="en-US" u="sng" dirty="0">
                <a:hlinkClick r:id="rId2"/>
              </a:rPr>
              <a:t>Metadata page descriptions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
            </a:r>
            <a:br>
              <a:rPr lang="en-US" dirty="0"/>
            </a:br>
            <a:r>
              <a:rPr lang="en-US" sz="3400" dirty="0" smtClean="0"/>
              <a:t>Why are they important?</a:t>
            </a:r>
            <a:endParaRPr lang="en-US" sz="3400" dirty="0"/>
          </a:p>
          <a:p>
            <a:pPr marL="457200" indent="-457200">
              <a:buFont typeface="Arial" panose="020B0604020202020204" pitchFamily="34" charset="0"/>
              <a:buChar char="•"/>
            </a:pPr>
            <a:r>
              <a:rPr lang="en-US" dirty="0"/>
              <a:t>Appear in search results</a:t>
            </a:r>
          </a:p>
          <a:p>
            <a:pPr marL="457200" indent="-457200">
              <a:buFont typeface="Arial" panose="020B0604020202020204" pitchFamily="34" charset="0"/>
              <a:buChar char="•"/>
            </a:pPr>
            <a:r>
              <a:rPr lang="en-US" dirty="0" smtClean="0"/>
              <a:t>Help users locate what they want</a:t>
            </a:r>
            <a:endParaRPr lang="en-US" dirty="0"/>
          </a:p>
          <a:p>
            <a:pPr marL="457200" indent="-457200">
              <a:buFont typeface="Arial" panose="020B0604020202020204" pitchFamily="34" charset="0"/>
              <a:buChar char="•"/>
            </a:pPr>
            <a:r>
              <a:rPr lang="en-US" dirty="0"/>
              <a:t>Required by OIC’s style/standards guide</a:t>
            </a:r>
          </a:p>
          <a:p>
            <a:r>
              <a:rPr lang="en-US" dirty="0"/>
              <a:t/>
            </a:r>
            <a:br>
              <a:rPr lang="en-US" dirty="0"/>
            </a:br>
            <a:r>
              <a:rPr lang="en-US" sz="3400" dirty="0" smtClean="0"/>
              <a:t>How are they created?</a:t>
            </a:r>
            <a:endParaRPr lang="en-US" sz="3400" dirty="0"/>
          </a:p>
          <a:p>
            <a:pPr marL="457200" indent="-457200">
              <a:buFont typeface="Arial" panose="020B0604020202020204" pitchFamily="34" charset="0"/>
              <a:buChar char="•"/>
            </a:pPr>
            <a:r>
              <a:rPr lang="en-US" dirty="0" smtClean="0"/>
              <a:t>Describe </a:t>
            </a:r>
            <a:r>
              <a:rPr lang="en-US" dirty="0"/>
              <a:t>what the user can </a:t>
            </a:r>
            <a:r>
              <a:rPr lang="en-US" dirty="0" smtClean="0"/>
              <a:t>find/do on the page</a:t>
            </a:r>
            <a:endParaRPr lang="en-US" dirty="0"/>
          </a:p>
          <a:p>
            <a:pPr marL="457200" lvl="0" indent="-457200">
              <a:buFont typeface="Arial" panose="020B0604020202020204" pitchFamily="34" charset="0"/>
              <a:buChar char="•"/>
            </a:pPr>
            <a:r>
              <a:rPr lang="en-US" dirty="0" smtClean="0"/>
              <a:t>Write in plain language, using a complete sentence[s</a:t>
            </a:r>
            <a:r>
              <a:rPr lang="en-US" dirty="0"/>
              <a:t>]</a:t>
            </a:r>
          </a:p>
          <a:p>
            <a:pPr marL="457200" lvl="0" indent="-457200">
              <a:buFont typeface="Arial" panose="020B0604020202020204" pitchFamily="34" charset="0"/>
              <a:buChar char="•"/>
            </a:pPr>
            <a:r>
              <a:rPr lang="en-US" dirty="0" smtClean="0"/>
              <a:t>Approx</a:t>
            </a:r>
            <a:r>
              <a:rPr lang="en-US" dirty="0"/>
              <a:t>. 150 characters [including spaces]</a:t>
            </a:r>
          </a:p>
          <a:p>
            <a:pPr marL="457200" lvl="0" indent="-457200">
              <a:buFont typeface="Arial" panose="020B0604020202020204" pitchFamily="34" charset="0"/>
              <a:buChar char="•"/>
            </a:pPr>
            <a:r>
              <a:rPr lang="en-US" dirty="0" smtClean="0"/>
              <a:t>More </a:t>
            </a:r>
            <a:r>
              <a:rPr lang="en-US" dirty="0"/>
              <a:t>than copying/pasting the title and/or the page’s first few </a:t>
            </a:r>
            <a:r>
              <a:rPr lang="en-US" dirty="0" smtClean="0"/>
              <a:t>words </a:t>
            </a:r>
          </a:p>
          <a:p>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22</a:t>
            </a:fld>
            <a:endParaRPr lang="en-US" dirty="0"/>
          </a:p>
        </p:txBody>
      </p:sp>
      <p:sp>
        <p:nvSpPr>
          <p:cNvPr id="7" name="Date Placeholder 6"/>
          <p:cNvSpPr>
            <a:spLocks noGrp="1"/>
          </p:cNvSpPr>
          <p:nvPr>
            <p:ph type="dt" sz="half" idx="10"/>
          </p:nvPr>
        </p:nvSpPr>
        <p:spPr/>
        <p:txBody>
          <a:bodyPr/>
          <a:lstStyle/>
          <a:p>
            <a:fld id="{E42F0BF9-88A5-4F21-B558-D39F3551EF7C}" type="datetime4">
              <a:rPr lang="en-US" smtClean="0"/>
              <a:t>December 9, 2016</a:t>
            </a:fld>
            <a:endParaRPr lang="en-US" dirty="0"/>
          </a:p>
        </p:txBody>
      </p:sp>
    </p:spTree>
    <p:extLst>
      <p:ext uri="{BB962C8B-B14F-4D97-AF65-F5344CB8AC3E}">
        <p14:creationId xmlns:p14="http://schemas.microsoft.com/office/powerpoint/2010/main" val="1277337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Metadata page </a:t>
            </a:r>
            <a:r>
              <a:rPr lang="en-US" dirty="0" smtClean="0"/>
              <a:t>descriptions examples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u="sng" dirty="0" smtClean="0">
                <a:hlinkClick r:id="rId2"/>
              </a:rPr>
              <a:t>Privacy </a:t>
            </a:r>
            <a:r>
              <a:rPr lang="en-US" u="sng" dirty="0">
                <a:hlinkClick r:id="rId2"/>
              </a:rPr>
              <a:t>policy</a:t>
            </a:r>
            <a:endParaRPr lang="en-US" dirty="0"/>
          </a:p>
          <a:p>
            <a:pPr indent="-285750"/>
            <a:r>
              <a:rPr lang="en-US" dirty="0"/>
              <a:t>&lt;title&gt;Privacy policy notice&lt;/title&gt; </a:t>
            </a:r>
          </a:p>
          <a:p>
            <a:pPr indent="-285750"/>
            <a:r>
              <a:rPr lang="en-US" dirty="0"/>
              <a:t>&lt;meta name="description" content</a:t>
            </a:r>
            <a:r>
              <a:rPr lang="en-US" dirty="0" smtClean="0"/>
              <a:t>="When </a:t>
            </a:r>
            <a:r>
              <a:rPr lang="en-US" dirty="0"/>
              <a:t>you visit our website and browse, read pages, or download information, we will gather and store certain information about your visit. This information doesn't identify you personally</a:t>
            </a:r>
            <a:r>
              <a:rPr lang="en-US" dirty="0" smtClean="0"/>
              <a:t>."/&gt; </a:t>
            </a:r>
            <a:endParaRPr lang="en-US" dirty="0"/>
          </a:p>
          <a:p>
            <a:pPr indent="-285750"/>
            <a:r>
              <a:rPr lang="en-US" dirty="0"/>
              <a:t>&lt;meta name="author" content="Washington State Office of the Insurance Commissioner</a:t>
            </a:r>
            <a:r>
              <a:rPr lang="en-US" dirty="0" smtClean="0"/>
              <a:t>"&gt;</a:t>
            </a:r>
          </a:p>
          <a:p>
            <a:pPr indent="-285750"/>
            <a:endParaRPr lang="en-US" dirty="0"/>
          </a:p>
          <a:p>
            <a:r>
              <a:rPr lang="en-US" u="sng" dirty="0" smtClean="0">
                <a:hlinkClick r:id="rId3"/>
              </a:rPr>
              <a:t>Talk </a:t>
            </a:r>
            <a:r>
              <a:rPr lang="en-US" u="sng" dirty="0">
                <a:hlinkClick r:id="rId3"/>
              </a:rPr>
              <a:t>to an insurance expert</a:t>
            </a:r>
            <a:endParaRPr lang="en-US" dirty="0"/>
          </a:p>
          <a:p>
            <a:r>
              <a:rPr lang="en-US" dirty="0"/>
              <a:t>	&lt;title&gt;Talk to an insurance expert&lt;/title&gt;</a:t>
            </a:r>
          </a:p>
          <a:p>
            <a:r>
              <a:rPr lang="en-US" dirty="0"/>
              <a:t>&lt;meta name="keywords" content="insurance expert, contact us, insurance problem, insurance commissioner phone number,"&gt;</a:t>
            </a:r>
          </a:p>
          <a:p>
            <a:r>
              <a:rPr lang="en-US" dirty="0"/>
              <a:t>&lt;meta name="description" content</a:t>
            </a:r>
            <a:r>
              <a:rPr lang="en-US"/>
              <a:t>=" </a:t>
            </a:r>
            <a:r>
              <a:rPr lang="en-US" smtClean="0"/>
              <a:t>                     </a:t>
            </a:r>
            <a:r>
              <a:rPr lang="en-US" dirty="0"/>
              <a:t>"/&gt;</a:t>
            </a:r>
          </a:p>
          <a:p>
            <a:r>
              <a:rPr lang="en-US" dirty="0"/>
              <a:t>&lt;meta name="author" content="Washington State Office of the Insurance Commissioner"&gt; </a:t>
            </a:r>
          </a:p>
          <a:p>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23</a:t>
            </a:fld>
            <a:endParaRPr lang="en-US" dirty="0"/>
          </a:p>
        </p:txBody>
      </p:sp>
      <p:sp>
        <p:nvSpPr>
          <p:cNvPr id="7" name="Date Placeholder 6"/>
          <p:cNvSpPr>
            <a:spLocks noGrp="1"/>
          </p:cNvSpPr>
          <p:nvPr>
            <p:ph type="dt" sz="half" idx="10"/>
          </p:nvPr>
        </p:nvSpPr>
        <p:spPr/>
        <p:txBody>
          <a:bodyPr/>
          <a:lstStyle/>
          <a:p>
            <a:fld id="{4B0DABBF-EBAC-4353-8179-B6485BF3D7FE}" type="datetime4">
              <a:rPr lang="en-US" smtClean="0"/>
              <a:t>December 9, 2016</a:t>
            </a:fld>
            <a:endParaRPr lang="en-US" dirty="0"/>
          </a:p>
        </p:txBody>
      </p:sp>
    </p:spTree>
    <p:extLst>
      <p:ext uri="{BB962C8B-B14F-4D97-AF65-F5344CB8AC3E}">
        <p14:creationId xmlns:p14="http://schemas.microsoft.com/office/powerpoint/2010/main" val="923292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metadata page descriptions</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Exercise #4</a:t>
            </a:r>
          </a:p>
          <a:p>
            <a:endParaRPr lang="en-US" dirty="0" smtClean="0"/>
          </a:p>
          <a:p>
            <a:r>
              <a:rPr lang="en-US" dirty="0" smtClean="0"/>
              <a:t>From “</a:t>
            </a:r>
            <a:r>
              <a:rPr lang="en-US" dirty="0" smtClean="0">
                <a:hlinkClick r:id="rId2"/>
              </a:rPr>
              <a:t>Talk to an insurance expert</a:t>
            </a:r>
            <a:r>
              <a:rPr lang="en-US" dirty="0" smtClean="0"/>
              <a:t>”</a:t>
            </a:r>
          </a:p>
          <a:p>
            <a:endParaRPr lang="en-US" dirty="0"/>
          </a:p>
          <a:p>
            <a:r>
              <a:rPr lang="en-US" b="1" dirty="0" smtClean="0"/>
              <a:t>Original</a:t>
            </a:r>
            <a:r>
              <a:rPr lang="en-US" dirty="0"/>
              <a:t>: </a:t>
            </a:r>
          </a:p>
          <a:p>
            <a:r>
              <a:rPr lang="en-US" dirty="0"/>
              <a:t>	&lt;title&gt;Talk to an insurance expert&lt;/title&gt;</a:t>
            </a:r>
          </a:p>
          <a:p>
            <a:r>
              <a:rPr lang="en-US" dirty="0"/>
              <a:t>&lt;meta name="keywords" content="insurance expert, contact us, insurance problem, insurance commissioner phone number</a:t>
            </a:r>
            <a:r>
              <a:rPr lang="en-US" dirty="0" smtClean="0"/>
              <a:t>,"&gt;</a:t>
            </a:r>
          </a:p>
          <a:p>
            <a:endParaRPr lang="en-US" dirty="0"/>
          </a:p>
          <a:p>
            <a:r>
              <a:rPr lang="en-US" b="1" dirty="0"/>
              <a:t>Revised</a:t>
            </a:r>
            <a:r>
              <a:rPr lang="en-US" dirty="0"/>
              <a:t>: </a:t>
            </a:r>
          </a:p>
          <a:p>
            <a:r>
              <a:rPr lang="en-US" dirty="0"/>
              <a:t>	&lt;title&gt;Talk to an insurance expert&lt;/title&gt;</a:t>
            </a:r>
          </a:p>
          <a:p>
            <a:r>
              <a:rPr lang="en-US" dirty="0"/>
              <a:t>&lt;meta name="keywords" content</a:t>
            </a:r>
            <a:r>
              <a:rPr lang="en-US" dirty="0" smtClean="0"/>
              <a:t>=”____________________________________________</a:t>
            </a:r>
            <a:endParaRPr lang="en-US" dirty="0"/>
          </a:p>
          <a:p>
            <a:r>
              <a:rPr lang="en-US" dirty="0" smtClean="0"/>
              <a:t>__________________________________________________________________________________ </a:t>
            </a:r>
            <a:endParaRPr lang="en-US" dirty="0"/>
          </a:p>
          <a:p>
            <a:r>
              <a:rPr lang="en-US" dirty="0"/>
              <a:t>__________________________________________________________________________________”</a:t>
            </a:r>
          </a:p>
          <a:p>
            <a:r>
              <a:rPr lang="en-US" dirty="0" smtClean="0"/>
              <a:t> </a:t>
            </a:r>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24</a:t>
            </a:fld>
            <a:endParaRPr lang="en-US" dirty="0"/>
          </a:p>
        </p:txBody>
      </p:sp>
      <p:sp>
        <p:nvSpPr>
          <p:cNvPr id="7" name="Date Placeholder 6"/>
          <p:cNvSpPr>
            <a:spLocks noGrp="1"/>
          </p:cNvSpPr>
          <p:nvPr>
            <p:ph type="dt" sz="half" idx="10"/>
          </p:nvPr>
        </p:nvSpPr>
        <p:spPr/>
        <p:txBody>
          <a:bodyPr/>
          <a:lstStyle/>
          <a:p>
            <a:fld id="{A5C53016-2344-4B98-BAE6-A326FA52B9DF}" type="datetime4">
              <a:rPr lang="en-US" smtClean="0"/>
              <a:t>December 9, 2016</a:t>
            </a:fld>
            <a:endParaRPr lang="en-US" dirty="0"/>
          </a:p>
        </p:txBody>
      </p:sp>
    </p:spTree>
    <p:extLst>
      <p:ext uri="{BB962C8B-B14F-4D97-AF65-F5344CB8AC3E}">
        <p14:creationId xmlns:p14="http://schemas.microsoft.com/office/powerpoint/2010/main" val="717642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sz="2000" u="sng" dirty="0" smtClean="0">
                <a:hlinkClick r:id="rId2"/>
              </a:rPr>
              <a:t>The </a:t>
            </a:r>
            <a:r>
              <a:rPr lang="en-US" sz="2000" u="sng" dirty="0">
                <a:hlinkClick r:id="rId2"/>
              </a:rPr>
              <a:t>OIC’s Web content style/standards </a:t>
            </a:r>
            <a:r>
              <a:rPr lang="en-US" sz="2000" u="sng" dirty="0" smtClean="0">
                <a:hlinkClick r:id="rId2"/>
              </a:rPr>
              <a:t>guide</a:t>
            </a:r>
            <a:endParaRPr lang="en-US" sz="2000" u="sng" dirty="0" smtClean="0"/>
          </a:p>
          <a:p>
            <a:r>
              <a:rPr lang="en-US" sz="2000" dirty="0" smtClean="0"/>
              <a:t/>
            </a:r>
            <a:br>
              <a:rPr lang="en-US" sz="2000" dirty="0" smtClean="0"/>
            </a:br>
            <a:r>
              <a:rPr lang="en-US" sz="2000" dirty="0" smtClean="0">
                <a:hlinkClick r:id="rId3" action="ppaction://hlinkfile"/>
              </a:rPr>
              <a:t>Pre-publishing checklist</a:t>
            </a:r>
            <a:endParaRPr lang="en-US" sz="2000" dirty="0" smtClean="0"/>
          </a:p>
          <a:p>
            <a:endParaRPr lang="en-US" sz="2000" dirty="0"/>
          </a:p>
          <a:p>
            <a:r>
              <a:rPr lang="en-US" sz="2000" dirty="0" smtClean="0">
                <a:hlinkClick r:id="rId4"/>
              </a:rPr>
              <a:t>Content-review checklist</a:t>
            </a:r>
            <a:endParaRPr lang="en-US" sz="2000" dirty="0" smtClean="0"/>
          </a:p>
          <a:p>
            <a:endParaRPr lang="en-US" sz="2000" dirty="0" smtClean="0"/>
          </a:p>
          <a:p>
            <a:r>
              <a:rPr lang="en-US" sz="2000" dirty="0" smtClean="0">
                <a:hlinkClick r:id="rId5"/>
              </a:rPr>
              <a:t>Dept. of Enterprise Services</a:t>
            </a:r>
            <a:r>
              <a:rPr lang="en-US" sz="2000" dirty="0" smtClean="0"/>
              <a:t> [training courses]</a:t>
            </a:r>
            <a:endParaRPr lang="en-US" sz="2000" dirty="0"/>
          </a:p>
          <a:p>
            <a:endParaRPr lang="en-US" sz="2000" dirty="0" smtClean="0">
              <a:latin typeface="Segoe UI" panose="020B0502040204020203" pitchFamily="34" charset="0"/>
              <a:ea typeface="Segoe UI" panose="020B0502040204020203" pitchFamily="34" charset="0"/>
              <a:cs typeface="Segoe UI" panose="020B0502040204020203" pitchFamily="34" charset="0"/>
            </a:endParaRPr>
          </a:p>
          <a:p>
            <a:r>
              <a:rPr lang="en-US" sz="2000" dirty="0" smtClean="0">
                <a:latin typeface="Segoe UI" panose="020B0502040204020203" pitchFamily="34" charset="0"/>
                <a:ea typeface="Segoe UI" panose="020B0502040204020203" pitchFamily="34" charset="0"/>
                <a:cs typeface="Segoe UI" panose="020B0502040204020203" pitchFamily="34" charset="0"/>
                <a:hlinkClick r:id="rId6"/>
              </a:rPr>
              <a:t>Lynda.com</a:t>
            </a:r>
            <a:r>
              <a:rPr lang="en-US" sz="2000" dirty="0" smtClean="0">
                <a:latin typeface="Segoe UI" panose="020B0502040204020203" pitchFamily="34" charset="0"/>
                <a:ea typeface="Segoe UI" panose="020B0502040204020203" pitchFamily="34" charset="0"/>
                <a:cs typeface="Segoe UI" panose="020B0502040204020203" pitchFamily="34" charset="0"/>
              </a:rPr>
              <a:t> </a:t>
            </a:r>
            <a:r>
              <a:rPr lang="en-US" sz="2000" dirty="0"/>
              <a:t>[training </a:t>
            </a:r>
            <a:r>
              <a:rPr lang="en-US" sz="2000"/>
              <a:t>courses</a:t>
            </a:r>
            <a:r>
              <a:rPr lang="en-US" sz="2000" smtClean="0"/>
              <a:t>]</a:t>
            </a:r>
            <a:endParaRPr lang="en-US" sz="2000" dirty="0" smtClean="0"/>
          </a:p>
        </p:txBody>
      </p:sp>
      <p:sp>
        <p:nvSpPr>
          <p:cNvPr id="5" name="Footer Placeholder 4"/>
          <p:cNvSpPr>
            <a:spLocks noGrp="1"/>
          </p:cNvSpPr>
          <p:nvPr>
            <p:ph type="ftr" sz="quarter" idx="11"/>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25</a:t>
            </a:fld>
            <a:endParaRPr lang="en-US" dirty="0"/>
          </a:p>
        </p:txBody>
      </p:sp>
      <p:sp>
        <p:nvSpPr>
          <p:cNvPr id="7" name="Date Placeholder 6"/>
          <p:cNvSpPr>
            <a:spLocks noGrp="1"/>
          </p:cNvSpPr>
          <p:nvPr>
            <p:ph type="dt" sz="half" idx="10"/>
          </p:nvPr>
        </p:nvSpPr>
        <p:spPr/>
        <p:txBody>
          <a:bodyPr/>
          <a:lstStyle/>
          <a:p>
            <a:fld id="{45F83503-C995-4B78-81AF-B74F25DF27AB}" type="datetime4">
              <a:rPr lang="en-US" smtClean="0"/>
              <a:t>December 9, 2016</a:t>
            </a:fld>
            <a:endParaRPr lang="en-US" dirty="0"/>
          </a:p>
        </p:txBody>
      </p:sp>
    </p:spTree>
    <p:extLst>
      <p:ext uri="{BB962C8B-B14F-4D97-AF65-F5344CB8AC3E}">
        <p14:creationId xmlns:p14="http://schemas.microsoft.com/office/powerpoint/2010/main" val="3416217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Suggestions? </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pPr algn="ctr"/>
            <a:r>
              <a:rPr lang="en-US" sz="4400" dirty="0" smtClean="0">
                <a:solidFill>
                  <a:srgbClr val="084678"/>
                </a:solidFill>
              </a:rPr>
              <a:t>Thanks!</a:t>
            </a:r>
            <a:endParaRPr lang="en-US" sz="4400" dirty="0">
              <a:solidFill>
                <a:srgbClr val="084678"/>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26</a:t>
            </a:fld>
            <a:endParaRPr lang="en-US" dirty="0"/>
          </a:p>
        </p:txBody>
      </p:sp>
      <p:sp>
        <p:nvSpPr>
          <p:cNvPr id="7" name="Date Placeholder 6"/>
          <p:cNvSpPr>
            <a:spLocks noGrp="1"/>
          </p:cNvSpPr>
          <p:nvPr>
            <p:ph type="dt" sz="half" idx="10"/>
          </p:nvPr>
        </p:nvSpPr>
        <p:spPr/>
        <p:txBody>
          <a:bodyPr/>
          <a:lstStyle/>
          <a:p>
            <a:fld id="{D4785F70-C416-4163-9BA4-00131768B69D}" type="datetime4">
              <a:rPr lang="en-US" smtClean="0"/>
              <a:t>December 9, 2016</a:t>
            </a:fld>
            <a:endParaRPr lang="en-US" dirty="0"/>
          </a:p>
        </p:txBody>
      </p:sp>
    </p:spTree>
    <p:extLst>
      <p:ext uri="{BB962C8B-B14F-4D97-AF65-F5344CB8AC3E}">
        <p14:creationId xmlns:p14="http://schemas.microsoft.com/office/powerpoint/2010/main" val="1159233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pPr marL="457200" lvl="0" indent="-457200">
              <a:buFont typeface="Arial" panose="020B0604020202020204" pitchFamily="34" charset="0"/>
              <a:buChar char="•"/>
            </a:pPr>
            <a:r>
              <a:rPr lang="en-US" dirty="0"/>
              <a:t>Creating, formatting and revising Web </a:t>
            </a:r>
            <a:r>
              <a:rPr lang="en-US" dirty="0" smtClean="0"/>
              <a:t>content</a:t>
            </a:r>
          </a:p>
          <a:p>
            <a:pPr marL="457200" lvl="0" indent="-457200">
              <a:buFont typeface="Arial" panose="020B0604020202020204" pitchFamily="34" charset="0"/>
              <a:buChar char="•"/>
            </a:pPr>
            <a:r>
              <a:rPr lang="en-US" dirty="0" smtClean="0"/>
              <a:t>Consistent </a:t>
            </a:r>
            <a:r>
              <a:rPr lang="en-US" dirty="0"/>
              <a:t>spelling, capitalization, etc., for common words and </a:t>
            </a:r>
            <a:r>
              <a:rPr lang="en-US" dirty="0" smtClean="0"/>
              <a:t>terms</a:t>
            </a:r>
          </a:p>
          <a:p>
            <a:pPr marL="457200" lvl="0" indent="-457200">
              <a:buFont typeface="Arial" panose="020B0604020202020204" pitchFamily="34" charset="0"/>
              <a:buChar char="•"/>
            </a:pPr>
            <a:r>
              <a:rPr lang="en-US" dirty="0"/>
              <a:t>Top-10 OIC Web content style/standards </a:t>
            </a:r>
            <a:r>
              <a:rPr lang="en-US" dirty="0" smtClean="0"/>
              <a:t>guidelines</a:t>
            </a:r>
          </a:p>
          <a:p>
            <a:pPr marL="457200" lvl="0" indent="-457200">
              <a:buFont typeface="Arial" panose="020B0604020202020204" pitchFamily="34" charset="0"/>
              <a:buChar char="•"/>
            </a:pPr>
            <a:endParaRPr lang="en-US" dirty="0"/>
          </a:p>
          <a:p>
            <a:pPr lvl="0"/>
            <a:r>
              <a:rPr lang="en-US" dirty="0" smtClean="0"/>
              <a:t>Additional </a:t>
            </a:r>
            <a:r>
              <a:rPr lang="en-US" dirty="0"/>
              <a:t>items to discuss?</a:t>
            </a:r>
          </a:p>
        </p:txBody>
      </p:sp>
      <p:sp>
        <p:nvSpPr>
          <p:cNvPr id="5" name="Footer Placeholder 4"/>
          <p:cNvSpPr>
            <a:spLocks noGrp="1"/>
          </p:cNvSpPr>
          <p:nvPr>
            <p:ph type="ftr" sz="quarter" idx="11"/>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3</a:t>
            </a:fld>
            <a:endParaRPr lang="en-US" dirty="0"/>
          </a:p>
        </p:txBody>
      </p:sp>
      <p:sp>
        <p:nvSpPr>
          <p:cNvPr id="7" name="Date Placeholder 6"/>
          <p:cNvSpPr>
            <a:spLocks noGrp="1"/>
          </p:cNvSpPr>
          <p:nvPr>
            <p:ph type="dt" sz="half" idx="10"/>
          </p:nvPr>
        </p:nvSpPr>
        <p:spPr/>
        <p:txBody>
          <a:bodyPr/>
          <a:lstStyle/>
          <a:p>
            <a:fld id="{62285861-54C2-44A2-9682-8715AF0445D0}" type="datetime4">
              <a:rPr lang="en-US" smtClean="0"/>
              <a:t>December 9, 2016</a:t>
            </a:fld>
            <a:endParaRPr lang="en-US" dirty="0"/>
          </a:p>
        </p:txBody>
      </p:sp>
    </p:spTree>
    <p:extLst>
      <p:ext uri="{BB962C8B-B14F-4D97-AF65-F5344CB8AC3E}">
        <p14:creationId xmlns:p14="http://schemas.microsoft.com/office/powerpoint/2010/main" val="2514295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0172" y="4270838"/>
            <a:ext cx="8464963" cy="1020177"/>
          </a:xfrm>
        </p:spPr>
        <p:txBody>
          <a:bodyPr>
            <a:normAutofit fontScale="90000"/>
          </a:bodyPr>
          <a:lstStyle/>
          <a:p>
            <a:pPr lvl="0"/>
            <a:r>
              <a:rPr lang="en-US" dirty="0"/>
              <a:t>Creating, formatting and revising Web content</a:t>
            </a:r>
          </a:p>
        </p:txBody>
      </p:sp>
      <p:sp>
        <p:nvSpPr>
          <p:cNvPr id="6" name="Text Placeholder 5"/>
          <p:cNvSpPr>
            <a:spLocks noGrp="1"/>
          </p:cNvSpPr>
          <p:nvPr>
            <p:ph type="body" idx="1"/>
          </p:nvPr>
        </p:nvSpPr>
        <p:spPr/>
        <p: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7" name="Footer Placeholder 6"/>
          <p:cNvSpPr>
            <a:spLocks noGrp="1"/>
          </p:cNvSpPr>
          <p:nvPr>
            <p:ph type="ftr" sz="quarter" idx="11"/>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December 2016 Web lab</a:t>
            </a:r>
            <a:endParaRPr lang="en-US" dirty="0"/>
          </a:p>
        </p:txBody>
      </p:sp>
      <p:sp>
        <p:nvSpPr>
          <p:cNvPr id="8" name="Slide Number Placeholder 7"/>
          <p:cNvSpPr>
            <a:spLocks noGrp="1"/>
          </p:cNvSpPr>
          <p:nvPr>
            <p:ph type="sldNum" sz="quarter" idx="12"/>
          </p:nvPr>
        </p:nvSpPr>
        <p:spPr/>
        <p:txBody>
          <a:bodyPr/>
          <a:lstStyle/>
          <a:p>
            <a:fld id="{2981B80C-5BE7-794F-A6A0-8361E3B5D2E6}" type="slidenum">
              <a:rPr lang="en-US" smtClean="0">
                <a:latin typeface="Segoe UI" panose="020B0502040204020203" pitchFamily="34" charset="0"/>
                <a:ea typeface="Segoe UI" panose="020B0502040204020203" pitchFamily="34" charset="0"/>
                <a:cs typeface="Segoe UI" panose="020B0502040204020203" pitchFamily="34" charset="0"/>
              </a:rPr>
              <a:t>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 name="Date Placeholder 1"/>
          <p:cNvSpPr>
            <a:spLocks noGrp="1"/>
          </p:cNvSpPr>
          <p:nvPr>
            <p:ph type="dt" sz="half" idx="10"/>
          </p:nvPr>
        </p:nvSpPr>
        <p:spPr/>
        <p:txBody>
          <a:bodyPr/>
          <a:lstStyle/>
          <a:p>
            <a:fld id="{538BAA27-C791-4FA5-AB36-99A8F46186BE}" type="datetime4">
              <a:rPr lang="en-US" smtClean="0"/>
              <a:t>December 9, 2016</a:t>
            </a:fld>
            <a:endParaRPr lang="en-US" dirty="0"/>
          </a:p>
        </p:txBody>
      </p:sp>
    </p:spTree>
    <p:extLst>
      <p:ext uri="{BB962C8B-B14F-4D97-AF65-F5344CB8AC3E}">
        <p14:creationId xmlns:p14="http://schemas.microsoft.com/office/powerpoint/2010/main" val="3559888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a:t>
            </a:r>
            <a:r>
              <a:rPr lang="en-US" dirty="0"/>
              <a:t>and </a:t>
            </a:r>
            <a:r>
              <a:rPr lang="en-US" dirty="0" smtClean="0"/>
              <a:t>improving </a:t>
            </a:r>
            <a:r>
              <a:rPr lang="en-US" dirty="0"/>
              <a:t>Web content</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lnSpcReduction="10000"/>
          </a:bodyPr>
          <a:lstStyle/>
          <a:p>
            <a:r>
              <a:rPr lang="en-US" dirty="0"/>
              <a:t>Well-written </a:t>
            </a:r>
            <a:r>
              <a:rPr lang="en-US" dirty="0" smtClean="0"/>
              <a:t>content</a:t>
            </a:r>
            <a:endParaRPr lang="en-US" dirty="0"/>
          </a:p>
          <a:p>
            <a:pPr marL="457200" lvl="0" indent="-457200">
              <a:buFont typeface="Arial" panose="020B0604020202020204" pitchFamily="34" charset="0"/>
              <a:buChar char="•"/>
            </a:pPr>
            <a:r>
              <a:rPr lang="en-US" sz="2400" dirty="0"/>
              <a:t>Clear, </a:t>
            </a:r>
            <a:r>
              <a:rPr lang="en-US" sz="2400" dirty="0" smtClean="0"/>
              <a:t>simple, plain-talked</a:t>
            </a:r>
            <a:endParaRPr lang="en-US" sz="2400" dirty="0"/>
          </a:p>
          <a:p>
            <a:pPr marL="457200" lvl="0" indent="-457200">
              <a:buFont typeface="Arial" panose="020B0604020202020204" pitchFamily="34" charset="0"/>
              <a:buChar char="•"/>
            </a:pPr>
            <a:r>
              <a:rPr lang="en-US" sz="2400" dirty="0" smtClean="0"/>
              <a:t>Anticipates needs, questions</a:t>
            </a:r>
            <a:endParaRPr lang="en-US" sz="2400" dirty="0"/>
          </a:p>
          <a:p>
            <a:pPr marL="457200" indent="-457200">
              <a:buFont typeface="Arial" panose="020B0604020202020204" pitchFamily="34" charset="0"/>
              <a:buChar char="•"/>
            </a:pPr>
            <a:r>
              <a:rPr lang="en-US" sz="2400" dirty="0" smtClean="0"/>
              <a:t>Tested, reviewed</a:t>
            </a:r>
          </a:p>
          <a:p>
            <a:pPr marL="457200" indent="-457200">
              <a:buFont typeface="Arial" panose="020B0604020202020204" pitchFamily="34" charset="0"/>
              <a:buChar char="•"/>
            </a:pPr>
            <a:r>
              <a:rPr lang="en-US" sz="2400" dirty="0" smtClean="0"/>
              <a:t>Revised</a:t>
            </a:r>
            <a:br>
              <a:rPr lang="en-US" sz="2400" dirty="0" smtClean="0"/>
            </a:br>
            <a:endParaRPr lang="en-US" sz="2400" dirty="0" smtClean="0"/>
          </a:p>
          <a:p>
            <a:r>
              <a:rPr lang="en-US" dirty="0"/>
              <a:t>Questions to ask about your </a:t>
            </a:r>
            <a:r>
              <a:rPr lang="en-US" dirty="0" smtClean="0"/>
              <a:t>content</a:t>
            </a:r>
            <a:endParaRPr lang="en-US" dirty="0"/>
          </a:p>
          <a:p>
            <a:pPr marL="457200" lvl="0" indent="-457200">
              <a:buFont typeface="Arial" panose="020B0604020202020204" pitchFamily="34" charset="0"/>
              <a:buChar char="•"/>
            </a:pPr>
            <a:r>
              <a:rPr lang="en-US" sz="2400" dirty="0"/>
              <a:t>Purpose?</a:t>
            </a:r>
          </a:p>
          <a:p>
            <a:pPr marL="457200" lvl="0" indent="-457200">
              <a:buFont typeface="Arial" panose="020B0604020202020204" pitchFamily="34" charset="0"/>
              <a:buChar char="•"/>
            </a:pPr>
            <a:r>
              <a:rPr lang="en-US" sz="2400" dirty="0"/>
              <a:t>Primary user? </a:t>
            </a:r>
          </a:p>
          <a:p>
            <a:pPr marL="457200" lvl="0" indent="-457200">
              <a:buFont typeface="Arial" panose="020B0604020202020204" pitchFamily="34" charset="0"/>
              <a:buChar char="•"/>
            </a:pPr>
            <a:r>
              <a:rPr lang="en-US" sz="2400" dirty="0" smtClean="0"/>
              <a:t>Objective? </a:t>
            </a:r>
            <a:endParaRPr lang="en-US" sz="2400" dirty="0"/>
          </a:p>
          <a:p>
            <a:pPr marL="457200" lvl="0" indent="-457200">
              <a:buFont typeface="Arial" panose="020B0604020202020204" pitchFamily="34" charset="0"/>
              <a:buChar char="•"/>
            </a:pPr>
            <a:r>
              <a:rPr lang="en-US" sz="2400" dirty="0" smtClean="0"/>
              <a:t>User-friendly format</a:t>
            </a:r>
            <a:r>
              <a:rPr lang="en-US" dirty="0"/>
              <a:t>? </a:t>
            </a:r>
          </a:p>
          <a:p>
            <a:pPr marL="457200" indent="-457200">
              <a:buFont typeface="Arial" panose="020B0604020202020204" pitchFamily="34" charset="0"/>
              <a:buChar char="•"/>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5" name="Footer Placeholder 4"/>
          <p:cNvSpPr>
            <a:spLocks noGrp="1"/>
          </p:cNvSpPr>
          <p:nvPr>
            <p:ph type="ftr" sz="quarter" idx="11"/>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5</a:t>
            </a:fld>
            <a:endParaRPr lang="en-US" dirty="0"/>
          </a:p>
        </p:txBody>
      </p:sp>
      <p:sp>
        <p:nvSpPr>
          <p:cNvPr id="7" name="Date Placeholder 6"/>
          <p:cNvSpPr>
            <a:spLocks noGrp="1"/>
          </p:cNvSpPr>
          <p:nvPr>
            <p:ph type="dt" sz="half" idx="10"/>
          </p:nvPr>
        </p:nvSpPr>
        <p:spPr/>
        <p:txBody>
          <a:bodyPr/>
          <a:lstStyle/>
          <a:p>
            <a:fld id="{4C77C5CD-AE5F-418C-A540-555C4F21C164}" type="datetime4">
              <a:rPr lang="en-US" smtClean="0"/>
              <a:t>December 9, 2016</a:t>
            </a:fld>
            <a:endParaRPr lang="en-US" dirty="0"/>
          </a:p>
        </p:txBody>
      </p:sp>
    </p:spTree>
    <p:extLst>
      <p:ext uri="{BB962C8B-B14F-4D97-AF65-F5344CB8AC3E}">
        <p14:creationId xmlns:p14="http://schemas.microsoft.com/office/powerpoint/2010/main" val="374142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readability by reformatting</a:t>
            </a:r>
            <a:endParaRPr lang="en-US" dirty="0"/>
          </a:p>
        </p:txBody>
      </p:sp>
      <p:sp>
        <p:nvSpPr>
          <p:cNvPr id="3" name="Content Placeholder 2"/>
          <p:cNvSpPr>
            <a:spLocks noGrp="1"/>
          </p:cNvSpPr>
          <p:nvPr>
            <p:ph idx="1"/>
          </p:nvPr>
        </p:nvSpPr>
        <p:spPr/>
        <p:txBody>
          <a:bodyPr/>
          <a:lstStyle/>
          <a:p>
            <a:r>
              <a:rPr lang="en-US" dirty="0" smtClean="0">
                <a:hlinkClick r:id="rId2"/>
              </a:rPr>
              <a:t>Headings</a:t>
            </a:r>
            <a:endParaRPr lang="en-US" dirty="0" smtClean="0"/>
          </a:p>
          <a:p>
            <a:r>
              <a:rPr lang="en-US" dirty="0" smtClean="0">
                <a:hlinkClick r:id="rId3"/>
              </a:rPr>
              <a:t>Short paragraphs</a:t>
            </a:r>
            <a:endParaRPr lang="en-US" dirty="0" smtClean="0"/>
          </a:p>
          <a:p>
            <a:r>
              <a:rPr lang="en-US" dirty="0" smtClean="0">
                <a:hlinkClick r:id="rId4"/>
              </a:rPr>
              <a:t>Lists</a:t>
            </a:r>
            <a:endParaRPr lang="en-US" dirty="0" smtClean="0"/>
          </a:p>
          <a:p>
            <a:endParaRPr lang="en-US" dirty="0"/>
          </a:p>
          <a:p>
            <a:r>
              <a:rPr lang="en-US" dirty="0" smtClean="0"/>
              <a:t>See P. 40-41, 50 from “Writing for the Web”</a:t>
            </a:r>
          </a:p>
          <a:p>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6</a:t>
            </a:fld>
            <a:endParaRPr lang="en-US" dirty="0"/>
          </a:p>
        </p:txBody>
      </p:sp>
      <p:sp>
        <p:nvSpPr>
          <p:cNvPr id="7" name="Date Placeholder 6"/>
          <p:cNvSpPr>
            <a:spLocks noGrp="1"/>
          </p:cNvSpPr>
          <p:nvPr>
            <p:ph type="dt" sz="half" idx="10"/>
          </p:nvPr>
        </p:nvSpPr>
        <p:spPr/>
        <p:txBody>
          <a:bodyPr/>
          <a:lstStyle/>
          <a:p>
            <a:fld id="{04D5952B-3A7B-438D-8E8E-7771EB181FC6}" type="datetime4">
              <a:rPr lang="en-US" smtClean="0"/>
              <a:t>December 9, 2016</a:t>
            </a:fld>
            <a:endParaRPr lang="en-US" dirty="0"/>
          </a:p>
        </p:txBody>
      </p:sp>
    </p:spTree>
    <p:extLst>
      <p:ext uri="{BB962C8B-B14F-4D97-AF65-F5344CB8AC3E}">
        <p14:creationId xmlns:p14="http://schemas.microsoft.com/office/powerpoint/2010/main" val="3240131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Headings that work well</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hlinkClick r:id="rId2"/>
              </a:rPr>
              <a:t>Questions</a:t>
            </a:r>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hlinkClick r:id="rId3"/>
              </a:rPr>
              <a:t>Statements</a:t>
            </a:r>
            <a:r>
              <a:rPr lang="en-US" sz="2400" dirty="0" smtClean="0">
                <a:latin typeface="Segoe UI" panose="020B0502040204020203" pitchFamily="34" charset="0"/>
                <a:ea typeface="Segoe UI" panose="020B0502040204020203" pitchFamily="34" charset="0"/>
                <a:cs typeface="Segoe UI" panose="020B0502040204020203" pitchFamily="34" charset="0"/>
              </a:rPr>
              <a:t> [key messages]</a:t>
            </a:r>
          </a:p>
          <a:p>
            <a:pPr marL="342900" indent="-342900">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hlinkClick r:id="rId4"/>
              </a:rPr>
              <a:t>Action phrases</a:t>
            </a:r>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hlinkClick r:id="rId5"/>
              </a:rPr>
              <a:t>Nouns/noun phrases</a:t>
            </a:r>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400" dirty="0">
              <a:latin typeface="Segoe UI" panose="020B0502040204020203" pitchFamily="34" charset="0"/>
              <a:ea typeface="Segoe UI" panose="020B0502040204020203" pitchFamily="34" charset="0"/>
              <a:cs typeface="Segoe UI" panose="020B0502040204020203" pitchFamily="34" charset="0"/>
            </a:endParaRPr>
          </a:p>
          <a:p>
            <a:r>
              <a:rPr lang="en-US" sz="2400" dirty="0"/>
              <a:t>See P. 5</a:t>
            </a:r>
            <a:r>
              <a:rPr lang="en-US" sz="2400" dirty="0" smtClean="0"/>
              <a:t>1-54 </a:t>
            </a:r>
            <a:r>
              <a:rPr lang="en-US" sz="2400" dirty="0"/>
              <a:t>from “Writing for the Web”</a:t>
            </a:r>
          </a:p>
          <a:p>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Footer Placeholder 4"/>
          <p:cNvSpPr>
            <a:spLocks noGrp="1"/>
          </p:cNvSpPr>
          <p:nvPr>
            <p:ph type="ftr" sz="quarter" idx="11"/>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7</a:t>
            </a:fld>
            <a:endParaRPr lang="en-US" dirty="0"/>
          </a:p>
        </p:txBody>
      </p:sp>
      <p:sp>
        <p:nvSpPr>
          <p:cNvPr id="7" name="Date Placeholder 6"/>
          <p:cNvSpPr>
            <a:spLocks noGrp="1"/>
          </p:cNvSpPr>
          <p:nvPr>
            <p:ph type="dt" sz="half" idx="10"/>
          </p:nvPr>
        </p:nvSpPr>
        <p:spPr/>
        <p:txBody>
          <a:bodyPr/>
          <a:lstStyle/>
          <a:p>
            <a:fld id="{EECF3FD4-7068-4544-BAEE-BFA6DE37B8A5}" type="datetime4">
              <a:rPr lang="en-US" smtClean="0"/>
              <a:t>December 9, 2016</a:t>
            </a:fld>
            <a:endParaRPr lang="en-US" dirty="0"/>
          </a:p>
        </p:txBody>
      </p:sp>
    </p:spTree>
    <p:extLst>
      <p:ext uri="{BB962C8B-B14F-4D97-AF65-F5344CB8AC3E}">
        <p14:creationId xmlns:p14="http://schemas.microsoft.com/office/powerpoint/2010/main" val="2344955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readability by reformatting</a:t>
            </a:r>
          </a:p>
        </p:txBody>
      </p:sp>
      <p:sp>
        <p:nvSpPr>
          <p:cNvPr id="3" name="Content Placeholder 2"/>
          <p:cNvSpPr>
            <a:spLocks noGrp="1"/>
          </p:cNvSpPr>
          <p:nvPr>
            <p:ph idx="1"/>
          </p:nvPr>
        </p:nvSpPr>
        <p:spPr/>
        <p:txBody>
          <a:bodyPr/>
          <a:lstStyle/>
          <a:p>
            <a:r>
              <a:rPr lang="en-US" dirty="0" smtClean="0"/>
              <a:t>Open </a:t>
            </a:r>
            <a:r>
              <a:rPr lang="en-US" dirty="0" smtClean="0">
                <a:hlinkClick r:id="rId2" action="ppaction://hlinkfile"/>
              </a:rPr>
              <a:t>Web lab exercise No. 1</a:t>
            </a:r>
            <a:r>
              <a:rPr lang="en-US" dirty="0"/>
              <a:t> </a:t>
            </a:r>
            <a:r>
              <a:rPr lang="en-US" dirty="0" smtClean="0"/>
              <a:t>and change the formatting/layout so it’s easier to read.</a:t>
            </a:r>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8</a:t>
            </a:fld>
            <a:endParaRPr lang="en-US" dirty="0"/>
          </a:p>
        </p:txBody>
      </p:sp>
      <p:sp>
        <p:nvSpPr>
          <p:cNvPr id="7" name="Date Placeholder 6"/>
          <p:cNvSpPr>
            <a:spLocks noGrp="1"/>
          </p:cNvSpPr>
          <p:nvPr>
            <p:ph type="dt" sz="half" idx="10"/>
          </p:nvPr>
        </p:nvSpPr>
        <p:spPr/>
        <p:txBody>
          <a:bodyPr/>
          <a:lstStyle/>
          <a:p>
            <a:fld id="{F905F81B-56AC-4A7D-8D92-A00A198A65A4}" type="datetime4">
              <a:rPr lang="en-US" smtClean="0"/>
              <a:t>December 9, 2016</a:t>
            </a:fld>
            <a:endParaRPr lang="en-US" dirty="0"/>
          </a:p>
        </p:txBody>
      </p:sp>
    </p:spTree>
    <p:extLst>
      <p:ext uri="{BB962C8B-B14F-4D97-AF65-F5344CB8AC3E}">
        <p14:creationId xmlns:p14="http://schemas.microsoft.com/office/powerpoint/2010/main" val="3876892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ACA/Health reform/Obamacare?</a:t>
            </a:r>
            <a:endParaRPr lang="en-US" dirty="0"/>
          </a:p>
        </p:txBody>
      </p:sp>
      <p:sp>
        <p:nvSpPr>
          <p:cNvPr id="3" name="Content Placeholder 2"/>
          <p:cNvSpPr>
            <a:spLocks noGrp="1"/>
          </p:cNvSpPr>
          <p:nvPr>
            <p:ph idx="1"/>
          </p:nvPr>
        </p:nvSpPr>
        <p:spPr/>
        <p:txBody>
          <a:bodyPr>
            <a:normAutofit fontScale="25000" lnSpcReduction="20000"/>
          </a:bodyPr>
          <a:lstStyle/>
          <a:p>
            <a:r>
              <a:rPr lang="en-US" sz="4400" dirty="0"/>
              <a:t>What people call “Obamacare” is actually the Patient Protection and Affordable Care Act. However, people were calling it “Obamacare” before everyone even hammered out what it would be. It’s a term mostly used by people who don’t like the PPACA, and it’s become popularized in part because PPACA is a really long and awkward name, even when you turn it into an acronym like that</a:t>
            </a:r>
            <a:r>
              <a:rPr lang="en-US" sz="4400" dirty="0" smtClean="0"/>
              <a:t>.</a:t>
            </a:r>
            <a:br>
              <a:rPr lang="en-US" sz="4400" dirty="0" smtClean="0"/>
            </a:br>
            <a:endParaRPr lang="en-US" sz="4400" dirty="0"/>
          </a:p>
          <a:p>
            <a:r>
              <a:rPr lang="en-US" sz="4400" dirty="0"/>
              <a:t>Anyway, the PPACA made a bunch of new rules regarding health care, with the purpose of making health care more affordable for everyone. Opponents of the PPACA, on the other hand, feel that the rules it makes take away too many freedoms and force people (both individuals and businesses)to do things they shouldn’t have to.</a:t>
            </a:r>
          </a:p>
          <a:p>
            <a:r>
              <a:rPr lang="en-US" sz="4400" dirty="0"/>
              <a:t>So what does it do? Well, here is everything, in the order of when it goes into effect (because some of it happens later than other parts of it):</a:t>
            </a:r>
          </a:p>
          <a:p>
            <a:r>
              <a:rPr lang="en-US" sz="4400" dirty="0" smtClean="0"/>
              <a:t/>
            </a:r>
            <a:br>
              <a:rPr lang="en-US" sz="4400" dirty="0" smtClean="0"/>
            </a:br>
            <a:r>
              <a:rPr lang="en-US" sz="4400" dirty="0" smtClean="0"/>
              <a:t>Already </a:t>
            </a:r>
            <a:r>
              <a:rPr lang="en-US" sz="4400" dirty="0"/>
              <a:t>in effect:</a:t>
            </a:r>
          </a:p>
          <a:p>
            <a:r>
              <a:rPr lang="en-US" sz="4400" dirty="0"/>
              <a:t>It allows the Food and Drug Administration to approve more generic drugs (making for more competition in the market to drive down prices)</a:t>
            </a:r>
          </a:p>
          <a:p>
            <a:r>
              <a:rPr lang="en-US" sz="4400" dirty="0"/>
              <a:t>It increases the rebates on drugs people get through Medicare (so drugs cost less)</a:t>
            </a:r>
          </a:p>
          <a:p>
            <a:r>
              <a:rPr lang="en-US" sz="4400" dirty="0"/>
              <a:t>It establishes a non-profit group, that the government doesn’t directly control, PCORI, to study different kinds of treatments to see what works better and is the best use of money. (Citation: Page 665, sec. 1181)</a:t>
            </a:r>
          </a:p>
          <a:p>
            <a:r>
              <a:rPr lang="en-US" sz="4400" dirty="0"/>
              <a:t>It makes chain restaurants like McDonalds display how many calories are in all of their foods, so people can have an easier time making choices to eat healthy. (Citation: Page 499, sec. 4205)</a:t>
            </a:r>
          </a:p>
          <a:p>
            <a:r>
              <a:rPr lang="en-US" sz="4400" dirty="0"/>
              <a:t>It makes a “high-risk pool” for people with pre-existing conditions. Basically, this is a way to slowly ease into getting rid of “pre-existing conditions” altogether. For now, people who already have health issues that would be considered “pre-existing conditions” can still get insurance, but at different rates than people without them.</a:t>
            </a:r>
          </a:p>
          <a:p>
            <a:r>
              <a:rPr lang="en-US" sz="4400" dirty="0"/>
              <a:t>It renews some old policies, and calls for the appointment of various positions.</a:t>
            </a:r>
          </a:p>
          <a:p>
            <a:r>
              <a:rPr lang="en-US" sz="4400" dirty="0"/>
              <a:t>It creates a new 10% tax on indoor tanning booths. (Citation: Page 923, sec. 5000B)</a:t>
            </a:r>
          </a:p>
          <a:p>
            <a:r>
              <a:rPr lang="en-US" sz="4400" dirty="0"/>
              <a:t>It says that health insurance companies can no longer tell customers that they won’t get any more coverage because they have hit a “lifetime limit”. Basically, if someone has paid for health insurance, that company can’t tell that person that he’s used that insurance too much throughout his life so they won’t cover him any more. They can’t do this for lifetime spending, and they’re limited in how much they can do this for yearly spending. (Citation: Page 14, sec. 2711)</a:t>
            </a:r>
          </a:p>
          <a:p>
            <a:r>
              <a:rPr lang="en-US" sz="4400" dirty="0"/>
              <a:t>Kids can continue to be covered by their parents’ health insurance until they’re 26.</a:t>
            </a:r>
          </a:p>
          <a:p>
            <a:r>
              <a:rPr lang="en-US" sz="4400" dirty="0"/>
              <a:t>No more “pre-existing conditions” for kids under the age of 19.</a:t>
            </a:r>
          </a:p>
          <a:p>
            <a:r>
              <a:rPr lang="en-US" sz="4400" dirty="0"/>
              <a:t>Insurers have less ability to change the amount customers have to pay for their plans.</a:t>
            </a:r>
          </a:p>
          <a:p>
            <a:r>
              <a:rPr lang="en-US" sz="4400" dirty="0"/>
              <a:t>People in a “Medicare Gap” get a rebate to make up for the extra money they would otherwise have to spend.</a:t>
            </a:r>
          </a:p>
          <a:p>
            <a:r>
              <a:rPr lang="en-US" sz="4400" dirty="0"/>
              <a:t>Insurers can’t just drop customers once they get sick. (Citation: Page 14, sec. 2712)</a:t>
            </a:r>
          </a:p>
          <a:p>
            <a:endParaRPr lang="en-US" dirty="0"/>
          </a:p>
        </p:txBody>
      </p:sp>
      <p:sp>
        <p:nvSpPr>
          <p:cNvPr id="5" name="Footer Placeholder 4"/>
          <p:cNvSpPr>
            <a:spLocks noGrp="1"/>
          </p:cNvSpPr>
          <p:nvPr>
            <p:ph type="ftr" sz="quarter" idx="11"/>
          </p:nvPr>
        </p:nvSpPr>
        <p:spPr/>
        <p:txBody>
          <a:bodyPr/>
          <a:lstStyle/>
          <a:p>
            <a:r>
              <a:rPr lang="en-US" dirty="0" smtClean="0"/>
              <a:t>December 2016 Web lab</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9</a:t>
            </a:fld>
            <a:endParaRPr lang="en-US" dirty="0"/>
          </a:p>
        </p:txBody>
      </p:sp>
      <p:sp>
        <p:nvSpPr>
          <p:cNvPr id="7" name="Date Placeholder 6"/>
          <p:cNvSpPr>
            <a:spLocks noGrp="1"/>
          </p:cNvSpPr>
          <p:nvPr>
            <p:ph type="dt" sz="half" idx="10"/>
          </p:nvPr>
        </p:nvSpPr>
        <p:spPr/>
        <p:txBody>
          <a:bodyPr/>
          <a:lstStyle/>
          <a:p>
            <a:fld id="{C5C31B43-D0CB-41D9-B0E9-E49BD71CD8BF}" type="datetime4">
              <a:rPr lang="en-US" smtClean="0"/>
              <a:t>December 9, 2016</a:t>
            </a:fld>
            <a:endParaRPr lang="en-US" dirty="0"/>
          </a:p>
        </p:txBody>
      </p:sp>
    </p:spTree>
    <p:extLst>
      <p:ext uri="{BB962C8B-B14F-4D97-AF65-F5344CB8AC3E}">
        <p14:creationId xmlns:p14="http://schemas.microsoft.com/office/powerpoint/2010/main" val="3244524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IC_presentation_PPT">
  <a:themeElements>
    <a:clrScheme name="OIC Color">
      <a:dk1>
        <a:sysClr val="windowText" lastClr="000000"/>
      </a:dk1>
      <a:lt1>
        <a:sysClr val="window" lastClr="FFFFFF"/>
      </a:lt1>
      <a:dk2>
        <a:srgbClr val="084678"/>
      </a:dk2>
      <a:lt2>
        <a:srgbClr val="E0E0E0"/>
      </a:lt2>
      <a:accent1>
        <a:srgbClr val="1084D3"/>
      </a:accent1>
      <a:accent2>
        <a:srgbClr val="52BA3F"/>
      </a:accent2>
      <a:accent3>
        <a:srgbClr val="FCBE25"/>
      </a:accent3>
      <a:accent4>
        <a:srgbClr val="307A22"/>
      </a:accent4>
      <a:accent5>
        <a:srgbClr val="FD6308"/>
      </a:accent5>
      <a:accent6>
        <a:srgbClr val="A5A5A5"/>
      </a:accent6>
      <a:hlink>
        <a:srgbClr val="0C42D7"/>
      </a:hlink>
      <a:folHlink>
        <a:srgbClr val="307A2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IC_presentation_PPT.potx" id="{E09CCDBB-97DE-40A7-90BE-D0844C120DA7}" vid="{E9EAF157-6007-4AEA-9FE7-41F6DE0C3F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OIC_presentation_PPT (4)</Template>
  <TotalTime>2730</TotalTime>
  <Words>939</Words>
  <Application>Microsoft Office PowerPoint</Application>
  <PresentationFormat>On-screen Show (4:3)</PresentationFormat>
  <Paragraphs>311</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News Gothic MT</vt:lpstr>
      <vt:lpstr>Segoe UI</vt:lpstr>
      <vt:lpstr>Verdana</vt:lpstr>
      <vt:lpstr>Wingdings</vt:lpstr>
      <vt:lpstr>OIC_presentation_PPT</vt:lpstr>
      <vt:lpstr>Web Training Labs</vt:lpstr>
      <vt:lpstr>Welcome!</vt:lpstr>
      <vt:lpstr>Agenda</vt:lpstr>
      <vt:lpstr>Creating, formatting and revising Web content</vt:lpstr>
      <vt:lpstr>Creating and improving Web content</vt:lpstr>
      <vt:lpstr>Improve readability by reformatting</vt:lpstr>
      <vt:lpstr>Headings that work well</vt:lpstr>
      <vt:lpstr>Improve readability by reformatting</vt:lpstr>
      <vt:lpstr>What is the ACA/Health reform/Obamacare?</vt:lpstr>
      <vt:lpstr>Block quotes</vt:lpstr>
      <vt:lpstr>Improve content using the active voice</vt:lpstr>
      <vt:lpstr>From passive to active</vt:lpstr>
      <vt:lpstr>Spelling, capitalization, punctuation, for common words and terms</vt:lpstr>
      <vt:lpstr>Words that sound alike or have similar meanings</vt:lpstr>
      <vt:lpstr>Grammar guidelines </vt:lpstr>
      <vt:lpstr>One word or two?</vt:lpstr>
      <vt:lpstr>Avoid common errors </vt:lpstr>
      <vt:lpstr>When to use “rates” or “premiums”</vt:lpstr>
      <vt:lpstr>Top-10+ OIC Web content style/standards guidelines</vt:lpstr>
      <vt:lpstr>Top 10+ OIC style/standards guidelines </vt:lpstr>
      <vt:lpstr>Overview and history </vt:lpstr>
      <vt:lpstr>Metadata page descriptions</vt:lpstr>
      <vt:lpstr> Metadata page descriptions examples</vt:lpstr>
      <vt:lpstr>Writing metadata page descriptions </vt:lpstr>
      <vt:lpstr>Resources</vt:lpstr>
      <vt:lpstr>Questions? Suggestions? </vt:lpstr>
    </vt:vector>
  </TitlesOfParts>
  <Company>Office of Insurance Commissioner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Training Labs</dc:title>
  <dc:creator>Steve Van Atta</dc:creator>
  <cp:lastModifiedBy>Steve Van Atta</cp:lastModifiedBy>
  <cp:revision>107</cp:revision>
  <cp:lastPrinted>2016-12-06T20:22:05Z</cp:lastPrinted>
  <dcterms:created xsi:type="dcterms:W3CDTF">2016-03-22T14:00:25Z</dcterms:created>
  <dcterms:modified xsi:type="dcterms:W3CDTF">2016-12-09T22:36:33Z</dcterms:modified>
</cp:coreProperties>
</file>