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40"/>
  </p:notesMasterIdLst>
  <p:handoutMasterIdLst>
    <p:handoutMasterId r:id="rId41"/>
  </p:handoutMasterIdLst>
  <p:sldIdLst>
    <p:sldId id="257" r:id="rId2"/>
    <p:sldId id="442" r:id="rId3"/>
    <p:sldId id="506" r:id="rId4"/>
    <p:sldId id="394" r:id="rId5"/>
    <p:sldId id="778" r:id="rId6"/>
    <p:sldId id="779" r:id="rId7"/>
    <p:sldId id="808" r:id="rId8"/>
    <p:sldId id="788" r:id="rId9"/>
    <p:sldId id="810" r:id="rId10"/>
    <p:sldId id="811" r:id="rId11"/>
    <p:sldId id="812" r:id="rId12"/>
    <p:sldId id="635" r:id="rId13"/>
    <p:sldId id="813" r:id="rId14"/>
    <p:sldId id="794" r:id="rId15"/>
    <p:sldId id="777" r:id="rId16"/>
    <p:sldId id="814" r:id="rId17"/>
    <p:sldId id="767" r:id="rId18"/>
    <p:sldId id="627" r:id="rId19"/>
    <p:sldId id="724" r:id="rId20"/>
    <p:sldId id="801" r:id="rId21"/>
    <p:sldId id="815" r:id="rId22"/>
    <p:sldId id="803" r:id="rId23"/>
    <p:sldId id="804" r:id="rId24"/>
    <p:sldId id="805" r:id="rId25"/>
    <p:sldId id="807" r:id="rId26"/>
    <p:sldId id="816" r:id="rId27"/>
    <p:sldId id="713" r:id="rId28"/>
    <p:sldId id="769" r:id="rId29"/>
    <p:sldId id="771" r:id="rId30"/>
    <p:sldId id="772" r:id="rId31"/>
    <p:sldId id="630" r:id="rId32"/>
    <p:sldId id="780" r:id="rId33"/>
    <p:sldId id="782" r:id="rId34"/>
    <p:sldId id="784" r:id="rId35"/>
    <p:sldId id="786" r:id="rId36"/>
    <p:sldId id="787" r:id="rId37"/>
    <p:sldId id="397" r:id="rId38"/>
    <p:sldId id="378" r:id="rId39"/>
  </p:sldIdLst>
  <p:sldSz cx="9144000" cy="6858000" type="screen4x3"/>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News Gothic MT"/>
        <a:ea typeface="+mn-ea"/>
        <a:cs typeface="+mn-cs"/>
      </a:defRPr>
    </a:lvl1pPr>
    <a:lvl2pPr marL="457200" algn="l" defTabSz="457200" rtl="0" eaLnBrk="0" fontAlgn="base" hangingPunct="0">
      <a:spcBef>
        <a:spcPct val="0"/>
      </a:spcBef>
      <a:spcAft>
        <a:spcPct val="0"/>
      </a:spcAft>
      <a:defRPr kern="1200">
        <a:solidFill>
          <a:schemeClr val="tx1"/>
        </a:solidFill>
        <a:latin typeface="News Gothic MT"/>
        <a:ea typeface="+mn-ea"/>
        <a:cs typeface="+mn-cs"/>
      </a:defRPr>
    </a:lvl2pPr>
    <a:lvl3pPr marL="914400" algn="l" defTabSz="457200" rtl="0" eaLnBrk="0" fontAlgn="base" hangingPunct="0">
      <a:spcBef>
        <a:spcPct val="0"/>
      </a:spcBef>
      <a:spcAft>
        <a:spcPct val="0"/>
      </a:spcAft>
      <a:defRPr kern="1200">
        <a:solidFill>
          <a:schemeClr val="tx1"/>
        </a:solidFill>
        <a:latin typeface="News Gothic MT"/>
        <a:ea typeface="+mn-ea"/>
        <a:cs typeface="+mn-cs"/>
      </a:defRPr>
    </a:lvl3pPr>
    <a:lvl4pPr marL="1371600" algn="l" defTabSz="457200" rtl="0" eaLnBrk="0" fontAlgn="base" hangingPunct="0">
      <a:spcBef>
        <a:spcPct val="0"/>
      </a:spcBef>
      <a:spcAft>
        <a:spcPct val="0"/>
      </a:spcAft>
      <a:defRPr kern="1200">
        <a:solidFill>
          <a:schemeClr val="tx1"/>
        </a:solidFill>
        <a:latin typeface="News Gothic MT"/>
        <a:ea typeface="+mn-ea"/>
        <a:cs typeface="+mn-cs"/>
      </a:defRPr>
    </a:lvl4pPr>
    <a:lvl5pPr marL="1828800" algn="l" defTabSz="457200" rtl="0" eaLnBrk="0" fontAlgn="base" hangingPunct="0">
      <a:spcBef>
        <a:spcPct val="0"/>
      </a:spcBef>
      <a:spcAft>
        <a:spcPct val="0"/>
      </a:spcAft>
      <a:defRPr kern="1200">
        <a:solidFill>
          <a:schemeClr val="tx1"/>
        </a:solidFill>
        <a:latin typeface="News Gothic MT"/>
        <a:ea typeface="+mn-ea"/>
        <a:cs typeface="+mn-cs"/>
      </a:defRPr>
    </a:lvl5pPr>
    <a:lvl6pPr marL="2286000" algn="l" defTabSz="914400" rtl="0" eaLnBrk="1" latinLnBrk="0" hangingPunct="1">
      <a:defRPr kern="1200">
        <a:solidFill>
          <a:schemeClr val="tx1"/>
        </a:solidFill>
        <a:latin typeface="News Gothic MT"/>
        <a:ea typeface="+mn-ea"/>
        <a:cs typeface="+mn-cs"/>
      </a:defRPr>
    </a:lvl6pPr>
    <a:lvl7pPr marL="2743200" algn="l" defTabSz="914400" rtl="0" eaLnBrk="1" latinLnBrk="0" hangingPunct="1">
      <a:defRPr kern="1200">
        <a:solidFill>
          <a:schemeClr val="tx1"/>
        </a:solidFill>
        <a:latin typeface="News Gothic MT"/>
        <a:ea typeface="+mn-ea"/>
        <a:cs typeface="+mn-cs"/>
      </a:defRPr>
    </a:lvl7pPr>
    <a:lvl8pPr marL="3200400" algn="l" defTabSz="914400" rtl="0" eaLnBrk="1" latinLnBrk="0" hangingPunct="1">
      <a:defRPr kern="1200">
        <a:solidFill>
          <a:schemeClr val="tx1"/>
        </a:solidFill>
        <a:latin typeface="News Gothic MT"/>
        <a:ea typeface="+mn-ea"/>
        <a:cs typeface="+mn-cs"/>
      </a:defRPr>
    </a:lvl8pPr>
    <a:lvl9pPr marL="3657600" algn="l" defTabSz="914400" rtl="0" eaLnBrk="1" latinLnBrk="0" hangingPunct="1">
      <a:defRPr kern="1200">
        <a:solidFill>
          <a:schemeClr val="tx1"/>
        </a:solidFill>
        <a:latin typeface="News Gothic M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13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678"/>
    <a:srgbClr val="FEB924"/>
    <a:srgbClr val="E0E0E0"/>
    <a:srgbClr val="D0D0D0"/>
    <a:srgbClr val="003B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03" autoAdjust="0"/>
    <p:restoredTop sz="59858" autoAdjust="0"/>
  </p:normalViewPr>
  <p:slideViewPr>
    <p:cSldViewPr snapToGrid="0" snapToObjects="1">
      <p:cViewPr varScale="1">
        <p:scale>
          <a:sx n="51" d="100"/>
          <a:sy n="51" d="100"/>
        </p:scale>
        <p:origin x="1938"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93" d="100"/>
          <a:sy n="93" d="100"/>
        </p:scale>
        <p:origin x="264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170583" cy="480388"/>
          </a:xfrm>
          <a:prstGeom prst="rect">
            <a:avLst/>
          </a:prstGeom>
        </p:spPr>
        <p:txBody>
          <a:bodyPr vert="horz" lIns="96613" tIns="48307" rIns="96613" bIns="4830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4142967" y="0"/>
            <a:ext cx="3170583" cy="480388"/>
          </a:xfrm>
          <a:prstGeom prst="rect">
            <a:avLst/>
          </a:prstGeom>
        </p:spPr>
        <p:txBody>
          <a:bodyPr vert="horz" lIns="96613" tIns="48307" rIns="96613" bIns="48307" rtlCol="0"/>
          <a:lstStyle>
            <a:lvl1pPr algn="r" eaLnBrk="1" fontAlgn="auto" hangingPunct="1">
              <a:spcBef>
                <a:spcPts val="0"/>
              </a:spcBef>
              <a:spcAft>
                <a:spcPts val="0"/>
              </a:spcAft>
              <a:defRPr sz="1200">
                <a:latin typeface="+mn-lt"/>
              </a:defRPr>
            </a:lvl1pPr>
          </a:lstStyle>
          <a:p>
            <a:pPr>
              <a:defRPr/>
            </a:pPr>
            <a:fld id="{E90C14BC-A176-4034-87E0-7D7810727699}" type="datetimeFigureOut">
              <a:rPr lang="en-US"/>
              <a:pPr>
                <a:defRPr/>
              </a:pPr>
              <a:t>8/17/2020</a:t>
            </a:fld>
            <a:endParaRPr lang="en-US" dirty="0"/>
          </a:p>
        </p:txBody>
      </p:sp>
      <p:sp>
        <p:nvSpPr>
          <p:cNvPr id="4" name="Footer Placeholder 3"/>
          <p:cNvSpPr>
            <a:spLocks noGrp="1"/>
          </p:cNvSpPr>
          <p:nvPr>
            <p:ph type="ftr" sz="quarter" idx="2"/>
          </p:nvPr>
        </p:nvSpPr>
        <p:spPr>
          <a:xfrm>
            <a:off x="5" y="9119173"/>
            <a:ext cx="3624141" cy="480388"/>
          </a:xfrm>
          <a:prstGeom prst="rect">
            <a:avLst/>
          </a:prstGeom>
        </p:spPr>
        <p:txBody>
          <a:bodyPr vert="horz" lIns="96613" tIns="48307" rIns="96613" bIns="48307" rtlCol="0" anchor="b"/>
          <a:lstStyle>
            <a:lvl1pPr algn="l" eaLnBrk="1" fontAlgn="auto" hangingPunct="1">
              <a:spcBef>
                <a:spcPts val="0"/>
              </a:spcBef>
              <a:spcAft>
                <a:spcPts val="0"/>
              </a:spcAft>
              <a:defRPr sz="1200">
                <a:latin typeface="+mn-lt"/>
              </a:defRPr>
            </a:lvl1pPr>
          </a:lstStyle>
          <a:p>
            <a:pPr>
              <a:defRPr/>
            </a:pPr>
            <a:r>
              <a:rPr lang="en-US" smtClean="0"/>
              <a:t>SHIBA advisor continuing education  |  July 2020</a:t>
            </a:r>
            <a:endParaRPr lang="en-US" dirty="0"/>
          </a:p>
        </p:txBody>
      </p:sp>
      <p:sp>
        <p:nvSpPr>
          <p:cNvPr id="5" name="Slide Number Placeholder 4"/>
          <p:cNvSpPr>
            <a:spLocks noGrp="1"/>
          </p:cNvSpPr>
          <p:nvPr>
            <p:ph type="sldNum" sz="quarter" idx="3"/>
          </p:nvPr>
        </p:nvSpPr>
        <p:spPr>
          <a:xfrm>
            <a:off x="4142967" y="9119173"/>
            <a:ext cx="3170583" cy="480388"/>
          </a:xfrm>
          <a:prstGeom prst="rect">
            <a:avLst/>
          </a:prstGeom>
        </p:spPr>
        <p:txBody>
          <a:bodyPr vert="horz" lIns="96613" tIns="48307" rIns="96613" bIns="48307" rtlCol="0" anchor="b"/>
          <a:lstStyle>
            <a:lvl1pPr algn="r" eaLnBrk="1" fontAlgn="auto" hangingPunct="1">
              <a:spcBef>
                <a:spcPts val="0"/>
              </a:spcBef>
              <a:spcAft>
                <a:spcPts val="0"/>
              </a:spcAft>
              <a:defRPr sz="1200">
                <a:latin typeface="+mn-lt"/>
              </a:defRPr>
            </a:lvl1pPr>
          </a:lstStyle>
          <a:p>
            <a:pPr>
              <a:defRPr/>
            </a:pPr>
            <a:fld id="{B5B8F38B-DE45-4275-A30E-A3255DAFA9D9}" type="slidenum">
              <a:rPr lang="en-US"/>
              <a:pPr>
                <a:defRPr/>
              </a:pPr>
              <a:t>‹#›</a:t>
            </a:fld>
            <a:endParaRPr lang="en-US" dirty="0"/>
          </a:p>
        </p:txBody>
      </p:sp>
    </p:spTree>
    <p:extLst>
      <p:ext uri="{BB962C8B-B14F-4D97-AF65-F5344CB8AC3E}">
        <p14:creationId xmlns:p14="http://schemas.microsoft.com/office/powerpoint/2010/main" val="12199332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170583" cy="480388"/>
          </a:xfrm>
          <a:prstGeom prst="rect">
            <a:avLst/>
          </a:prstGeom>
        </p:spPr>
        <p:txBody>
          <a:bodyPr vert="horz" lIns="96613" tIns="48307" rIns="96613" bIns="4830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2967" y="0"/>
            <a:ext cx="3170583" cy="480388"/>
          </a:xfrm>
          <a:prstGeom prst="rect">
            <a:avLst/>
          </a:prstGeom>
        </p:spPr>
        <p:txBody>
          <a:bodyPr vert="horz" lIns="96613" tIns="48307" rIns="96613" bIns="48307" rtlCol="0"/>
          <a:lstStyle>
            <a:lvl1pPr algn="r" eaLnBrk="1" fontAlgn="auto" hangingPunct="1">
              <a:spcBef>
                <a:spcPts val="0"/>
              </a:spcBef>
              <a:spcAft>
                <a:spcPts val="0"/>
              </a:spcAft>
              <a:defRPr sz="1200">
                <a:latin typeface="+mn-lt"/>
              </a:defRPr>
            </a:lvl1pPr>
          </a:lstStyle>
          <a:p>
            <a:pPr>
              <a:defRPr/>
            </a:pPr>
            <a:fld id="{6D3BDE0C-565D-4622-97D7-E1CD70C67F14}" type="datetimeFigureOut">
              <a:rPr lang="en-US"/>
              <a:pPr>
                <a:defRPr/>
              </a:pPr>
              <a:t>8/17/2020</a:t>
            </a:fld>
            <a:endParaRPr lang="en-US" dirty="0"/>
          </a:p>
        </p:txBody>
      </p:sp>
      <p:sp>
        <p:nvSpPr>
          <p:cNvPr id="4" name="Slide Image Placeholder 3"/>
          <p:cNvSpPr>
            <a:spLocks noGrp="1" noRot="1" noChangeAspect="1"/>
          </p:cNvSpPr>
          <p:nvPr>
            <p:ph type="sldImg" idx="2"/>
          </p:nvPr>
        </p:nvSpPr>
        <p:spPr>
          <a:xfrm>
            <a:off x="913578" y="321770"/>
            <a:ext cx="5486400" cy="4113439"/>
          </a:xfrm>
          <a:prstGeom prst="rect">
            <a:avLst/>
          </a:prstGeom>
          <a:noFill/>
          <a:ln w="12700">
            <a:solidFill>
              <a:prstClr val="black"/>
            </a:solidFill>
          </a:ln>
        </p:spPr>
        <p:txBody>
          <a:bodyPr vert="horz" lIns="96613" tIns="48307" rIns="96613" bIns="48307" rtlCol="0" anchor="ctr"/>
          <a:lstStyle/>
          <a:p>
            <a:pPr lvl="0"/>
            <a:endParaRPr lang="en-US" noProof="0" dirty="0"/>
          </a:p>
        </p:txBody>
      </p:sp>
      <p:sp>
        <p:nvSpPr>
          <p:cNvPr id="5" name="Notes Placeholder 4"/>
          <p:cNvSpPr>
            <a:spLocks noGrp="1"/>
          </p:cNvSpPr>
          <p:nvPr>
            <p:ph type="body" sz="quarter" idx="3"/>
          </p:nvPr>
        </p:nvSpPr>
        <p:spPr>
          <a:xfrm>
            <a:off x="732186" y="4561232"/>
            <a:ext cx="5850835" cy="4320213"/>
          </a:xfrm>
          <a:prstGeom prst="rect">
            <a:avLst/>
          </a:prstGeom>
        </p:spPr>
        <p:txBody>
          <a:bodyPr vert="horz" lIns="96613" tIns="48307" rIns="96613" bIns="4830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9" name="TextBox 8"/>
          <p:cNvSpPr txBox="1"/>
          <p:nvPr/>
        </p:nvSpPr>
        <p:spPr>
          <a:xfrm>
            <a:off x="115613" y="9133490"/>
            <a:ext cx="5517931" cy="307777"/>
          </a:xfrm>
          <a:prstGeom prst="rect">
            <a:avLst/>
          </a:prstGeom>
          <a:noFill/>
        </p:spPr>
        <p:txBody>
          <a:bodyPr wrap="square" rtlCol="0">
            <a:spAutoFit/>
          </a:bodyPr>
          <a:lstStyle/>
          <a:p>
            <a:r>
              <a:rPr lang="en-US" sz="1400" dirty="0" smtClean="0"/>
              <a:t>SHIBA advisor continuing education  |  September 2020</a:t>
            </a:r>
            <a:endParaRPr lang="en-US" sz="1400" dirty="0"/>
          </a:p>
        </p:txBody>
      </p:sp>
    </p:spTree>
    <p:extLst>
      <p:ext uri="{BB962C8B-B14F-4D97-AF65-F5344CB8AC3E}">
        <p14:creationId xmlns:p14="http://schemas.microsoft.com/office/powerpoint/2010/main" val="2653050693"/>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insurance.wa.gov/sites/default/files/documents/get-help-pay-for-medicare-brochure_2.pdf"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insurance.wa.gov/sites/default/files/documents/medicare-savings-programs-application-desk-aid.pdf"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eZYO61st9eQ"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1215784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r>
              <a:rPr lang="en-US" dirty="0" smtClean="0"/>
              <a:t>Not Basic plans and not</a:t>
            </a:r>
            <a:r>
              <a:rPr lang="en-US" baseline="0" dirty="0" smtClean="0"/>
              <a:t> for people with LIS, who should already pay less.</a:t>
            </a:r>
          </a:p>
          <a:p>
            <a:endParaRPr lang="en-US" baseline="0" dirty="0" smtClean="0"/>
          </a:p>
          <a:p>
            <a:r>
              <a:rPr lang="en-US" dirty="0" smtClean="0"/>
              <a:t>Cap is at all coverage phases (deductible, initial coverage, coverage gap and catastrophic).</a:t>
            </a:r>
          </a:p>
          <a:p>
            <a:endParaRPr lang="en-US" dirty="0"/>
          </a:p>
        </p:txBody>
      </p:sp>
    </p:spTree>
    <p:extLst>
      <p:ext uri="{BB962C8B-B14F-4D97-AF65-F5344CB8AC3E}">
        <p14:creationId xmlns:p14="http://schemas.microsoft.com/office/powerpoint/2010/main" val="2359138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84354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endParaRPr lang="en-US"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30114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3137964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4031133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a:xfrm>
            <a:off x="732186" y="4561232"/>
            <a:ext cx="5850835" cy="4320213"/>
          </a:xfrm>
        </p:spPr>
        <p:txBody>
          <a:bodyPr/>
          <a:lstStyle/>
          <a:p>
            <a:endParaRPr lang="en-US" dirty="0"/>
          </a:p>
        </p:txBody>
      </p:sp>
    </p:spTree>
    <p:extLst>
      <p:ext uri="{BB962C8B-B14F-4D97-AF65-F5344CB8AC3E}">
        <p14:creationId xmlns:p14="http://schemas.microsoft.com/office/powerpoint/2010/main" val="3513046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a:xfrm>
            <a:off x="732186" y="4561232"/>
            <a:ext cx="5850835" cy="4320213"/>
          </a:xfrm>
        </p:spPr>
        <p:txBody>
          <a:bodyPr/>
          <a:lstStyle/>
          <a:p>
            <a:endParaRPr lang="en-US" dirty="0"/>
          </a:p>
        </p:txBody>
      </p:sp>
    </p:spTree>
    <p:extLst>
      <p:ext uri="{BB962C8B-B14F-4D97-AF65-F5344CB8AC3E}">
        <p14:creationId xmlns:p14="http://schemas.microsoft.com/office/powerpoint/2010/main" val="293060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a:xfrm>
            <a:off x="732186" y="4561232"/>
            <a:ext cx="5850835" cy="4320213"/>
          </a:xfrm>
        </p:spPr>
        <p:txBody>
          <a:bodyPr/>
          <a:lstStyle/>
          <a:p>
            <a:r>
              <a:rPr lang="en-US" dirty="0" smtClean="0"/>
              <a:t>Trainers:</a:t>
            </a:r>
          </a:p>
          <a:p>
            <a:r>
              <a:rPr lang="en-US" dirty="0" smtClean="0"/>
              <a:t>Counseling</a:t>
            </a:r>
            <a:r>
              <a:rPr lang="en-US" baseline="0" dirty="0" smtClean="0"/>
              <a:t> l</a:t>
            </a:r>
            <a:r>
              <a:rPr lang="en-US" dirty="0" smtClean="0"/>
              <a:t>ogistics during COVID-19</a:t>
            </a:r>
            <a:r>
              <a:rPr lang="en-US" baseline="0" dirty="0" smtClean="0"/>
              <a:t> with a focus on OEP</a:t>
            </a:r>
            <a:r>
              <a:rPr lang="en-US" dirty="0" smtClean="0"/>
              <a:t>. </a:t>
            </a:r>
          </a:p>
          <a:p>
            <a:r>
              <a:rPr lang="en-US" dirty="0" smtClean="0"/>
              <a:t>Consider</a:t>
            </a:r>
            <a:r>
              <a:rPr lang="en-US" baseline="0" dirty="0" smtClean="0"/>
              <a:t> h</a:t>
            </a:r>
            <a:r>
              <a:rPr lang="en-US" dirty="0" smtClean="0"/>
              <a:t>ybrid</a:t>
            </a:r>
            <a:r>
              <a:rPr lang="en-US" baseline="0" dirty="0" smtClean="0"/>
              <a:t> </a:t>
            </a:r>
            <a:r>
              <a:rPr lang="en-US" dirty="0" smtClean="0"/>
              <a:t>models for discussion and training.</a:t>
            </a:r>
            <a:r>
              <a:rPr lang="en-US" baseline="0" dirty="0" smtClean="0"/>
              <a:t> For example: </a:t>
            </a:r>
            <a:r>
              <a:rPr lang="en-US" dirty="0" smtClean="0"/>
              <a:t>Online and small groups</a:t>
            </a:r>
            <a:r>
              <a:rPr lang="en-US" baseline="0" dirty="0" smtClean="0"/>
              <a:t> with k</a:t>
            </a:r>
            <a:r>
              <a:rPr lang="en-US" dirty="0" smtClean="0"/>
              <a:t>nowledge checks and Q&amp;A options.  </a:t>
            </a:r>
          </a:p>
          <a:p>
            <a:endParaRPr lang="en-US" dirty="0" smtClean="0"/>
          </a:p>
          <a:p>
            <a:r>
              <a:rPr lang="en-US" dirty="0" smtClean="0"/>
              <a:t>This is where we can ask the VCs,</a:t>
            </a:r>
            <a:r>
              <a:rPr lang="en-US" baseline="0" dirty="0" smtClean="0"/>
              <a:t> who have recently been to the VC conference, to work with their groups about planning and logistics</a:t>
            </a:r>
            <a:endParaRPr lang="en-US" dirty="0"/>
          </a:p>
        </p:txBody>
      </p:sp>
    </p:spTree>
    <p:extLst>
      <p:ext uri="{BB962C8B-B14F-4D97-AF65-F5344CB8AC3E}">
        <p14:creationId xmlns:p14="http://schemas.microsoft.com/office/powerpoint/2010/main" val="2263077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Trainers: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smtClean="0"/>
              <a:t>This section is optional.  You may use this section or other topic-related</a:t>
            </a:r>
            <a:r>
              <a:rPr lang="en-US" sz="1200" baseline="0" dirty="0" smtClean="0"/>
              <a:t> w</a:t>
            </a:r>
            <a:r>
              <a:rPr lang="en-US" sz="1200" dirty="0" smtClean="0"/>
              <a:t>ebinars.</a:t>
            </a:r>
            <a:r>
              <a:rPr lang="en-US" sz="1200" baseline="0" dirty="0" smtClean="0"/>
              <a:t>  </a:t>
            </a:r>
            <a:r>
              <a:rPr lang="en-US" sz="1200" dirty="0" smtClean="0"/>
              <a:t>You’ll decide how to approach this in your area depending on needs.</a:t>
            </a:r>
          </a:p>
          <a:p>
            <a:endParaRPr lang="en-US" altLang="en-US" dirty="0" smtClean="0"/>
          </a:p>
          <a:p>
            <a:endParaRPr lang="en-US" altLang="en-US" dirty="0" smtClean="0"/>
          </a:p>
        </p:txBody>
      </p:sp>
    </p:spTree>
    <p:extLst>
      <p:ext uri="{BB962C8B-B14F-4D97-AF65-F5344CB8AC3E}">
        <p14:creationId xmlns:p14="http://schemas.microsoft.com/office/powerpoint/2010/main" val="3386484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360089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Ideas: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Introduction, timeline, job aids, plan finder, enrollment, and/or letters.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Getting ready for Medicare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Open Enrollment:  </a:t>
            </a:r>
            <a:r>
              <a:rPr lang="en-US" sz="1200" dirty="0" smtClean="0"/>
              <a:t>Placeholder for VCs to have 15- 30 minutes to share and plan in their area.</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Mechanics of Plan Finder: Optional or watch other webinars.</a:t>
            </a:r>
            <a:r>
              <a:rPr lang="en-US" sz="1200" baseline="0" dirty="0" smtClean="0"/>
              <a:t> </a:t>
            </a:r>
            <a:r>
              <a:rPr lang="en-US" sz="1200" dirty="0" smtClean="0"/>
              <a:t>RTCs to decide how to approach this in their area depending on needs.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smtClean="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endParaRPr lang="en-US" altLang="en-US" dirty="0" smtClean="0"/>
          </a:p>
        </p:txBody>
      </p:sp>
    </p:spTree>
    <p:extLst>
      <p:ext uri="{BB962C8B-B14F-4D97-AF65-F5344CB8AC3E}">
        <p14:creationId xmlns:p14="http://schemas.microsoft.com/office/powerpoint/2010/main" val="3565549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823023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350414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685525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3812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189632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143737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302909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sz="quarter" idx="11"/>
          </p:nvPr>
        </p:nvSpPr>
        <p:spPr/>
        <p:txBody>
          <a:bodyPr/>
          <a:lstStyle/>
          <a:p>
            <a:r>
              <a:rPr lang="en-US" dirty="0" smtClean="0"/>
              <a:t>Trainers:</a:t>
            </a:r>
          </a:p>
          <a:p>
            <a:r>
              <a:rPr lang="en-US" dirty="0" smtClean="0"/>
              <a:t>Optional: Discuss</a:t>
            </a:r>
            <a:r>
              <a:rPr lang="en-US" baseline="0" dirty="0" smtClean="0"/>
              <a:t> as a group or use the Zoom breakout room option to discuss in smaller groups.  </a:t>
            </a:r>
          </a:p>
          <a:p>
            <a:endParaRPr lang="en-US" baseline="0" dirty="0" smtClean="0"/>
          </a:p>
          <a:p>
            <a:r>
              <a:rPr lang="en-US" dirty="0" smtClean="0"/>
              <a:t>Mechanics of Plan Finder: Using, playing with it, practice,</a:t>
            </a:r>
            <a:r>
              <a:rPr lang="en-US" baseline="0" dirty="0" smtClean="0"/>
              <a:t> and h</a:t>
            </a:r>
            <a:r>
              <a:rPr lang="en-US" dirty="0" smtClean="0"/>
              <a:t>ow to maximize your</a:t>
            </a:r>
          </a:p>
          <a:p>
            <a:r>
              <a:rPr lang="en-US" dirty="0" smtClean="0"/>
              <a:t>time on Plan Finder.</a:t>
            </a:r>
            <a:endParaRPr lang="en-US" dirty="0" smtClean="0">
              <a:latin typeface="Segoe UI" panose="020B0502040204020203" pitchFamily="34" charset="0"/>
              <a:cs typeface="Segoe UI" panose="020B0502040204020203" pitchFamily="34" charset="0"/>
            </a:endParaRPr>
          </a:p>
          <a:p>
            <a:endParaRPr lang="en-US" baseline="0" dirty="0" smtClean="0"/>
          </a:p>
          <a:p>
            <a:pPr marL="171450" indent="-171450">
              <a:buFont typeface="Arial" panose="020B0604020202020204" pitchFamily="34" charset="0"/>
              <a:buChar char="•"/>
            </a:pPr>
            <a:r>
              <a:rPr lang="en-US" sz="1200" dirty="0" smtClean="0"/>
              <a:t>Mechanics of Plan Finder</a:t>
            </a:r>
          </a:p>
          <a:p>
            <a:pPr marL="171450" indent="-171450">
              <a:buFont typeface="Arial" panose="020B0604020202020204" pitchFamily="34" charset="0"/>
              <a:buChar char="•"/>
            </a:pPr>
            <a:r>
              <a:rPr lang="en-US" sz="1200" dirty="0" smtClean="0"/>
              <a:t>Practicing Plan Finder.</a:t>
            </a:r>
            <a:endParaRPr lang="en-US" sz="1200" dirty="0"/>
          </a:p>
          <a:p>
            <a:pPr marL="171450" indent="-171450">
              <a:buFont typeface="Arial" panose="020B0604020202020204" pitchFamily="34" charset="0"/>
              <a:buChar char="•"/>
            </a:pPr>
            <a:r>
              <a:rPr lang="en-US" sz="1200" dirty="0" smtClean="0"/>
              <a:t>Perhaps</a:t>
            </a:r>
            <a:r>
              <a:rPr lang="en-US" sz="1200" baseline="0" dirty="0" smtClean="0"/>
              <a:t> develop a Zoom recording.</a:t>
            </a:r>
            <a:endParaRPr lang="en-US" sz="1200" dirty="0" smtClean="0"/>
          </a:p>
        </p:txBody>
      </p:sp>
    </p:spTree>
    <p:extLst>
      <p:ext uri="{BB962C8B-B14F-4D97-AF65-F5344CB8AC3E}">
        <p14:creationId xmlns:p14="http://schemas.microsoft.com/office/powerpoint/2010/main" val="3183777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Trainers:</a:t>
            </a:r>
          </a:p>
          <a:p>
            <a:r>
              <a:rPr lang="en-US" altLang="en-US" dirty="0" smtClean="0"/>
              <a:t>This section </a:t>
            </a:r>
            <a:r>
              <a:rPr lang="en-US" altLang="en-US" smtClean="0"/>
              <a:t>is optional.</a:t>
            </a:r>
            <a:r>
              <a:rPr lang="en-US" altLang="en-US" baseline="0" smtClean="0"/>
              <a:t>  </a:t>
            </a:r>
            <a:endParaRPr lang="en-US" altLang="en-US" dirty="0" smtClean="0"/>
          </a:p>
        </p:txBody>
      </p:sp>
    </p:spTree>
    <p:extLst>
      <p:ext uri="{BB962C8B-B14F-4D97-AF65-F5344CB8AC3E}">
        <p14:creationId xmlns:p14="http://schemas.microsoft.com/office/powerpoint/2010/main" val="1361574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a:xfrm>
            <a:off x="732186" y="4561232"/>
            <a:ext cx="5850835" cy="4320213"/>
          </a:xfrm>
        </p:spPr>
        <p:txBody>
          <a:bodyPr/>
          <a:lstStyle/>
          <a:p>
            <a:r>
              <a:rPr lang="en-US" dirty="0" smtClean="0"/>
              <a:t>Trainers:</a:t>
            </a:r>
          </a:p>
          <a:p>
            <a:r>
              <a:rPr lang="en-US" dirty="0" smtClean="0"/>
              <a:t>Practice how to communicate and let consumers know what you are going to do.</a:t>
            </a:r>
          </a:p>
          <a:p>
            <a:pPr marL="457200" indent="-457200">
              <a:buFont typeface="Arial" panose="020B0604020202020204" pitchFamily="34" charset="0"/>
              <a:buChar char="•"/>
            </a:pPr>
            <a:r>
              <a:rPr lang="en-US" dirty="0" smtClean="0"/>
              <a:t>Maybe breakout rooms to practice.</a:t>
            </a:r>
          </a:p>
          <a:p>
            <a:pPr marL="457200" indent="-457200">
              <a:buFont typeface="Arial" panose="020B0604020202020204" pitchFamily="34" charset="0"/>
              <a:buChar char="•"/>
            </a:pPr>
            <a:r>
              <a:rPr lang="en-US" dirty="0" smtClean="0"/>
              <a:t>Maybe develop short scripts as examples.</a:t>
            </a:r>
          </a:p>
          <a:p>
            <a:pPr marL="457200" indent="-457200">
              <a:buFont typeface="Arial" panose="020B0604020202020204" pitchFamily="34" charset="0"/>
              <a:buChar char="•"/>
            </a:pPr>
            <a:r>
              <a:rPr lang="en-US" dirty="0" smtClean="0"/>
              <a:t>Templated letter examples. Some agencies may already have their own scripts to share..</a:t>
            </a:r>
            <a:r>
              <a:rPr lang="en-US" baseline="0" dirty="0" smtClean="0"/>
              <a:t>  This</a:t>
            </a:r>
            <a:r>
              <a:rPr lang="en-US" dirty="0" smtClean="0"/>
              <a:t> could help discover what is correct or not.  </a:t>
            </a:r>
          </a:p>
          <a:p>
            <a:pPr marL="0" indent="0">
              <a:buFont typeface="Arial" panose="020B0604020202020204" pitchFamily="34" charset="0"/>
              <a:buNone/>
            </a:pPr>
            <a:endParaRPr lang="en-US" sz="1200" dirty="0" smtClean="0"/>
          </a:p>
          <a:p>
            <a:pPr marL="0" indent="0">
              <a:buFont typeface="Arial" panose="020B0604020202020204" pitchFamily="34" charset="0"/>
              <a:buNone/>
            </a:pPr>
            <a:r>
              <a:rPr lang="en-US" sz="1200" dirty="0" smtClean="0"/>
              <a:t>Practice Sessions: Effectively communicating with clients to complete enrollment</a:t>
            </a:r>
          </a:p>
          <a:p>
            <a:pPr marL="628650" lvl="1" indent="-171450">
              <a:buFont typeface="Arial" panose="020B0604020202020204" pitchFamily="34" charset="0"/>
              <a:buChar char="•"/>
            </a:pPr>
            <a:r>
              <a:rPr lang="en-US" sz="1200" dirty="0" smtClean="0"/>
              <a:t>Do you work from a script?  </a:t>
            </a:r>
          </a:p>
          <a:p>
            <a:pPr marL="628650" lvl="1" indent="-171450">
              <a:buFont typeface="Arial" panose="020B0604020202020204" pitchFamily="34" charset="0"/>
              <a:buChar char="•"/>
            </a:pPr>
            <a:r>
              <a:rPr lang="en-US" sz="1200" dirty="0" smtClean="0"/>
              <a:t>Trainers may check with the SHIBA</a:t>
            </a:r>
            <a:r>
              <a:rPr lang="en-US" sz="1200" baseline="0" dirty="0" smtClean="0"/>
              <a:t> field supervisor for examples if interested.  </a:t>
            </a:r>
          </a:p>
          <a:p>
            <a:pPr marL="628650" lvl="1" indent="-171450">
              <a:buFont typeface="Arial" panose="020B0604020202020204" pitchFamily="34" charset="0"/>
              <a:buChar char="•"/>
            </a:pPr>
            <a:r>
              <a:rPr lang="en-US" sz="1200" baseline="0" dirty="0" smtClean="0"/>
              <a:t>Scripted items to cover include:  </a:t>
            </a:r>
          </a:p>
          <a:p>
            <a:pPr marL="1085850" lvl="2" indent="-171450">
              <a:buFont typeface="Arial" panose="020B0604020202020204" pitchFamily="34" charset="0"/>
              <a:buChar char="•"/>
            </a:pPr>
            <a:r>
              <a:rPr lang="en-US" sz="1200" baseline="0" dirty="0" smtClean="0"/>
              <a:t>H</a:t>
            </a:r>
            <a:r>
              <a:rPr lang="en-US" sz="1200" dirty="0" smtClean="0"/>
              <a:t>ere is your confirmation number,</a:t>
            </a:r>
            <a:r>
              <a:rPr lang="en-US" sz="1200" baseline="0" dirty="0" smtClean="0"/>
              <a:t> we </a:t>
            </a:r>
            <a:r>
              <a:rPr lang="en-US" sz="1200" dirty="0" smtClean="0"/>
              <a:t>will email it, it’s important.  </a:t>
            </a:r>
          </a:p>
          <a:p>
            <a:pPr marL="1085850" lvl="2" indent="-171450">
              <a:buFont typeface="Arial" panose="020B0604020202020204" pitchFamily="34" charset="0"/>
              <a:buChar char="•"/>
            </a:pPr>
            <a:r>
              <a:rPr lang="en-US" sz="1200" dirty="0" smtClean="0"/>
              <a:t>Here are next steps.  </a:t>
            </a:r>
          </a:p>
          <a:p>
            <a:pPr marL="1085850" lvl="2" indent="-171450">
              <a:buFont typeface="Arial" panose="020B0604020202020204" pitchFamily="34" charset="0"/>
              <a:buChar char="•"/>
            </a:pPr>
            <a:r>
              <a:rPr lang="en-US" sz="1200" dirty="0" smtClean="0"/>
              <a:t>You</a:t>
            </a:r>
            <a:r>
              <a:rPr lang="en-US" sz="1200" baseline="0" dirty="0" smtClean="0"/>
              <a:t> w</a:t>
            </a:r>
            <a:r>
              <a:rPr lang="en-US" sz="1200" dirty="0" smtClean="0"/>
              <a:t>ill receive welcome packet .  </a:t>
            </a:r>
          </a:p>
          <a:p>
            <a:pPr marL="1085850" lvl="2" indent="-171450">
              <a:buFont typeface="Arial" panose="020B0604020202020204" pitchFamily="34" charset="0"/>
              <a:buChar char="•"/>
            </a:pPr>
            <a:r>
              <a:rPr lang="en-US" sz="1200" dirty="0" smtClean="0"/>
              <a:t>Look in the mail for things that say “well care” or “Aetna.”  Might look like junk but there will be info like formulary, websites, info, member id…don’t throw this stuff away.  It might be needed in the future. </a:t>
            </a:r>
          </a:p>
          <a:p>
            <a:pPr marL="1085850" lvl="2" indent="-171450">
              <a:buFont typeface="Arial" panose="020B0604020202020204" pitchFamily="34" charset="0"/>
              <a:buChar char="•"/>
            </a:pPr>
            <a:r>
              <a:rPr lang="en-US" sz="1200" dirty="0" smtClean="0"/>
              <a:t>In late September call your favorite pharmacy to verify info so there is no delay for meds.   </a:t>
            </a:r>
          </a:p>
          <a:p>
            <a:pPr marL="1085850" lvl="2" indent="-171450">
              <a:buFont typeface="Arial" panose="020B0604020202020204" pitchFamily="34" charset="0"/>
              <a:buChar char="•"/>
            </a:pPr>
            <a:r>
              <a:rPr lang="en-US" sz="1200" dirty="0" smtClean="0"/>
              <a:t>Looked for canned follow-up letter.  (Trainers:  The SHIBA field supervisor has examples for letters and scripts if interested).    </a:t>
            </a:r>
            <a:endParaRPr lang="en-US" altLang="en-US" dirty="0" smtClean="0"/>
          </a:p>
          <a:p>
            <a:endParaRPr lang="en-US" altLang="en-US" dirty="0" smtClean="0"/>
          </a:p>
          <a:p>
            <a:endParaRPr lang="en-US" altLang="en-US" dirty="0" smtClean="0"/>
          </a:p>
          <a:p>
            <a:endParaRPr lang="en-US" dirty="0"/>
          </a:p>
        </p:txBody>
      </p:sp>
    </p:spTree>
    <p:extLst>
      <p:ext uri="{BB962C8B-B14F-4D97-AF65-F5344CB8AC3E}">
        <p14:creationId xmlns:p14="http://schemas.microsoft.com/office/powerpoint/2010/main" val="4005815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xfrm>
            <a:off x="732976" y="4559274"/>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Trainers:</a:t>
            </a:r>
          </a:p>
          <a:p>
            <a:pPr marL="0" lvl="0" indent="0">
              <a:buFont typeface="Arial" panose="020B0604020202020204" pitchFamily="34" charset="0"/>
              <a:buNone/>
            </a:pPr>
            <a:r>
              <a:rPr lang="en-US" sz="1200" b="1" kern="1200" dirty="0" smtClean="0">
                <a:solidFill>
                  <a:schemeClr val="tx1"/>
                </a:solidFill>
                <a:effectLst/>
                <a:latin typeface="+mn-lt"/>
                <a:ea typeface="+mn-ea"/>
                <a:cs typeface="+mn-cs"/>
              </a:rPr>
              <a:t>Plan Finder is optional to</a:t>
            </a:r>
            <a:r>
              <a:rPr lang="en-US" sz="1200" b="1" kern="1200" baseline="0" dirty="0" smtClean="0">
                <a:solidFill>
                  <a:schemeClr val="tx1"/>
                </a:solidFill>
                <a:effectLst/>
                <a:latin typeface="+mn-lt"/>
                <a:ea typeface="+mn-ea"/>
                <a:cs typeface="+mn-cs"/>
              </a:rPr>
              <a:t> use for September </a:t>
            </a:r>
            <a:r>
              <a:rPr lang="en-US" sz="1200" kern="1200" baseline="0" dirty="0" smtClean="0">
                <a:solidFill>
                  <a:schemeClr val="tx1"/>
                </a:solidFill>
                <a:effectLst/>
                <a:latin typeface="+mn-lt"/>
                <a:ea typeface="+mn-ea"/>
                <a:cs typeface="+mn-cs"/>
              </a:rPr>
              <a:t>continuing education (CE).  </a:t>
            </a:r>
          </a:p>
          <a:p>
            <a:pPr marL="0" lv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baseline="0" dirty="0" smtClean="0">
                <a:solidFill>
                  <a:schemeClr val="tx1"/>
                </a:solidFill>
                <a:effectLst/>
                <a:latin typeface="+mn-lt"/>
                <a:ea typeface="+mn-ea"/>
                <a:cs typeface="+mn-cs"/>
              </a:rPr>
              <a:t>Other options:  </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Watch recorded CMS NTP workshop held on August 12, 2020, and/or share SHIP TA Center document posted July 2020 that describes planned updates to Plan Finder from mid-July to mid-October 2020.  </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Also, watch SHIP TA Center and CMS for updated tools,  webinars or YouTube videos.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Demonstrate</a:t>
            </a:r>
            <a:r>
              <a:rPr lang="en-US" sz="1200" kern="1200" baseline="0" dirty="0" smtClean="0">
                <a:solidFill>
                  <a:schemeClr val="tx1"/>
                </a:solidFill>
                <a:effectLst/>
                <a:latin typeface="+mn-lt"/>
                <a:ea typeface="+mn-ea"/>
                <a:cs typeface="+mn-cs"/>
              </a:rPr>
              <a:t> using Plan Finder.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Help</a:t>
            </a:r>
            <a:r>
              <a:rPr lang="en-US" sz="1200" kern="1200" baseline="0" dirty="0" smtClean="0">
                <a:solidFill>
                  <a:schemeClr val="tx1"/>
                </a:solidFill>
                <a:effectLst/>
                <a:latin typeface="+mn-lt"/>
                <a:ea typeface="+mn-ea"/>
                <a:cs typeface="+mn-cs"/>
              </a:rPr>
              <a:t> volunteers f</a:t>
            </a:r>
            <a:r>
              <a:rPr lang="en-US" sz="1200" kern="1200" dirty="0" smtClean="0">
                <a:solidFill>
                  <a:schemeClr val="tx1"/>
                </a:solidFill>
                <a:effectLst/>
                <a:latin typeface="+mn-lt"/>
                <a:ea typeface="+mn-ea"/>
                <a:cs typeface="+mn-cs"/>
              </a:rPr>
              <a:t>eel comfortable with using Plan Finder and sharing results with beneficiaries</a:t>
            </a:r>
            <a:r>
              <a:rPr lang="en-US" sz="1200" kern="1200" baseline="0" dirty="0" smtClean="0">
                <a:solidFill>
                  <a:schemeClr val="tx1"/>
                </a:solidFill>
                <a:effectLst/>
                <a:latin typeface="+mn-lt"/>
                <a:ea typeface="+mn-ea"/>
                <a:cs typeface="+mn-cs"/>
              </a:rPr>
              <a:t> via email.</a:t>
            </a: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Learning objectives: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Counselor/learner will describe at least two specific options to convey Plan Finder results to the client and have a plan to touch base with them to finalize their choice in their enrollment.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Good practice</a:t>
            </a:r>
            <a:r>
              <a:rPr lang="en-US" sz="1200" kern="1200" baseline="0" dirty="0" smtClean="0">
                <a:solidFill>
                  <a:schemeClr val="tx1"/>
                </a:solidFill>
                <a:effectLst/>
                <a:latin typeface="+mn-lt"/>
                <a:ea typeface="+mn-ea"/>
                <a:cs typeface="+mn-cs"/>
              </a:rPr>
              <a:t> to:</a:t>
            </a:r>
            <a:r>
              <a:rPr lang="en-US" sz="1200" kern="1200" dirty="0" smtClean="0">
                <a:solidFill>
                  <a:schemeClr val="tx1"/>
                </a:solidFill>
                <a:effectLst/>
                <a:latin typeface="+mn-lt"/>
                <a:ea typeface="+mn-ea"/>
                <a:cs typeface="+mn-cs"/>
              </a:rPr>
              <a:t> talk to client, run Plan Finder, run results, review, make an appointment to revisit description, then complete enrollment.  This goes through the process and completes the loop.  Helps with follow through.  Can help with Beneficiary</a:t>
            </a:r>
            <a:r>
              <a:rPr lang="en-US" sz="1200" kern="1200" baseline="0" dirty="0" smtClean="0">
                <a:solidFill>
                  <a:schemeClr val="tx1"/>
                </a:solidFill>
                <a:effectLst/>
                <a:latin typeface="+mn-lt"/>
                <a:ea typeface="+mn-ea"/>
                <a:cs typeface="+mn-cs"/>
              </a:rPr>
              <a:t> Contacts (</a:t>
            </a:r>
            <a:r>
              <a:rPr lang="en-US" sz="1200" kern="1200" dirty="0" smtClean="0">
                <a:solidFill>
                  <a:schemeClr val="tx1"/>
                </a:solidFill>
                <a:effectLst/>
                <a:latin typeface="+mn-lt"/>
                <a:ea typeface="+mn-ea"/>
                <a:cs typeface="+mn-cs"/>
              </a:rPr>
              <a:t>BCs).  Try and complete the process within a week.  Set up second appointment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 client while on the phone with them for the follow up.  Is your agency or group doing</a:t>
            </a:r>
            <a:r>
              <a:rPr lang="en-US" sz="1200" kern="1200" baseline="0" dirty="0" smtClean="0">
                <a:solidFill>
                  <a:schemeClr val="tx1"/>
                </a:solidFill>
                <a:effectLst/>
                <a:latin typeface="+mn-lt"/>
                <a:ea typeface="+mn-ea"/>
                <a:cs typeface="+mn-cs"/>
              </a:rPr>
              <a:t> this?</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Show how to do BCs.  Some sponsors have a system for how to track these.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 able to complete a (personal) Plan Finder analysis for a client with confidence.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Some groups don’t do these.  Maybe be able to do the alternative for a general search.  Be familiar with both.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Will get the best results if personalized but sometimes counselor can only do a general search.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Counselors should be able to describe or role model explaining how they’re going to get the results to the beneficiary (email, phone) and describe follow-up plan to complete the process.  May be a second phone call to help complete the process.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Counselor will model how they will explain how the enrollment has been completed online and explain to the client what to expect.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1" u="sng" dirty="0" smtClean="0"/>
              <a:t>Ideas for trainers</a:t>
            </a:r>
          </a:p>
          <a:p>
            <a:r>
              <a:rPr lang="en-US" sz="1200" b="1" dirty="0" smtClean="0"/>
              <a:t>What do you want to cover to achieve the learning objectives?</a:t>
            </a:r>
          </a:p>
          <a:p>
            <a:pPr marL="171450" indent="-171450">
              <a:buFont typeface="Arial" panose="020B0604020202020204" pitchFamily="34" charset="0"/>
              <a:buChar char="•"/>
            </a:pPr>
            <a:r>
              <a:rPr lang="en-US" sz="1200" dirty="0" smtClean="0"/>
              <a:t>Ideas: Introduction, timeline, job aids, plan finder, enrollment, letters</a:t>
            </a:r>
          </a:p>
          <a:p>
            <a:pPr marL="171450" indent="-171450">
              <a:buFont typeface="Arial" panose="020B0604020202020204" pitchFamily="34" charset="0"/>
              <a:buChar char="•"/>
            </a:pPr>
            <a:r>
              <a:rPr lang="en-US" sz="1200" dirty="0" smtClean="0"/>
              <a:t>Outline</a:t>
            </a:r>
          </a:p>
          <a:p>
            <a:pPr marL="628650" lvl="1" indent="-171450">
              <a:buFont typeface="Arial" panose="020B0604020202020204" pitchFamily="34" charset="0"/>
              <a:buChar char="•"/>
            </a:pPr>
            <a:r>
              <a:rPr lang="en-US" sz="1200" dirty="0" smtClean="0"/>
              <a:t>Logistics in the time of COVID, logistics during OE during the pandemic. Hybrid</a:t>
            </a:r>
          </a:p>
          <a:p>
            <a:r>
              <a:rPr lang="en-US" sz="1200" dirty="0" smtClean="0"/>
              <a:t>		models. Online and small groups.</a:t>
            </a:r>
          </a:p>
          <a:p>
            <a:r>
              <a:rPr lang="en-US" sz="1200" dirty="0" smtClean="0"/>
              <a:t>	Mechanics of Plan Finder. Using. Playing with it. Practice. How to maximize your</a:t>
            </a:r>
          </a:p>
          <a:p>
            <a:r>
              <a:rPr lang="en-US" sz="1200" dirty="0" smtClean="0"/>
              <a:t>		time on PF.</a:t>
            </a:r>
          </a:p>
          <a:p>
            <a:pPr marL="171450" indent="-171450">
              <a:buFont typeface="Arial" panose="020B0604020202020204" pitchFamily="34" charset="0"/>
              <a:buChar char="•"/>
            </a:pPr>
            <a:r>
              <a:rPr lang="en-US" sz="1200" dirty="0" smtClean="0"/>
              <a:t>Effectively communicating with clients to complete enrollment.</a:t>
            </a:r>
          </a:p>
          <a:p>
            <a:pPr marL="171450" indent="-171450">
              <a:buFont typeface="Arial" panose="020B0604020202020204" pitchFamily="34" charset="0"/>
              <a:buChar char="•"/>
            </a:pPr>
            <a:r>
              <a:rPr lang="en-US" sz="1200" dirty="0" smtClean="0"/>
              <a:t>Job aids to support you during OE.</a:t>
            </a:r>
          </a:p>
          <a:p>
            <a:pPr marL="171450" indent="-171450">
              <a:buFont typeface="Arial" panose="020B0604020202020204" pitchFamily="34" charset="0"/>
              <a:buChar char="•"/>
            </a:pPr>
            <a:r>
              <a:rPr lang="en-US" sz="1200" dirty="0" smtClean="0"/>
              <a:t>Practice how to communicate and let consumers know what you are going to do.</a:t>
            </a:r>
          </a:p>
          <a:p>
            <a:pPr marL="628650" lvl="1" indent="-171450">
              <a:buFont typeface="Arial" panose="020B0604020202020204" pitchFamily="34" charset="0"/>
              <a:buChar char="•"/>
            </a:pPr>
            <a:r>
              <a:rPr lang="en-US" sz="1200" dirty="0" smtClean="0"/>
              <a:t>Maybe breakout rooms to practice.</a:t>
            </a:r>
          </a:p>
          <a:p>
            <a:pPr marL="628650" lvl="1" indent="-171450">
              <a:buFont typeface="Arial" panose="020B0604020202020204" pitchFamily="34" charset="0"/>
              <a:buChar char="•"/>
            </a:pPr>
            <a:r>
              <a:rPr lang="en-US" sz="1200" dirty="0" smtClean="0"/>
              <a:t>Maybe develop short scripts as examples.</a:t>
            </a:r>
          </a:p>
          <a:p>
            <a:pPr marL="628650" lvl="1" indent="-171450">
              <a:buFont typeface="Arial" panose="020B0604020202020204" pitchFamily="34" charset="0"/>
              <a:buChar char="•"/>
            </a:pPr>
            <a:r>
              <a:rPr lang="en-US" sz="1200" dirty="0" smtClean="0"/>
              <a:t>Check with Judith for templated letter examples. Some may already have their own</a:t>
            </a:r>
            <a:r>
              <a:rPr lang="en-US" sz="1200" baseline="0" dirty="0" smtClean="0"/>
              <a:t> </a:t>
            </a:r>
            <a:r>
              <a:rPr lang="en-US" sz="1200" dirty="0" smtClean="0"/>
              <a:t>scripts to share.</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3679573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sz="1200" dirty="0" smtClean="0"/>
              <a:t>Trainer ideas:</a:t>
            </a:r>
          </a:p>
          <a:p>
            <a:pPr marL="171450" indent="-171450">
              <a:buFont typeface="Arial" panose="020B0604020202020204" pitchFamily="34" charset="0"/>
              <a:buChar char="•"/>
            </a:pPr>
            <a:r>
              <a:rPr lang="en-US" sz="1200" dirty="0" smtClean="0"/>
              <a:t>Job aids to support you during OEP.</a:t>
            </a:r>
          </a:p>
          <a:p>
            <a:pPr marL="285750" indent="-285750">
              <a:buFont typeface="Arial" panose="020B0604020202020204" pitchFamily="34" charset="0"/>
              <a:buChar char="•"/>
            </a:pPr>
            <a:r>
              <a:rPr lang="en-US" dirty="0" smtClean="0"/>
              <a:t>Get help paying/Extra Help job aid.  And the Medicare savings program info.</a:t>
            </a:r>
          </a:p>
          <a:p>
            <a:pPr marL="742950" lvl="1" indent="-285750">
              <a:buFont typeface="Arial" panose="020B0604020202020204" pitchFamily="34" charset="0"/>
              <a:buChar char="•"/>
            </a:pPr>
            <a:r>
              <a:rPr lang="en-US" dirty="0" smtClean="0">
                <a:hlinkClick r:id="rId3"/>
              </a:rPr>
              <a:t>https://www.insurance.wa.gov/sites/default/files/documents/get-help-pay-for-medicare-brochure_2.pdf</a:t>
            </a:r>
            <a:r>
              <a:rPr lang="en-US" dirty="0" smtClean="0"/>
              <a:t> </a:t>
            </a:r>
          </a:p>
          <a:p>
            <a:pPr marL="742950" lvl="1" indent="-285750">
              <a:buFont typeface="Arial" panose="020B0604020202020204" pitchFamily="34" charset="0"/>
              <a:buChar char="•"/>
            </a:pPr>
            <a:r>
              <a:rPr lang="en-US" dirty="0" smtClean="0">
                <a:hlinkClick r:id="rId4"/>
              </a:rPr>
              <a:t>https://www.insurance.wa.gov/sites/default/files/documents/medicare-savings-programs-application-desk-aid.pdf</a:t>
            </a:r>
            <a:r>
              <a:rPr lang="en-US" dirty="0" smtClean="0"/>
              <a:t> </a:t>
            </a:r>
          </a:p>
          <a:p>
            <a:pPr marL="285750" indent="-285750">
              <a:buFont typeface="Arial" panose="020B0604020202020204" pitchFamily="34" charset="0"/>
              <a:buChar char="•"/>
            </a:pPr>
            <a:r>
              <a:rPr lang="en-US" dirty="0" smtClean="0"/>
              <a:t>Uploaded enrollment into STARS – process job aid.</a:t>
            </a:r>
          </a:p>
          <a:p>
            <a:pPr marL="285750" indent="-285750">
              <a:buFont typeface="Arial" panose="020B0604020202020204" pitchFamily="34" charset="0"/>
              <a:buChar char="•"/>
            </a:pPr>
            <a:r>
              <a:rPr lang="en-US" dirty="0" smtClean="0"/>
              <a:t>Timeline.</a:t>
            </a:r>
          </a:p>
          <a:p>
            <a:pPr marL="285750" indent="-285750">
              <a:buFont typeface="Arial" panose="020B0604020202020204" pitchFamily="34" charset="0"/>
              <a:buChar char="•"/>
            </a:pPr>
            <a:r>
              <a:rPr lang="en-US" dirty="0" smtClean="0"/>
              <a:t>Document with the color-coded letters.</a:t>
            </a:r>
          </a:p>
          <a:p>
            <a:pPr marL="285750" indent="-285750">
              <a:buFont typeface="Arial" panose="020B0604020202020204" pitchFamily="34" charset="0"/>
              <a:buChar char="•"/>
              <a:defRPr/>
            </a:pPr>
            <a:r>
              <a:rPr lang="en-US" dirty="0" smtClean="0"/>
              <a:t>Extra help LIS copay levels job aid SHIBA version.</a:t>
            </a:r>
          </a:p>
          <a:p>
            <a:pPr marL="285750" indent="-285750">
              <a:buFont typeface="Arial" panose="020B0604020202020204" pitchFamily="34" charset="0"/>
              <a:buChar char="•"/>
              <a:defRPr/>
            </a:pPr>
            <a:r>
              <a:rPr lang="en-US" dirty="0" smtClean="0"/>
              <a:t>Job aid with LIS levels.  </a:t>
            </a:r>
            <a:r>
              <a:rPr lang="en-US" b="1" dirty="0" smtClean="0"/>
              <a:t>Extra help LIS copay levels job aid SHIBA version</a:t>
            </a:r>
            <a:r>
              <a:rPr lang="en-US" dirty="0" smtClean="0"/>
              <a:t>.  2020 version but would help to have the 2021 copay levels.  Liz has a shorter version that could work.  Could share a slightly less detailed version to help people figure out their copays for 2021.  Posted on My SHIBA. </a:t>
            </a:r>
          </a:p>
          <a:p>
            <a:pPr marL="285750" indent="-285750">
              <a:buFont typeface="Arial" panose="020B0604020202020204" pitchFamily="34" charset="0"/>
              <a:buChar char="•"/>
              <a:defRPr/>
            </a:pPr>
            <a:r>
              <a:rPr lang="en-US" dirty="0" smtClean="0"/>
              <a:t>Would be great if uploaded enrollment into STARS.  Or just the confirmation</a:t>
            </a:r>
            <a:r>
              <a:rPr lang="en-US" baseline="0" dirty="0" smtClean="0"/>
              <a:t> </a:t>
            </a:r>
            <a:r>
              <a:rPr lang="en-US" dirty="0" smtClean="0"/>
              <a:t>number into the notes field.  If save electronic version of enrollment as PDF it can be uploaded  to STARS and attached to the BC –becomes a point of reference.  Maybe build a small process as a job aid.  Include name of plan and date.  Do a better job of documenting to help with tracking if needed for future reference.  </a:t>
            </a:r>
          </a:p>
          <a:p>
            <a:pPr lvl="0"/>
            <a:endParaRPr lang="en-US" altLang="en-US" dirty="0" smtClean="0"/>
          </a:p>
        </p:txBody>
      </p:sp>
    </p:spTree>
    <p:extLst>
      <p:ext uri="{BB962C8B-B14F-4D97-AF65-F5344CB8AC3E}">
        <p14:creationId xmlns:p14="http://schemas.microsoft.com/office/powerpoint/2010/main" val="3793306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Notes for job aids:</a:t>
            </a:r>
          </a:p>
          <a:p>
            <a:endParaRPr lang="en-US" altLang="en-US" dirty="0" smtClean="0"/>
          </a:p>
          <a:p>
            <a:pPr marL="171450" indent="-171450">
              <a:buFont typeface="Arial" panose="020B0604020202020204" pitchFamily="34" charset="0"/>
              <a:buChar char="•"/>
            </a:pPr>
            <a:r>
              <a:rPr lang="en-US" sz="1200" b="0" dirty="0" smtClean="0"/>
              <a:t>SHIBA Job Aid: SHIBA and PEBB: Counseling roles.</a:t>
            </a:r>
          </a:p>
          <a:p>
            <a:pPr marL="171450" indent="-171450">
              <a:buFont typeface="Arial" panose="020B0604020202020204" pitchFamily="34" charset="0"/>
              <a:buChar char="•"/>
            </a:pPr>
            <a:r>
              <a:rPr lang="en-US" sz="1200" b="0" dirty="0" smtClean="0"/>
              <a:t>SHIBA client publication SHP838: Medicare Plan comparison form.</a:t>
            </a:r>
          </a:p>
          <a:p>
            <a:pPr marL="171450" indent="-171450">
              <a:buFont typeface="Arial" panose="020B0604020202020204" pitchFamily="34" charset="0"/>
              <a:buChar char="•"/>
            </a:pPr>
            <a:r>
              <a:rPr lang="en-US" sz="1200" b="0" dirty="0" smtClean="0"/>
              <a:t>SHIBA client publication SHP</a:t>
            </a:r>
            <a:r>
              <a:rPr lang="en-US" sz="1200" b="0" baseline="0" dirty="0" smtClean="0"/>
              <a:t> 855</a:t>
            </a:r>
            <a:r>
              <a:rPr lang="en-US" sz="1200" b="0" dirty="0" smtClean="0"/>
              <a:t>: Your SHIBA Medicare Action plan (provides help with Open Enrollment). www.insurance.wa.gov/sites/default/files/documents/shiba-medicare-action-plan.pdfdicare-action-plan-Rev.8-16</a:t>
            </a:r>
            <a:br>
              <a:rPr lang="en-US" sz="1200" b="0" dirty="0" smtClean="0"/>
            </a:br>
            <a:r>
              <a:rPr lang="en-US" sz="1200" b="0" dirty="0" smtClean="0"/>
              <a:t>Helps with</a:t>
            </a:r>
            <a:r>
              <a:rPr lang="en-US" sz="1200" b="0" baseline="0" dirty="0" smtClean="0"/>
              <a:t> </a:t>
            </a:r>
            <a:r>
              <a:rPr lang="en-US" sz="1200" b="0" dirty="0" smtClean="0"/>
              <a:t>determining next steps and referrals.</a:t>
            </a:r>
          </a:p>
          <a:p>
            <a:pPr marL="171450" indent="-171450">
              <a:buFont typeface="Arial" panose="020B0604020202020204" pitchFamily="34" charset="0"/>
              <a:buChar char="•"/>
            </a:pPr>
            <a:r>
              <a:rPr lang="en-US" sz="1200" b="0" dirty="0" smtClean="0"/>
              <a:t>SHIBA client publication (online only): Medicare </a:t>
            </a:r>
            <a:r>
              <a:rPr lang="en-US" sz="1200" b="0" dirty="0" err="1" smtClean="0"/>
              <a:t>PlanFinder</a:t>
            </a:r>
            <a:r>
              <a:rPr lang="en-US" sz="1200" b="0" dirty="0" smtClean="0"/>
              <a:t> worksheet</a:t>
            </a:r>
            <a:r>
              <a:rPr lang="en-US" sz="1200" b="0" baseline="0" dirty="0" smtClean="0"/>
              <a:t> .</a:t>
            </a:r>
            <a:r>
              <a:rPr lang="en-US" sz="1200" b="0" dirty="0" smtClean="0"/>
              <a:t>www.insurance.wa.gov/sites/default/files/2019-08/medicare-planfinder-worksheet.pdf</a:t>
            </a:r>
          </a:p>
          <a:p>
            <a:pPr marL="171450" indent="-171450">
              <a:buFont typeface="Arial" panose="020B0604020202020204" pitchFamily="34" charset="0"/>
              <a:buChar char="•"/>
            </a:pPr>
            <a:r>
              <a:rPr lang="en-US" sz="1200" b="0" dirty="0" smtClean="0"/>
              <a:t>Job Aid: Medicare PlanFindermedicare.gov.</a:t>
            </a:r>
          </a:p>
          <a:p>
            <a:pPr marL="171450" indent="-171450">
              <a:buFont typeface="Arial" panose="020B0604020202020204" pitchFamily="34" charset="0"/>
              <a:buChar char="•"/>
            </a:pPr>
            <a:r>
              <a:rPr lang="en-US" sz="1200" b="0" dirty="0" smtClean="0"/>
              <a:t>SHIBA client publication SHP870: New Medigap changes take place in 2020.</a:t>
            </a:r>
          </a:p>
          <a:p>
            <a:pPr marL="171450" indent="-171450">
              <a:buFont typeface="Arial" panose="020B0604020202020204" pitchFamily="34" charset="0"/>
              <a:buChar char="•"/>
            </a:pPr>
            <a:r>
              <a:rPr lang="en-US" sz="1200" b="0" dirty="0" smtClean="0"/>
              <a:t>Job Aids: August 2019 Medicare Minute: Medigaps, login required shiptacenter.org.</a:t>
            </a:r>
          </a:p>
          <a:p>
            <a:pPr marL="171450" indent="-171450">
              <a:buFont typeface="Arial" panose="020B0604020202020204" pitchFamily="34" charset="0"/>
              <a:buChar char="•"/>
            </a:pPr>
            <a:r>
              <a:rPr lang="en-US" sz="1200" b="0" dirty="0" smtClean="0"/>
              <a:t>CMS Module 03: Supplemental Insurance (Medigaps),</a:t>
            </a:r>
            <a:r>
              <a:rPr lang="en-US" sz="1200" b="0" baseline="0" dirty="0" smtClean="0"/>
              <a:t> </a:t>
            </a:r>
            <a:r>
              <a:rPr lang="en-US" sz="1200" b="0" dirty="0" smtClean="0"/>
              <a:t>Login required, see P. 33 of this packet for more information.</a:t>
            </a:r>
          </a:p>
          <a:p>
            <a:pPr marL="171450" indent="-171450">
              <a:buFont typeface="Arial" panose="020B0604020202020204" pitchFamily="34" charset="0"/>
              <a:buChar char="•"/>
            </a:pPr>
            <a:r>
              <a:rPr lang="en-US" sz="1200" b="0" dirty="0" smtClean="0"/>
              <a:t>SHIBA Job Aid: SHIBA’s Confidentiality requirements.</a:t>
            </a:r>
          </a:p>
          <a:p>
            <a:pPr marL="171450" indent="-171450">
              <a:buFont typeface="Arial" panose="020B0604020202020204" pitchFamily="34" charset="0"/>
              <a:buChar char="•"/>
            </a:pPr>
            <a:endParaRPr lang="en-US" sz="1200" b="0" dirty="0" smtClean="0"/>
          </a:p>
          <a:p>
            <a:pPr marL="0" indent="0">
              <a:buFont typeface="Arial" panose="020B0604020202020204" pitchFamily="34" charset="0"/>
              <a:buNone/>
            </a:pPr>
            <a:endParaRPr lang="en-US" sz="1200" b="0" dirty="0" smtClean="0"/>
          </a:p>
          <a:p>
            <a:endParaRPr lang="en-US" altLang="en-US" dirty="0" smtClean="0"/>
          </a:p>
          <a:p>
            <a:endParaRPr lang="en-US" altLang="en-US" dirty="0" smtClean="0"/>
          </a:p>
        </p:txBody>
      </p:sp>
    </p:spTree>
    <p:extLst>
      <p:ext uri="{BB962C8B-B14F-4D97-AF65-F5344CB8AC3E}">
        <p14:creationId xmlns:p14="http://schemas.microsoft.com/office/powerpoint/2010/main" val="567082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3986105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2100436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14406286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3571507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3000663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sz="quarter" idx="11"/>
          </p:nvPr>
        </p:nvSpPr>
        <p:spPr/>
        <p:txBody>
          <a:bodyPr/>
          <a:lstStyle/>
          <a:p>
            <a:r>
              <a:rPr lang="en-US" dirty="0" smtClean="0"/>
              <a:t>This is what we have planned for 2020 and</a:t>
            </a:r>
            <a:r>
              <a:rPr lang="en-US" baseline="0" dirty="0" smtClean="0"/>
              <a:t> </a:t>
            </a:r>
            <a:r>
              <a:rPr lang="en-US" dirty="0" smtClean="0"/>
              <a:t>2021.</a:t>
            </a:r>
          </a:p>
          <a:p>
            <a:endParaRPr lang="en-US" dirty="0"/>
          </a:p>
          <a:p>
            <a:r>
              <a:rPr lang="en-US" dirty="0" smtClean="0"/>
              <a:t>Topics are subject to change.  </a:t>
            </a:r>
            <a:endParaRPr lang="en-US" dirty="0"/>
          </a:p>
        </p:txBody>
      </p:sp>
    </p:spTree>
    <p:extLst>
      <p:ext uri="{BB962C8B-B14F-4D97-AF65-F5344CB8AC3E}">
        <p14:creationId xmlns:p14="http://schemas.microsoft.com/office/powerpoint/2010/main" val="3768228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76445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884310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r>
              <a:rPr lang="en-US" dirty="0" smtClean="0"/>
              <a:t>Trainers</a:t>
            </a:r>
            <a:r>
              <a:rPr lang="en-US" baseline="0" dirty="0" smtClean="0"/>
              <a:t> and Volunteer Coordinators:</a:t>
            </a:r>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smtClean="0"/>
              <a:t>This</a:t>
            </a:r>
            <a:r>
              <a:rPr lang="en-US" sz="1200" baseline="0" dirty="0" smtClean="0"/>
              <a:t> section is a p</a:t>
            </a:r>
            <a:r>
              <a:rPr lang="en-US" sz="1200" dirty="0" smtClean="0"/>
              <a:t>laceholder for VCs to have 15- 30 minutes to share and plan in their area.</a:t>
            </a:r>
          </a:p>
          <a:p>
            <a:endParaRPr lang="en-US" dirty="0"/>
          </a:p>
        </p:txBody>
      </p:sp>
    </p:spTree>
    <p:extLst>
      <p:ext uri="{BB962C8B-B14F-4D97-AF65-F5344CB8AC3E}">
        <p14:creationId xmlns:p14="http://schemas.microsoft.com/office/powerpoint/2010/main" val="3243054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b="1" dirty="0" smtClean="0"/>
              <a:t>Trainers:</a:t>
            </a:r>
          </a:p>
          <a:p>
            <a:pPr marL="171450" indent="-171450">
              <a:buFont typeface="Arial" panose="020B0604020202020204" pitchFamily="34" charset="0"/>
              <a:buChar char="•"/>
            </a:pPr>
            <a:r>
              <a:rPr lang="en-US" dirty="0" smtClean="0"/>
              <a:t>We definitely know there will be some webinars that have been recorded by the time OEP begins.</a:t>
            </a:r>
          </a:p>
          <a:p>
            <a:pPr marL="171450" indent="-171450">
              <a:buFont typeface="Arial" panose="020B0604020202020204" pitchFamily="34" charset="0"/>
              <a:buChar char="•"/>
            </a:pPr>
            <a:r>
              <a:rPr lang="en-US" dirty="0" smtClean="0"/>
              <a:t>We will need to discuss how to use these materials -- either watch together at your CE session, or have volunteers review on their own time as needed</a:t>
            </a:r>
            <a:r>
              <a:rPr lang="en-US" baseline="0" dirty="0" smtClean="0"/>
              <a:t> and depending on when the materials become available.</a:t>
            </a:r>
          </a:p>
          <a:p>
            <a:pPr marL="171450" lvl="0" indent="-171450">
              <a:buFont typeface="Arial" panose="020B0604020202020204" pitchFamily="34" charset="0"/>
              <a:buChar char="•"/>
            </a:pPr>
            <a:r>
              <a:rPr lang="en-US" sz="1200" b="0" dirty="0" smtClean="0"/>
              <a:t>August and September would be a good month for practicing plan finder.  This could be a good time for volunteers to do some research.  </a:t>
            </a:r>
          </a:p>
          <a:p>
            <a:pPr marL="171450" lvl="0" indent="-171450">
              <a:buFont typeface="Arial" panose="020B0604020202020204" pitchFamily="34" charset="0"/>
              <a:buChar char="•"/>
            </a:pPr>
            <a:r>
              <a:rPr lang="en-US" sz="1200" b="0" dirty="0" smtClean="0"/>
              <a:t>Trainers could consider doing a separate Zoom training on using plan finder.  Separate from CE training.</a:t>
            </a:r>
          </a:p>
          <a:p>
            <a:pPr lvl="0"/>
            <a:endParaRPr lang="en-US" sz="1200" b="1" dirty="0" smtClean="0"/>
          </a:p>
          <a:p>
            <a:pPr lvl="0"/>
            <a:r>
              <a:rPr lang="en-US" sz="1200" b="1" dirty="0" smtClean="0"/>
              <a:t>Outline planning thoughts:</a:t>
            </a:r>
          </a:p>
          <a:p>
            <a:pPr marL="171450" indent="-171450">
              <a:buFont typeface="Arial" panose="020B0604020202020204" pitchFamily="34" charset="0"/>
              <a:buChar char="•"/>
            </a:pPr>
            <a:r>
              <a:rPr lang="en-US" sz="1200" dirty="0" smtClean="0"/>
              <a:t>Getting ready for Medicare</a:t>
            </a:r>
            <a:r>
              <a:rPr lang="en-US" sz="1200" baseline="0" dirty="0" smtClean="0"/>
              <a:t> O</a:t>
            </a:r>
            <a:r>
              <a:rPr lang="en-US" sz="1200" dirty="0" smtClean="0"/>
              <a:t>pen Enrollment</a:t>
            </a:r>
          </a:p>
          <a:p>
            <a:pPr marL="628650" lvl="1" indent="-171450">
              <a:buFont typeface="Arial" panose="020B0604020202020204" pitchFamily="34" charset="0"/>
              <a:buChar char="•"/>
            </a:pPr>
            <a:r>
              <a:rPr lang="en-US" sz="1200" dirty="0" smtClean="0"/>
              <a:t>This is usually when we talk about timeline.  Share the document with the color coded letters.  Guide to mailings.  Refer to this in a different way possibly.  Annual notice of change.  Dates during which the annual notice of change comes.  And dates for M&amp;Y, and also letters.  The colored letters have our 800 number on it.  </a:t>
            </a:r>
          </a:p>
          <a:p>
            <a:pPr marL="1085850" lvl="2" indent="-171450">
              <a:buFont typeface="Arial" panose="020B0604020202020204" pitchFamily="34" charset="0"/>
              <a:buChar char="•"/>
            </a:pPr>
            <a:r>
              <a:rPr lang="en-US" sz="1200" dirty="0" smtClean="0"/>
              <a:t>Notice of change.</a:t>
            </a:r>
          </a:p>
          <a:p>
            <a:pPr marL="1085850" lvl="2" indent="-171450">
              <a:buFont typeface="Arial" panose="020B0604020202020204" pitchFamily="34" charset="0"/>
              <a:buChar char="•"/>
            </a:pPr>
            <a:r>
              <a:rPr lang="en-US" sz="1200" dirty="0" smtClean="0"/>
              <a:t>Grey letter about extra help.</a:t>
            </a:r>
          </a:p>
          <a:p>
            <a:pPr marL="628650" lvl="1" indent="-171450">
              <a:buFont typeface="Arial" panose="020B0604020202020204" pitchFamily="34" charset="0"/>
              <a:buChar char="•"/>
            </a:pPr>
            <a:r>
              <a:rPr lang="en-US" sz="1200" dirty="0" smtClean="0"/>
              <a:t>Counselors should tell clients to open any letter that is coming from a plan they currently belong to.  Even if it looks like junk.  Open to review.  There may be important dates or plan information or formulary information.  </a:t>
            </a:r>
          </a:p>
          <a:p>
            <a:pPr marL="628650" lvl="1" indent="-171450">
              <a:buFont typeface="Arial" panose="020B0604020202020204" pitchFamily="34" charset="0"/>
              <a:buChar char="•"/>
            </a:pPr>
            <a:r>
              <a:rPr lang="en-US" sz="1200" dirty="0" smtClean="0"/>
              <a:t>Talk about how VCs will handle picking up messages</a:t>
            </a:r>
            <a:r>
              <a:rPr lang="en-US" sz="1200" baseline="0" dirty="0" smtClean="0"/>
              <a:t> and the l</a:t>
            </a:r>
            <a:r>
              <a:rPr lang="en-US" sz="1200" dirty="0" smtClean="0"/>
              <a:t>ogistics of scheduling OE.  Some of this may need to be pushed to October such as information about plans.  </a:t>
            </a:r>
          </a:p>
          <a:p>
            <a:pPr marL="628650" lvl="1" indent="-171450">
              <a:buFont typeface="Arial" panose="020B0604020202020204" pitchFamily="34" charset="0"/>
              <a:buChar char="•"/>
            </a:pPr>
            <a:r>
              <a:rPr lang="en-US" sz="1200" dirty="0" smtClean="0"/>
              <a:t>Mention how CMS and the feds and some organizations call OEP by the term AEP Annual Enrollment Period.  </a:t>
            </a:r>
          </a:p>
          <a:p>
            <a:pPr marL="628650" lvl="1" indent="-171450">
              <a:buFont typeface="Arial" panose="020B0604020202020204" pitchFamily="34" charset="0"/>
              <a:buChar char="•"/>
            </a:pPr>
            <a:r>
              <a:rPr lang="en-US" sz="1200" dirty="0" smtClean="0"/>
              <a:t>Look at the job aids. </a:t>
            </a:r>
          </a:p>
          <a:p>
            <a:pPr marL="628650" lvl="1" indent="-171450">
              <a:buFont typeface="Arial" panose="020B0604020202020204" pitchFamily="34" charset="0"/>
              <a:buChar char="•"/>
            </a:pPr>
            <a:r>
              <a:rPr lang="en-US" sz="1200" dirty="0" smtClean="0"/>
              <a:t>Look for existing sources from trusted sources to use or adapt.</a:t>
            </a:r>
          </a:p>
          <a:p>
            <a:pPr marL="1200150" lvl="2" indent="-285750">
              <a:buFont typeface="Arial" panose="020B0604020202020204" pitchFamily="34" charset="0"/>
              <a:buChar char="•"/>
            </a:pPr>
            <a:r>
              <a:rPr lang="en-US" sz="1200" dirty="0" smtClean="0"/>
              <a:t>YouTube videos.  CMS about doing a plan finder analysis. Need reliable content.  Maybe find in early August.  See if we can find something nuts to bolts of less than five minutes.  We’re keeping an eye out. Plan finder is a bit different now. </a:t>
            </a:r>
          </a:p>
          <a:p>
            <a:pPr marL="1200150" lvl="2" indent="-285750">
              <a:buFont typeface="Arial" panose="020B0604020202020204" pitchFamily="34" charset="0"/>
              <a:buChar char="•"/>
            </a:pPr>
            <a:r>
              <a:rPr lang="en-US" sz="1200" dirty="0" smtClean="0"/>
              <a:t>YouTube:</a:t>
            </a:r>
            <a:r>
              <a:rPr lang="en-US" sz="1200" baseline="0" dirty="0" smtClean="0"/>
              <a:t>  Can we find info about </a:t>
            </a:r>
            <a:r>
              <a:rPr lang="en-US" sz="1200" dirty="0" smtClean="0"/>
              <a:t>Plan Finder changes</a:t>
            </a:r>
          </a:p>
          <a:p>
            <a:pPr marL="1657350" lvl="3" indent="-285750">
              <a:buFont typeface="Arial" panose="020B0604020202020204" pitchFamily="34" charset="0"/>
              <a:buChar char="•"/>
            </a:pPr>
            <a:r>
              <a:rPr lang="en-US" sz="1200" dirty="0" smtClean="0">
                <a:hlinkClick r:id="rId3"/>
              </a:rPr>
              <a:t>https://www.youtube.com/watch?v=eZYO61st9eQ</a:t>
            </a:r>
            <a:r>
              <a:rPr lang="en-US" sz="1200" dirty="0" smtClean="0"/>
              <a:t> </a:t>
            </a:r>
          </a:p>
          <a:p>
            <a:pPr marL="1200150" lvl="2" indent="-285750">
              <a:buFont typeface="Arial" panose="020B0604020202020204" pitchFamily="34" charset="0"/>
              <a:buChar char="•"/>
            </a:pPr>
            <a:r>
              <a:rPr lang="en-US" sz="1200" dirty="0" smtClean="0"/>
              <a:t>SHIP National</a:t>
            </a:r>
            <a:r>
              <a:rPr lang="en-US" sz="1200" baseline="0" dirty="0" smtClean="0"/>
              <a:t> Training Program:  W</a:t>
            </a:r>
            <a:r>
              <a:rPr lang="en-US" sz="1200" dirty="0" smtClean="0"/>
              <a:t>ill there be anything new and/or different to share?  Lots of webinars for OEP.  Encourage volunteers and VCs to sign up to round out their education.  </a:t>
            </a:r>
          </a:p>
          <a:p>
            <a:pPr marL="1200150" lvl="2" indent="-285750">
              <a:spcBef>
                <a:spcPct val="30000"/>
              </a:spcBef>
              <a:buFont typeface="Arial" panose="020B0604020202020204" pitchFamily="34" charset="0"/>
              <a:buChar char="•"/>
              <a:defRPr/>
            </a:pPr>
            <a:r>
              <a:rPr lang="en-US" sz="1200" dirty="0" smtClean="0"/>
              <a:t>Refer to things that we know are coming up that will be new.  For</a:t>
            </a:r>
            <a:r>
              <a:rPr lang="en-US" sz="1200" baseline="0" dirty="0" smtClean="0"/>
              <a:t> example:</a:t>
            </a:r>
            <a:r>
              <a:rPr lang="en-US" sz="1200" dirty="0" smtClean="0"/>
              <a:t> plans will be offering insulin at a low price (could be news flash info).  Examples.  Reminder we won’t know what plans will offer until the beginning of October, so September training is a reminder to follow up in October.  Help share important info as soon as its needed.  CE or News Flash info</a:t>
            </a:r>
            <a:r>
              <a:rPr lang="en-US" sz="1200" baseline="0" dirty="0" smtClean="0"/>
              <a:t> could be on the way.  </a:t>
            </a:r>
            <a:endParaRPr lang="en-US" sz="1200" dirty="0" smtClean="0"/>
          </a:p>
          <a:p>
            <a:pPr marL="1200150" lvl="2" indent="-285750">
              <a:buFont typeface="Arial" panose="020B0604020202020204" pitchFamily="34" charset="0"/>
              <a:buChar char="•"/>
            </a:pPr>
            <a:endParaRPr lang="en-US" sz="1200" dirty="0" smtClean="0"/>
          </a:p>
          <a:p>
            <a:pPr lvl="0"/>
            <a:endParaRPr lang="en-US" sz="1200" b="1" dirty="0" smtClean="0"/>
          </a:p>
          <a:p>
            <a:pPr marL="171450" indent="-171450">
              <a:buFont typeface="Arial" panose="020B0604020202020204" pitchFamily="34" charset="0"/>
              <a:buChar char="•"/>
            </a:pPr>
            <a:endParaRPr lang="en-US" dirty="0" smtClean="0"/>
          </a:p>
          <a:p>
            <a:endParaRPr lang="en-US" altLang="en-US" dirty="0" smtClean="0"/>
          </a:p>
        </p:txBody>
      </p:sp>
    </p:spTree>
    <p:extLst>
      <p:ext uri="{BB962C8B-B14F-4D97-AF65-F5344CB8AC3E}">
        <p14:creationId xmlns:p14="http://schemas.microsoft.com/office/powerpoint/2010/main" val="469707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Trainers:</a:t>
            </a:r>
          </a:p>
          <a:p>
            <a:r>
              <a:rPr lang="en-US" altLang="en-US" dirty="0" smtClean="0"/>
              <a:t>OEP training may be adapted to fit</a:t>
            </a:r>
            <a:r>
              <a:rPr lang="en-US" altLang="en-US" baseline="0" dirty="0" smtClean="0"/>
              <a:t> the needs of your group.  </a:t>
            </a:r>
          </a:p>
          <a:p>
            <a:r>
              <a:rPr lang="en-US" altLang="en-US" baseline="0" dirty="0" smtClean="0"/>
              <a:t>This will be your time to talk with your groups about OEP planning, particularly since we recently held the VC conference and OE took a front seat for planning and discussion.  </a:t>
            </a:r>
            <a:endParaRPr lang="en-US" altLang="en-US" dirty="0" smtClean="0"/>
          </a:p>
        </p:txBody>
      </p:sp>
    </p:spTree>
    <p:extLst>
      <p:ext uri="{BB962C8B-B14F-4D97-AF65-F5344CB8AC3E}">
        <p14:creationId xmlns:p14="http://schemas.microsoft.com/office/powerpoint/2010/main" val="3029684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7944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0144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 Photo">
    <p:spTree>
      <p:nvGrpSpPr>
        <p:cNvPr id="1" name=""/>
        <p:cNvGrpSpPr/>
        <p:nvPr/>
      </p:nvGrpSpPr>
      <p:grpSpPr>
        <a:xfrm>
          <a:off x="0" y="0"/>
          <a:ext cx="0" cy="0"/>
          <a:chOff x="0" y="0"/>
          <a:chExt cx="0" cy="0"/>
        </a:xfrm>
      </p:grpSpPr>
      <p:sp>
        <p:nvSpPr>
          <p:cNvPr id="4" name="Rectangle 3"/>
          <p:cNvSpPr/>
          <p:nvPr userDrawn="1"/>
        </p:nvSpPr>
        <p:spPr>
          <a:xfrm>
            <a:off x="0" y="3846513"/>
            <a:ext cx="9144000" cy="30114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11"/>
          <p:cNvGrpSpPr>
            <a:grpSpLocks/>
          </p:cNvGrpSpPr>
          <p:nvPr userDrawn="1"/>
        </p:nvGrpSpPr>
        <p:grpSpPr bwMode="auto">
          <a:xfrm>
            <a:off x="0" y="5683250"/>
            <a:ext cx="9144000" cy="795338"/>
            <a:chOff x="1" y="5683019"/>
            <a:chExt cx="9143999" cy="796178"/>
          </a:xfrm>
        </p:grpSpPr>
        <p:sp>
          <p:nvSpPr>
            <p:cNvPr id="6" name="Rectangle 5"/>
            <p:cNvSpPr/>
            <p:nvPr userDrawn="1"/>
          </p:nvSpPr>
          <p:spPr>
            <a:xfrm>
              <a:off x="1" y="5822867"/>
              <a:ext cx="269875" cy="502180"/>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userDrawn="1"/>
          </p:nvSpPr>
          <p:spPr>
            <a:xfrm>
              <a:off x="2994026" y="5822867"/>
              <a:ext cx="6149974" cy="502180"/>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16" descr="SHIBAlogo_RGB_landscap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4140" y="5683019"/>
              <a:ext cx="2417485" cy="79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9" descr="C:\Documents and Settings\ab29\Local Settings\Temporary Internet Files\Content.IE5\8SIXVW2N\MP90040964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84725" y="3175"/>
            <a:ext cx="2128838"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Documents and Settings\ab29\Local Settings\Temporary Internet Files\Content.IE5\7ZND71FB\MP900309115[1].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73325" y="3175"/>
            <a:ext cx="2354263"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C:\Documents and Settings\ab29\Local Settings\Temporary Internet Files\Content.IE5\I0WIJ97D\MP900438813[1].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7938"/>
            <a:ext cx="2574925" cy="354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hispanic over 65 couple.JPG"/>
          <p:cNvPicPr>
            <a:picLocks noChangeAspect="1"/>
          </p:cNvPicPr>
          <p:nvPr userDrawn="1"/>
        </p:nvPicPr>
        <p:blipFill>
          <a:blip r:embed="rId6">
            <a:extLst>
              <a:ext uri="{28A0092B-C50C-407E-A947-70E740481C1C}">
                <a14:useLocalDpi xmlns:a14="http://schemas.microsoft.com/office/drawing/2010/main" val="0"/>
              </a:ext>
            </a:extLst>
          </a:blip>
          <a:srcRect t="-23"/>
          <a:stretch>
            <a:fillRect/>
          </a:stretch>
        </p:blipFill>
        <p:spPr bwMode="auto">
          <a:xfrm>
            <a:off x="6870700" y="7938"/>
            <a:ext cx="2273300" cy="352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341624" y="3896372"/>
            <a:ext cx="8463512" cy="651067"/>
          </a:xfrm>
        </p:spPr>
        <p:txBody>
          <a:bodyPr>
            <a:noAutofit/>
          </a:bodyPr>
          <a:lstStyle>
            <a:lvl1pPr algn="r">
              <a:defRPr sz="3600"/>
            </a:lvl1pPr>
          </a:lstStyle>
          <a:p>
            <a:r>
              <a:rPr lang="en-US" dirty="0" smtClean="0"/>
              <a:t>Click to edit Master title style</a:t>
            </a:r>
            <a:endParaRPr lang="en-US" dirty="0"/>
          </a:p>
        </p:txBody>
      </p:sp>
      <p:sp>
        <p:nvSpPr>
          <p:cNvPr id="16" name="Subtitle 2"/>
          <p:cNvSpPr>
            <a:spLocks noGrp="1"/>
          </p:cNvSpPr>
          <p:nvPr>
            <p:ph type="subTitle" idx="1"/>
          </p:nvPr>
        </p:nvSpPr>
        <p:spPr>
          <a:xfrm>
            <a:off x="341624" y="4547439"/>
            <a:ext cx="8463512" cy="450720"/>
          </a:xfrm>
        </p:spPr>
        <p:txBody>
          <a:bodyPr>
            <a:normAutofit/>
          </a:bodyPr>
          <a:lstStyle>
            <a:lvl1pPr marL="0" indent="0" algn="r">
              <a:buNone/>
              <a:defRPr sz="2000" i="1">
                <a:solidFill>
                  <a:srgbClr val="08467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670830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9486"/>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71661"/>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47512"/>
            <a:ext cx="5486400" cy="6835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1158875" y="6315075"/>
            <a:ext cx="4696120" cy="200025"/>
          </a:xfrm>
        </p:spPr>
        <p:txBody>
          <a:bodyPr/>
          <a:lstStyle>
            <a:lvl1pPr>
              <a:defRPr sz="1200"/>
            </a:lvl1p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6" name="Slide Number Placeholder 5"/>
          <p:cNvSpPr>
            <a:spLocks noGrp="1"/>
          </p:cNvSpPr>
          <p:nvPr>
            <p:ph type="sldNum" sz="quarter" idx="11"/>
          </p:nvPr>
        </p:nvSpPr>
        <p:spPr/>
        <p:txBody>
          <a:bodyPr/>
          <a:lstStyle>
            <a:lvl1pPr>
              <a:defRPr b="1"/>
            </a:lvl1pPr>
          </a:lstStyle>
          <a:p>
            <a:pPr>
              <a:defRPr/>
            </a:pPr>
            <a:fld id="{7E3C86B8-E85C-4D6E-A744-28FE3D98F8DF}" type="slidenum">
              <a:rPr lang="en-US" smtClean="0"/>
              <a:pPr>
                <a:defRPr/>
              </a:pPr>
              <a:t>‹#›</a:t>
            </a:fld>
            <a:endParaRPr lang="en-US" dirty="0"/>
          </a:p>
        </p:txBody>
      </p:sp>
    </p:spTree>
    <p:extLst>
      <p:ext uri="{BB962C8B-B14F-4D97-AF65-F5344CB8AC3E}">
        <p14:creationId xmlns:p14="http://schemas.microsoft.com/office/powerpoint/2010/main" val="424118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360363"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158875" y="6315075"/>
            <a:ext cx="4767004" cy="200025"/>
          </a:xfrm>
        </p:spPr>
        <p:txBody>
          <a:bodyPr/>
          <a:lstStyle>
            <a:lvl1pPr>
              <a:defRPr sz="1200"/>
            </a:lvl1p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6" name="Slide Number Placeholder 5"/>
          <p:cNvSpPr>
            <a:spLocks noGrp="1"/>
          </p:cNvSpPr>
          <p:nvPr>
            <p:ph type="sldNum" sz="quarter" idx="11"/>
          </p:nvPr>
        </p:nvSpPr>
        <p:spPr/>
        <p:txBody>
          <a:bodyPr/>
          <a:lstStyle>
            <a:lvl1pPr>
              <a:defRPr b="1"/>
            </a:lvl1pPr>
          </a:lstStyle>
          <a:p>
            <a:pPr>
              <a:defRPr/>
            </a:pPr>
            <a:fld id="{01169831-F52D-4AFA-95AC-CD682E3096B8}" type="slidenum">
              <a:rPr lang="en-US" smtClean="0"/>
              <a:pPr>
                <a:defRPr/>
              </a:pPr>
              <a:t>‹#›</a:t>
            </a:fld>
            <a:endParaRPr lang="en-US" dirty="0"/>
          </a:p>
        </p:txBody>
      </p:sp>
    </p:spTree>
    <p:extLst>
      <p:ext uri="{BB962C8B-B14F-4D97-AF65-F5344CB8AC3E}">
        <p14:creationId xmlns:p14="http://schemas.microsoft.com/office/powerpoint/2010/main" val="4000703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1158875" y="6315075"/>
            <a:ext cx="4788269" cy="200025"/>
          </a:xfrm>
        </p:spPr>
        <p:txBody>
          <a:bodyPr/>
          <a:lstStyle>
            <a:lvl1pPr>
              <a:defRPr sz="1200"/>
            </a:lvl1p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5" name="Slide Number Placeholder 5"/>
          <p:cNvSpPr>
            <a:spLocks noGrp="1"/>
          </p:cNvSpPr>
          <p:nvPr>
            <p:ph type="sldNum" sz="quarter" idx="11"/>
          </p:nvPr>
        </p:nvSpPr>
        <p:spPr/>
        <p:txBody>
          <a:bodyPr/>
          <a:lstStyle>
            <a:lvl1pPr>
              <a:defRPr b="1"/>
            </a:lvl1pPr>
          </a:lstStyle>
          <a:p>
            <a:pPr>
              <a:defRPr/>
            </a:pPr>
            <a:fld id="{1A9247A7-BA2B-4CEE-A426-EF4A5C55571A}" type="slidenum">
              <a:rPr lang="en-US" smtClean="0"/>
              <a:pPr>
                <a:defRPr/>
              </a:pPr>
              <a:t>‹#›</a:t>
            </a:fld>
            <a:endParaRPr lang="en-US" dirty="0"/>
          </a:p>
        </p:txBody>
      </p:sp>
    </p:spTree>
    <p:extLst>
      <p:ext uri="{BB962C8B-B14F-4D97-AF65-F5344CB8AC3E}">
        <p14:creationId xmlns:p14="http://schemas.microsoft.com/office/powerpoint/2010/main" val="2419721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 NTP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0B57867D-255A-8C47-B53C-2E81324B4D3B}"/>
              </a:ext>
            </a:extLst>
          </p:cNvPr>
          <p:cNvSpPr>
            <a:spLocks noGrp="1"/>
          </p:cNvSpPr>
          <p:nvPr>
            <p:ph type="dt" sz="half" idx="10"/>
          </p:nvPr>
        </p:nvSpPr>
        <p:spPr>
          <a:xfrm>
            <a:off x="628650" y="6356351"/>
            <a:ext cx="2057400" cy="365125"/>
          </a:xfrm>
          <a:prstGeom prst="rect">
            <a:avLst/>
          </a:prstGeom>
        </p:spPr>
        <p:txBody>
          <a:bodyPr/>
          <a:lstStyle>
            <a:lvl1pPr>
              <a:defRPr lang="en-US" sz="750" kern="1200" smtClean="0">
                <a:solidFill>
                  <a:schemeClr val="tx1">
                    <a:lumMod val="75000"/>
                    <a:lumOff val="25000"/>
                  </a:schemeClr>
                </a:solidFill>
                <a:latin typeface="+mn-lt"/>
                <a:ea typeface="+mn-ea"/>
                <a:cs typeface="+mn-cs"/>
              </a:defRPr>
            </a:lvl1pPr>
          </a:lstStyle>
          <a:p>
            <a:endParaRPr lang="en-US" dirty="0"/>
          </a:p>
        </p:txBody>
      </p:sp>
      <p:sp>
        <p:nvSpPr>
          <p:cNvPr id="5" name="Footer Placeholder 4">
            <a:extLst>
              <a:ext uri="{FF2B5EF4-FFF2-40B4-BE49-F238E27FC236}">
                <a16:creationId xmlns:a16="http://schemas.microsoft.com/office/drawing/2014/main" xmlns="" id="{3DAA8F55-D447-EB4E-9ECE-BE0A322927F4}"/>
              </a:ext>
            </a:extLst>
          </p:cNvPr>
          <p:cNvSpPr>
            <a:spLocks noGrp="1"/>
          </p:cNvSpPr>
          <p:nvPr>
            <p:ph type="ftr" sz="quarter" idx="11"/>
          </p:nvPr>
        </p:nvSpPr>
        <p:spPr/>
        <p:txBody>
          <a:bodyPr/>
          <a:lstStyle>
            <a:lvl1pPr>
              <a:defRPr sz="750">
                <a:solidFill>
                  <a:schemeClr val="tx1">
                    <a:lumMod val="75000"/>
                    <a:lumOff val="25000"/>
                  </a:schemeClr>
                </a:solidFill>
              </a:defRPr>
            </a:lvl1pPr>
          </a:lstStyle>
          <a:p>
            <a:r>
              <a:rPr lang="en-US" smtClean="0"/>
              <a:t>SHIBA advisor continuing education  |  September 2020</a:t>
            </a:r>
            <a:endParaRPr lang="en-US" dirty="0"/>
          </a:p>
        </p:txBody>
      </p:sp>
      <p:sp>
        <p:nvSpPr>
          <p:cNvPr id="6" name="Title Placeholder 1">
            <a:extLst>
              <a:ext uri="{FF2B5EF4-FFF2-40B4-BE49-F238E27FC236}">
                <a16:creationId xmlns:a16="http://schemas.microsoft.com/office/drawing/2014/main" xmlns="" id="{D1EC8A21-7F7F-224D-98D4-F2295DD5610B}"/>
              </a:ext>
            </a:extLst>
          </p:cNvPr>
          <p:cNvSpPr>
            <a:spLocks noGrp="1"/>
          </p:cNvSpPr>
          <p:nvPr>
            <p:ph type="title"/>
          </p:nvPr>
        </p:nvSpPr>
        <p:spPr>
          <a:xfrm>
            <a:off x="1399606" y="8055"/>
            <a:ext cx="7377926" cy="1020646"/>
          </a:xfrm>
          <a:prstGeom prst="rect">
            <a:avLst/>
          </a:prstGeom>
        </p:spPr>
        <p:txBody>
          <a:bodyPr vert="horz" lIns="91440" tIns="45720" rIns="91440" bIns="45720" rtlCol="0" anchor="ctr" anchorCtr="0">
            <a:normAutofit/>
          </a:bodyPr>
          <a:lstStyle>
            <a:lvl1pPr>
              <a:defRPr>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xmlns="" id="{ABC491B8-B577-3E42-ADE5-69C235F61BD2}"/>
              </a:ext>
            </a:extLst>
          </p:cNvPr>
          <p:cNvSpPr>
            <a:spLocks noGrp="1"/>
          </p:cNvSpPr>
          <p:nvPr>
            <p:ph idx="1"/>
          </p:nvPr>
        </p:nvSpPr>
        <p:spPr>
          <a:xfrm>
            <a:off x="1399606" y="1143000"/>
            <a:ext cx="7377926" cy="5021042"/>
          </a:xfrm>
          <a:prstGeom prst="rect">
            <a:avLst/>
          </a:prstGeom>
        </p:spPr>
        <p:txBody>
          <a:bodyPr vert="horz" lIns="91440" tIns="45720" rIns="91440" bIns="45720" rtlCol="0">
            <a:normAutofit/>
          </a:bodyPr>
          <a:lstStyle/>
          <a:p>
            <a:pPr lvl="0"/>
            <a:r>
              <a:rPr lang="en-US" dirty="0"/>
              <a:t>Edit Master text styles</a:t>
            </a:r>
          </a:p>
          <a:p>
            <a:pPr marL="346472" marR="0" lvl="1" indent="-173831" algn="l" defTabSz="514350" rtl="0" eaLnBrk="1" fontAlgn="auto" latinLnBrk="0" hangingPunct="1">
              <a:lnSpc>
                <a:spcPct val="100000"/>
              </a:lnSpc>
              <a:spcBef>
                <a:spcPts val="450"/>
              </a:spcBef>
              <a:spcAft>
                <a:spcPts val="0"/>
              </a:spcAft>
              <a:buClrTx/>
              <a:buSzTx/>
              <a:buFont typeface="Arial" panose="020B0604020202020204" pitchFamily="34" charset="0"/>
              <a:buChar char="•"/>
              <a:tabLst/>
            </a:pPr>
            <a:r>
              <a:rPr lang="en-US" dirty="0"/>
              <a:t>Second level</a:t>
            </a:r>
          </a:p>
          <a:p>
            <a:pPr marL="513160" marR="0" lvl="2" indent="-166688" algn="l" defTabSz="514350" rtl="0" eaLnBrk="1" fontAlgn="auto" latinLnBrk="0" hangingPunct="1">
              <a:lnSpc>
                <a:spcPct val="100000"/>
              </a:lnSpc>
              <a:spcBef>
                <a:spcPts val="450"/>
              </a:spcBef>
              <a:spcAft>
                <a:spcPts val="0"/>
              </a:spcAft>
              <a:buClrTx/>
              <a:buSzPct val="50000"/>
              <a:buFont typeface="Wingdings" panose="05000000000000000000" pitchFamily="2" charset="2"/>
              <a:buChar char="q"/>
              <a:tabLst/>
            </a:pPr>
            <a:r>
              <a:rPr lang="en-US" dirty="0"/>
              <a:t>Third level</a:t>
            </a:r>
          </a:p>
          <a:p>
            <a:pPr marL="685800" marR="0" lvl="3" indent="-172641" algn="l" defTabSz="514350" rtl="0" eaLnBrk="1" fontAlgn="auto" latinLnBrk="0" hangingPunct="1">
              <a:lnSpc>
                <a:spcPct val="100000"/>
              </a:lnSpc>
              <a:spcBef>
                <a:spcPts val="450"/>
              </a:spcBef>
              <a:spcAft>
                <a:spcPts val="0"/>
              </a:spcAft>
              <a:buClrTx/>
              <a:buSzTx/>
              <a:buFont typeface="Calibri" panose="020F0502020204030204" pitchFamily="34" charset="0"/>
              <a:buChar char="–"/>
              <a:tabLst/>
            </a:pPr>
            <a:r>
              <a:rPr lang="en-US" dirty="0"/>
              <a:t>Fourth level</a:t>
            </a:r>
          </a:p>
          <a:p>
            <a:pPr marL="858441" marR="0" lvl="4" indent="-172641" algn="l" defTabSz="514350" rtl="0" eaLnBrk="1" fontAlgn="auto" latinLnBrk="0" hangingPunct="1">
              <a:lnSpc>
                <a:spcPct val="100000"/>
              </a:lnSpc>
              <a:spcBef>
                <a:spcPts val="450"/>
              </a:spcBef>
              <a:spcAft>
                <a:spcPts val="0"/>
              </a:spcAft>
              <a:buClrTx/>
              <a:buSzTx/>
              <a:buFont typeface="Arial" panose="020B0604020202020204" pitchFamily="34" charset="0"/>
              <a:buChar char="•"/>
              <a:tabLst/>
            </a:pPr>
            <a:r>
              <a:rPr lang="en-US" dirty="0"/>
              <a:t>Fifth level</a:t>
            </a:r>
          </a:p>
        </p:txBody>
      </p:sp>
    </p:spTree>
    <p:extLst>
      <p:ext uri="{BB962C8B-B14F-4D97-AF65-F5344CB8AC3E}">
        <p14:creationId xmlns:p14="http://schemas.microsoft.com/office/powerpoint/2010/main" val="2823057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8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180619"/>
            <a:ext cx="7748528" cy="475719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smtClean="0"/>
              <a:t>SHIBA advisor continuing education  |  September 2020</a:t>
            </a:r>
            <a:endParaRPr lang="en-US" dirty="0"/>
          </a:p>
        </p:txBody>
      </p:sp>
      <p:sp>
        <p:nvSpPr>
          <p:cNvPr id="4" name="Title 3">
            <a:extLst>
              <a:ext uri="{FF2B5EF4-FFF2-40B4-BE49-F238E27FC236}">
                <a16:creationId xmlns:a16="http://schemas.microsoft.com/office/drawing/2014/main" xmlns="" id="{B4645CCC-AB93-9146-B7A8-52586169DD60}"/>
              </a:ext>
            </a:extLst>
          </p:cNvPr>
          <p:cNvSpPr>
            <a:spLocks noGrp="1"/>
          </p:cNvSpPr>
          <p:nvPr>
            <p:ph type="title"/>
          </p:nvPr>
        </p:nvSpPr>
        <p:spPr/>
        <p:txBody>
          <a:bodyPr>
            <a:normAutofit/>
          </a:bodyPr>
          <a:lstStyle>
            <a:lvl1pPr>
              <a:defRPr sz="2400">
                <a:latin typeface="Calibri "/>
              </a:defRPr>
            </a:lvl1pPr>
          </a:lstStyle>
          <a:p>
            <a:r>
              <a:rPr lang="en-US" dirty="0"/>
              <a:t>Click to edit Master title style</a:t>
            </a:r>
          </a:p>
        </p:txBody>
      </p:sp>
    </p:spTree>
    <p:extLst>
      <p:ext uri="{BB962C8B-B14F-4D97-AF65-F5344CB8AC3E}">
        <p14:creationId xmlns:p14="http://schemas.microsoft.com/office/powerpoint/2010/main" val="2684684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9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180619"/>
            <a:ext cx="7748528" cy="475719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smtClean="0"/>
              <a:t>SHIBA advisor continuing education  |  September 2020</a:t>
            </a:r>
            <a:endParaRPr lang="en-US" dirty="0"/>
          </a:p>
        </p:txBody>
      </p:sp>
      <p:sp>
        <p:nvSpPr>
          <p:cNvPr id="4" name="Title 3">
            <a:extLst>
              <a:ext uri="{FF2B5EF4-FFF2-40B4-BE49-F238E27FC236}">
                <a16:creationId xmlns:a16="http://schemas.microsoft.com/office/drawing/2014/main" xmlns="" id="{B4645CCC-AB93-9146-B7A8-52586169DD60}"/>
              </a:ext>
            </a:extLst>
          </p:cNvPr>
          <p:cNvSpPr>
            <a:spLocks noGrp="1"/>
          </p:cNvSpPr>
          <p:nvPr>
            <p:ph type="title"/>
          </p:nvPr>
        </p:nvSpPr>
        <p:spPr/>
        <p:txBody>
          <a:bodyPr>
            <a:normAutofit/>
          </a:bodyPr>
          <a:lstStyle>
            <a:lvl1pPr>
              <a:defRPr sz="2400">
                <a:latin typeface="Calibri "/>
              </a:defRPr>
            </a:lvl1pPr>
          </a:lstStyle>
          <a:p>
            <a:r>
              <a:rPr lang="en-US" dirty="0"/>
              <a:t>Click to edit Master title style</a:t>
            </a:r>
          </a:p>
        </p:txBody>
      </p:sp>
    </p:spTree>
    <p:extLst>
      <p:ext uri="{BB962C8B-B14F-4D97-AF65-F5344CB8AC3E}">
        <p14:creationId xmlns:p14="http://schemas.microsoft.com/office/powerpoint/2010/main" val="401012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o Photo">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0" y="0"/>
            <a:ext cx="9144000" cy="5340350"/>
            <a:chOff x="0" y="1"/>
            <a:chExt cx="9144000" cy="5339644"/>
          </a:xfrm>
        </p:grpSpPr>
        <p:sp>
          <p:nvSpPr>
            <p:cNvPr id="5" name="Rectangle 4"/>
            <p:cNvSpPr/>
            <p:nvPr userDrawn="1"/>
          </p:nvSpPr>
          <p:spPr>
            <a:xfrm>
              <a:off x="0" y="1"/>
              <a:ext cx="9144000" cy="5339644"/>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ight Triangle 5"/>
            <p:cNvSpPr/>
            <p:nvPr userDrawn="1"/>
          </p:nvSpPr>
          <p:spPr>
            <a:xfrm>
              <a:off x="0" y="1065073"/>
              <a:ext cx="8148638" cy="4274572"/>
            </a:xfrm>
            <a:prstGeom prst="rtTriangle">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7" name="Group 14"/>
          <p:cNvGrpSpPr>
            <a:grpSpLocks/>
          </p:cNvGrpSpPr>
          <p:nvPr userDrawn="1"/>
        </p:nvGrpSpPr>
        <p:grpSpPr bwMode="auto">
          <a:xfrm>
            <a:off x="0" y="5683250"/>
            <a:ext cx="9144000" cy="795338"/>
            <a:chOff x="1" y="5683019"/>
            <a:chExt cx="9143999" cy="796178"/>
          </a:xfrm>
        </p:grpSpPr>
        <p:sp>
          <p:nvSpPr>
            <p:cNvPr id="8" name="Rectangle 7"/>
            <p:cNvSpPr/>
            <p:nvPr userDrawn="1"/>
          </p:nvSpPr>
          <p:spPr>
            <a:xfrm>
              <a:off x="1" y="5822867"/>
              <a:ext cx="269875" cy="502180"/>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userDrawn="1"/>
          </p:nvSpPr>
          <p:spPr>
            <a:xfrm>
              <a:off x="2994026" y="5822867"/>
              <a:ext cx="6149974" cy="502180"/>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 name="Picture 18" descr="SHIBAlogo_RGB_landscap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4140" y="5683019"/>
              <a:ext cx="2417485" cy="79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itle 1"/>
          <p:cNvSpPr>
            <a:spLocks noGrp="1"/>
          </p:cNvSpPr>
          <p:nvPr>
            <p:ph type="ctrTitle"/>
          </p:nvPr>
        </p:nvSpPr>
        <p:spPr>
          <a:xfrm>
            <a:off x="341624" y="980371"/>
            <a:ext cx="8463512" cy="1470025"/>
          </a:xfrm>
        </p:spPr>
        <p:txBody>
          <a:bodyPr anchor="b">
            <a:noAutofit/>
          </a:bodyPr>
          <a:lstStyle>
            <a:lvl1pPr algn="r">
              <a:defRPr sz="4400"/>
            </a:lvl1pPr>
          </a:lstStyle>
          <a:p>
            <a:r>
              <a:rPr lang="en-US" smtClean="0"/>
              <a:t>Click to edit Master title style</a:t>
            </a:r>
            <a:endParaRPr lang="en-US" dirty="0"/>
          </a:p>
        </p:txBody>
      </p:sp>
      <p:sp>
        <p:nvSpPr>
          <p:cNvPr id="16" name="Subtitle 2"/>
          <p:cNvSpPr>
            <a:spLocks noGrp="1"/>
          </p:cNvSpPr>
          <p:nvPr>
            <p:ph type="subTitle" idx="1"/>
          </p:nvPr>
        </p:nvSpPr>
        <p:spPr>
          <a:xfrm>
            <a:off x="341624" y="2576837"/>
            <a:ext cx="8463512" cy="646525"/>
          </a:xfrm>
        </p:spPr>
        <p:txBody>
          <a:bodyPr>
            <a:normAutofit/>
          </a:bodyPr>
          <a:lstStyle>
            <a:lvl1pPr marL="0" indent="0" algn="r">
              <a:buNone/>
              <a:defRPr sz="3000" i="1">
                <a:solidFill>
                  <a:srgbClr val="08467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a:xfrm>
            <a:off x="3562350" y="3232150"/>
            <a:ext cx="5243513" cy="406400"/>
          </a:xfrm>
          <a:prstGeom prst="rect">
            <a:avLst/>
          </a:prstGeom>
        </p:spPr>
        <p:txBody>
          <a:bodyPr anchor="t"/>
          <a:lstStyle>
            <a:lvl1pPr>
              <a:defRPr sz="1400">
                <a:solidFill>
                  <a:srgbClr val="084678"/>
                </a:solidFill>
              </a:defRPr>
            </a:lvl1pPr>
          </a:lstStyle>
          <a:p>
            <a:pPr>
              <a:defRPr/>
            </a:pPr>
            <a:endParaRPr lang="en-US"/>
          </a:p>
        </p:txBody>
      </p:sp>
    </p:spTree>
    <p:extLst>
      <p:ext uri="{BB962C8B-B14F-4D97-AF65-F5344CB8AC3E}">
        <p14:creationId xmlns:p14="http://schemas.microsoft.com/office/powerpoint/2010/main" val="119081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0" y="0"/>
            <a:ext cx="9144000" cy="3846513"/>
            <a:chOff x="0" y="1"/>
            <a:chExt cx="12692560" cy="5339644"/>
          </a:xfrm>
        </p:grpSpPr>
        <p:sp>
          <p:nvSpPr>
            <p:cNvPr id="5" name="Rectangle 4"/>
            <p:cNvSpPr/>
            <p:nvPr userDrawn="1"/>
          </p:nvSpPr>
          <p:spPr>
            <a:xfrm>
              <a:off x="0" y="1"/>
              <a:ext cx="12692560" cy="5339644"/>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ight Triangle 5"/>
            <p:cNvSpPr/>
            <p:nvPr userDrawn="1"/>
          </p:nvSpPr>
          <p:spPr>
            <a:xfrm>
              <a:off x="0" y="1064404"/>
              <a:ext cx="8148800" cy="4275241"/>
            </a:xfrm>
            <a:prstGeom prst="rtTriangle">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 name="Title 1"/>
          <p:cNvSpPr>
            <a:spLocks noGrp="1"/>
          </p:cNvSpPr>
          <p:nvPr>
            <p:ph type="title"/>
          </p:nvPr>
        </p:nvSpPr>
        <p:spPr>
          <a:xfrm>
            <a:off x="340172" y="4270838"/>
            <a:ext cx="8464963" cy="651067"/>
          </a:xfrm>
        </p:spPr>
        <p:txBody>
          <a:bodyPr>
            <a:normAutofit/>
          </a:bodyPr>
          <a:lstStyle>
            <a:lvl1pPr algn="r">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40172" y="4921905"/>
            <a:ext cx="8464963" cy="808824"/>
          </a:xfrm>
        </p:spPr>
        <p:txBody>
          <a:bodyPr/>
          <a:lstStyle>
            <a:lvl1pPr marL="0" indent="0" algn="r">
              <a:buNone/>
              <a:defRPr sz="2000" i="1">
                <a:solidFill>
                  <a:srgbClr val="0846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Footer Placeholder 4"/>
          <p:cNvSpPr>
            <a:spLocks noGrp="1"/>
          </p:cNvSpPr>
          <p:nvPr>
            <p:ph type="ftr" sz="quarter" idx="10"/>
          </p:nvPr>
        </p:nvSpPr>
        <p:spPr/>
        <p:txBody>
          <a:bodyPr/>
          <a:lstStyle>
            <a:lvl1pPr>
              <a:defRPr sz="1200"/>
            </a:lvl1p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8" name="Slide Number Placeholder 5"/>
          <p:cNvSpPr>
            <a:spLocks noGrp="1"/>
          </p:cNvSpPr>
          <p:nvPr>
            <p:ph type="sldNum" sz="quarter" idx="11"/>
          </p:nvPr>
        </p:nvSpPr>
        <p:spPr/>
        <p:txBody>
          <a:bodyPr/>
          <a:lstStyle>
            <a:lvl1pPr>
              <a:defRPr sz="1200"/>
            </a:lvl1pPr>
          </a:lstStyle>
          <a:p>
            <a:pPr>
              <a:defRPr/>
            </a:pPr>
            <a:fld id="{91EAB261-394D-4D9C-9A31-C9FF847D6AC9}" type="slidenum">
              <a:rPr lang="en-US" smtClean="0"/>
              <a:pPr>
                <a:defRPr/>
              </a:pPr>
              <a:t>‹#›</a:t>
            </a:fld>
            <a:endParaRPr lang="en-US" dirty="0"/>
          </a:p>
        </p:txBody>
      </p:sp>
    </p:spTree>
    <p:extLst>
      <p:ext uri="{BB962C8B-B14F-4D97-AF65-F5344CB8AC3E}">
        <p14:creationId xmlns:p14="http://schemas.microsoft.com/office/powerpoint/2010/main" val="3718835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360363"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1158875" y="6315075"/>
            <a:ext cx="4582706" cy="200025"/>
          </a:xfrm>
        </p:spPr>
        <p:txBody>
          <a:bodyPr/>
          <a:lstStyle>
            <a:lvl1pPr>
              <a:defRPr sz="1200"/>
            </a:lvl1p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6" name="Slide Number Placeholder 5"/>
          <p:cNvSpPr>
            <a:spLocks noGrp="1"/>
          </p:cNvSpPr>
          <p:nvPr>
            <p:ph type="sldNum" sz="quarter" idx="11"/>
          </p:nvPr>
        </p:nvSpPr>
        <p:spPr/>
        <p:txBody>
          <a:bodyPr/>
          <a:lstStyle>
            <a:lvl1pPr>
              <a:defRPr sz="1200" b="1"/>
            </a:lvl1pPr>
          </a:lstStyle>
          <a:p>
            <a:pPr>
              <a:defRPr/>
            </a:pPr>
            <a:fld id="{74481FA7-81C5-4C22-B35E-8DC15B33B2C9}" type="slidenum">
              <a:rPr lang="en-US" smtClean="0"/>
              <a:pPr>
                <a:defRPr/>
              </a:pPr>
              <a:t>‹#›</a:t>
            </a:fld>
            <a:endParaRPr lang="en-US" dirty="0"/>
          </a:p>
        </p:txBody>
      </p:sp>
    </p:spTree>
    <p:extLst>
      <p:ext uri="{BB962C8B-B14F-4D97-AF65-F5344CB8AC3E}">
        <p14:creationId xmlns:p14="http://schemas.microsoft.com/office/powerpoint/2010/main" val="259433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360363"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0210" y="1312056"/>
            <a:ext cx="4135590" cy="4814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12056"/>
            <a:ext cx="4156936" cy="4814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0"/>
          </p:nvPr>
        </p:nvSpPr>
        <p:spPr>
          <a:xfrm>
            <a:off x="1158875" y="6315075"/>
            <a:ext cx="4639413" cy="200025"/>
          </a:xfrm>
        </p:spPr>
        <p:txBody>
          <a:bodyPr/>
          <a:lstStyle>
            <a:lvl1pPr>
              <a:defRPr sz="1200"/>
            </a:lvl1p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7" name="Slide Number Placeholder 6"/>
          <p:cNvSpPr>
            <a:spLocks noGrp="1"/>
          </p:cNvSpPr>
          <p:nvPr>
            <p:ph type="sldNum" sz="quarter" idx="11"/>
          </p:nvPr>
        </p:nvSpPr>
        <p:spPr/>
        <p:txBody>
          <a:bodyPr/>
          <a:lstStyle>
            <a:lvl1pPr>
              <a:defRPr b="1"/>
            </a:lvl1pPr>
          </a:lstStyle>
          <a:p>
            <a:pPr>
              <a:defRPr/>
            </a:pPr>
            <a:fld id="{26D3C64C-C60F-4F25-9B2F-A3255CB5B5FE}" type="slidenum">
              <a:rPr lang="en-US" smtClean="0"/>
              <a:pPr>
                <a:defRPr/>
              </a:pPr>
              <a:t>‹#›</a:t>
            </a:fld>
            <a:endParaRPr lang="en-US" dirty="0"/>
          </a:p>
        </p:txBody>
      </p:sp>
    </p:spTree>
    <p:extLst>
      <p:ext uri="{BB962C8B-B14F-4D97-AF65-F5344CB8AC3E}">
        <p14:creationId xmlns:p14="http://schemas.microsoft.com/office/powerpoint/2010/main" val="58132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360363"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0210" y="1312056"/>
            <a:ext cx="4137178" cy="862819"/>
          </a:xfrm>
        </p:spPr>
        <p:txBody>
          <a:bodyPr/>
          <a:lstStyle>
            <a:lvl1pPr marL="0" indent="0">
              <a:buNone/>
              <a:defRPr sz="2400" b="1">
                <a:solidFill>
                  <a:srgbClr val="0846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0210" y="2174875"/>
            <a:ext cx="413717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12056"/>
            <a:ext cx="4160111" cy="862819"/>
          </a:xfrm>
        </p:spPr>
        <p:txBody>
          <a:bodyPr/>
          <a:lstStyle>
            <a:lvl1pPr marL="0" indent="0">
              <a:buNone/>
              <a:defRPr sz="2400" b="1">
                <a:solidFill>
                  <a:srgbClr val="0846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16011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0"/>
          </p:nvPr>
        </p:nvSpPr>
        <p:spPr>
          <a:xfrm>
            <a:off x="1158875" y="6315075"/>
            <a:ext cx="4568530" cy="200025"/>
          </a:xfrm>
        </p:spPr>
        <p:txBody>
          <a:bodyPr/>
          <a:lstStyle>
            <a:lvl1pPr>
              <a:defRPr sz="1200"/>
            </a:lvl1p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9" name="Slide Number Placeholder 8"/>
          <p:cNvSpPr>
            <a:spLocks noGrp="1"/>
          </p:cNvSpPr>
          <p:nvPr>
            <p:ph type="sldNum" sz="quarter" idx="11"/>
          </p:nvPr>
        </p:nvSpPr>
        <p:spPr/>
        <p:txBody>
          <a:bodyPr/>
          <a:lstStyle>
            <a:lvl1pPr>
              <a:defRPr b="1"/>
            </a:lvl1pPr>
          </a:lstStyle>
          <a:p>
            <a:pPr>
              <a:defRPr/>
            </a:pPr>
            <a:fld id="{BB0BD73E-0013-41B0-A7AC-495302546E86}" type="slidenum">
              <a:rPr lang="en-US" smtClean="0"/>
              <a:pPr>
                <a:defRPr/>
              </a:pPr>
              <a:t>‹#›</a:t>
            </a:fld>
            <a:endParaRPr lang="en-US" dirty="0"/>
          </a:p>
        </p:txBody>
      </p:sp>
    </p:spTree>
    <p:extLst>
      <p:ext uri="{BB962C8B-B14F-4D97-AF65-F5344CB8AC3E}">
        <p14:creationId xmlns:p14="http://schemas.microsoft.com/office/powerpoint/2010/main" val="3889629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360363"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0"/>
          </p:nvPr>
        </p:nvSpPr>
        <p:spPr>
          <a:xfrm>
            <a:off x="1158875" y="6315075"/>
            <a:ext cx="4653590" cy="200025"/>
          </a:xfrm>
        </p:spPr>
        <p:txBody>
          <a:bodyPr/>
          <a:lstStyle>
            <a:lvl1pPr>
              <a:defRPr sz="1200"/>
            </a:lvl1p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lvl1pPr>
              <a:defRPr b="1"/>
            </a:lvl1pPr>
          </a:lstStyle>
          <a:p>
            <a:pPr>
              <a:defRPr/>
            </a:pPr>
            <a:fld id="{C7BF53FD-4222-4F6E-9A56-279276A75191}" type="slidenum">
              <a:rPr lang="en-US" smtClean="0"/>
              <a:pPr>
                <a:defRPr/>
              </a:pPr>
              <a:t>‹#›</a:t>
            </a:fld>
            <a:endParaRPr lang="en-US" dirty="0"/>
          </a:p>
        </p:txBody>
      </p:sp>
    </p:spTree>
    <p:extLst>
      <p:ext uri="{BB962C8B-B14F-4D97-AF65-F5344CB8AC3E}">
        <p14:creationId xmlns:p14="http://schemas.microsoft.com/office/powerpoint/2010/main" val="326022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1158874" y="6315075"/>
            <a:ext cx="4717385" cy="200025"/>
          </a:xfrm>
        </p:spPr>
        <p:txBody>
          <a:bodyPr/>
          <a:lstStyle>
            <a:lvl1pPr>
              <a:defRPr sz="1200"/>
            </a:lvl1pPr>
          </a:lstStyle>
          <a:p>
            <a:pPr>
              <a:defRPr/>
            </a:pPr>
            <a:r>
              <a:rPr lang="en-US" smtClean="0"/>
              <a:t>SHIBA advisor continuing education  |  September 2020</a:t>
            </a:r>
            <a:endParaRPr lang="en-US" dirty="0"/>
          </a:p>
        </p:txBody>
      </p:sp>
      <p:sp>
        <p:nvSpPr>
          <p:cNvPr id="3" name="Slide Number Placeholder 5"/>
          <p:cNvSpPr>
            <a:spLocks noGrp="1"/>
          </p:cNvSpPr>
          <p:nvPr>
            <p:ph type="sldNum" sz="quarter" idx="11"/>
          </p:nvPr>
        </p:nvSpPr>
        <p:spPr/>
        <p:txBody>
          <a:bodyPr/>
          <a:lstStyle>
            <a:lvl1pPr>
              <a:defRPr sz="1200" b="1"/>
            </a:lvl1pPr>
          </a:lstStyle>
          <a:p>
            <a:pPr>
              <a:defRPr/>
            </a:pPr>
            <a:fld id="{022667C3-1A16-4F93-85B6-182022BDC9A2}" type="slidenum">
              <a:rPr lang="en-US" smtClean="0"/>
              <a:pPr>
                <a:defRPr/>
              </a:pPr>
              <a:t>‹#›</a:t>
            </a:fld>
            <a:endParaRPr lang="en-US" dirty="0"/>
          </a:p>
        </p:txBody>
      </p:sp>
    </p:spTree>
    <p:extLst>
      <p:ext uri="{BB962C8B-B14F-4D97-AF65-F5344CB8AC3E}">
        <p14:creationId xmlns:p14="http://schemas.microsoft.com/office/powerpoint/2010/main" val="1061900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4387" y="273050"/>
            <a:ext cx="3008313" cy="1071255"/>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713298" y="273050"/>
            <a:ext cx="50918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64387"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4"/>
          <p:cNvSpPr>
            <a:spLocks noGrp="1"/>
          </p:cNvSpPr>
          <p:nvPr>
            <p:ph type="ftr" sz="quarter" idx="10"/>
          </p:nvPr>
        </p:nvSpPr>
        <p:spPr>
          <a:xfrm>
            <a:off x="1158875" y="6315075"/>
            <a:ext cx="4689032" cy="200025"/>
          </a:xfrm>
        </p:spPr>
        <p:txBody>
          <a:bodyPr/>
          <a:lstStyle>
            <a:lvl1pPr>
              <a:defRPr sz="1200"/>
            </a:lvl1p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6" name="Slide Number Placeholder 5"/>
          <p:cNvSpPr>
            <a:spLocks noGrp="1"/>
          </p:cNvSpPr>
          <p:nvPr>
            <p:ph type="sldNum" sz="quarter" idx="11"/>
          </p:nvPr>
        </p:nvSpPr>
        <p:spPr/>
        <p:txBody>
          <a:bodyPr/>
          <a:lstStyle>
            <a:lvl1pPr>
              <a:defRPr b="1"/>
            </a:lvl1pPr>
          </a:lstStyle>
          <a:p>
            <a:pPr>
              <a:defRPr/>
            </a:pPr>
            <a:fld id="{C3843137-2766-42E9-A406-A82C8387F923}" type="slidenum">
              <a:rPr lang="en-US" smtClean="0"/>
              <a:pPr>
                <a:defRPr/>
              </a:pPr>
              <a:t>‹#›</a:t>
            </a:fld>
            <a:endParaRPr lang="en-US" dirty="0"/>
          </a:p>
        </p:txBody>
      </p:sp>
    </p:spTree>
    <p:extLst>
      <p:ext uri="{BB962C8B-B14F-4D97-AF65-F5344CB8AC3E}">
        <p14:creationId xmlns:p14="http://schemas.microsoft.com/office/powerpoint/2010/main" val="4106002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5"/>
          <p:cNvGrpSpPr>
            <a:grpSpLocks/>
          </p:cNvGrpSpPr>
          <p:nvPr userDrawn="1"/>
        </p:nvGrpSpPr>
        <p:grpSpPr bwMode="auto">
          <a:xfrm>
            <a:off x="0" y="6108700"/>
            <a:ext cx="9144000" cy="639763"/>
            <a:chOff x="1" y="6108807"/>
            <a:chExt cx="9143999" cy="639897"/>
          </a:xfrm>
        </p:grpSpPr>
        <p:sp>
          <p:nvSpPr>
            <p:cNvPr id="7" name="Rectangle 6"/>
            <p:cNvSpPr/>
            <p:nvPr userDrawn="1"/>
          </p:nvSpPr>
          <p:spPr>
            <a:xfrm>
              <a:off x="1027114" y="6258063"/>
              <a:ext cx="8116886" cy="327093"/>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userDrawn="1"/>
          </p:nvSpPr>
          <p:spPr>
            <a:xfrm>
              <a:off x="1" y="6258063"/>
              <a:ext cx="231775" cy="327093"/>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33" name="Picture 13" descr="SHIBAlogo_RGB_abridged.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43231" y="6108807"/>
              <a:ext cx="571755" cy="63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360363" y="328613"/>
            <a:ext cx="84455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360363" y="1311275"/>
            <a:ext cx="84455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5" name="Footer Placeholder 4"/>
          <p:cNvSpPr>
            <a:spLocks noGrp="1"/>
          </p:cNvSpPr>
          <p:nvPr>
            <p:ph type="ftr" sz="quarter" idx="3"/>
          </p:nvPr>
        </p:nvSpPr>
        <p:spPr>
          <a:xfrm>
            <a:off x="1158875" y="6315075"/>
            <a:ext cx="4852065" cy="200025"/>
          </a:xfrm>
          <a:prstGeom prst="rect">
            <a:avLst/>
          </a:prstGeom>
        </p:spPr>
        <p:txBody>
          <a:bodyPr vert="horz" lIns="0" tIns="0" rIns="0" bIns="0" rtlCol="0" anchor="ctr"/>
          <a:lstStyle>
            <a:lvl1pPr algn="l" eaLnBrk="1" fontAlgn="auto" hangingPunct="1">
              <a:spcBef>
                <a:spcPts val="0"/>
              </a:spcBef>
              <a:spcAft>
                <a:spcPts val="0"/>
              </a:spcAft>
              <a:defRPr sz="1200">
                <a:solidFill>
                  <a:schemeClr val="tx1">
                    <a:lumMod val="75000"/>
                    <a:lumOff val="25000"/>
                  </a:schemeClr>
                </a:solidFill>
                <a:latin typeface="Segoe UI"/>
                <a:cs typeface="Segoe UI"/>
              </a:defRPr>
            </a:lvl1p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6" name="Slide Number Placeholder 5"/>
          <p:cNvSpPr>
            <a:spLocks noGrp="1"/>
          </p:cNvSpPr>
          <p:nvPr>
            <p:ph type="sldNum" sz="quarter" idx="4"/>
          </p:nvPr>
        </p:nvSpPr>
        <p:spPr>
          <a:xfrm>
            <a:off x="8166100" y="6315075"/>
            <a:ext cx="639763" cy="200025"/>
          </a:xfrm>
          <a:prstGeom prst="rect">
            <a:avLst/>
          </a:prstGeom>
        </p:spPr>
        <p:txBody>
          <a:bodyPr vert="horz" lIns="0" tIns="0" rIns="0" bIns="0" rtlCol="0" anchor="ctr"/>
          <a:lstStyle>
            <a:lvl1pPr algn="r" eaLnBrk="1" fontAlgn="auto" hangingPunct="1">
              <a:spcBef>
                <a:spcPts val="0"/>
              </a:spcBef>
              <a:spcAft>
                <a:spcPts val="0"/>
              </a:spcAft>
              <a:defRPr sz="1000" b="1">
                <a:solidFill>
                  <a:schemeClr val="tx1">
                    <a:lumMod val="75000"/>
                    <a:lumOff val="25000"/>
                  </a:schemeClr>
                </a:solidFill>
                <a:latin typeface="Segoe UI"/>
                <a:cs typeface="Segoe UI"/>
              </a:defRPr>
            </a:lvl1pPr>
          </a:lstStyle>
          <a:p>
            <a:pPr>
              <a:defRPr/>
            </a:pPr>
            <a:fld id="{54D28481-BD6C-4794-B8B2-21346FE8745F}" type="slidenum">
              <a:rPr lang="en-US" smtClean="0"/>
              <a:pPr>
                <a:defRPr/>
              </a:pPr>
              <a:t>‹#›</a:t>
            </a:fld>
            <a:endParaRPr lang="en-US" dirty="0"/>
          </a:p>
        </p:txBody>
      </p:sp>
      <p:sp>
        <p:nvSpPr>
          <p:cNvPr id="2" name="Date Placeholder 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4713" r:id="rId1"/>
    <p:sldLayoutId id="2147484714" r:id="rId2"/>
    <p:sldLayoutId id="2147484715" r:id="rId3"/>
    <p:sldLayoutId id="2147484716" r:id="rId4"/>
    <p:sldLayoutId id="2147484717" r:id="rId5"/>
    <p:sldLayoutId id="2147484718" r:id="rId6"/>
    <p:sldLayoutId id="2147484719" r:id="rId7"/>
    <p:sldLayoutId id="2147484709" r:id="rId8"/>
    <p:sldLayoutId id="2147484710" r:id="rId9"/>
    <p:sldLayoutId id="2147484711" r:id="rId10"/>
    <p:sldLayoutId id="2147484720" r:id="rId11"/>
    <p:sldLayoutId id="2147484712" r:id="rId12"/>
    <p:sldLayoutId id="2147484722" r:id="rId13"/>
    <p:sldLayoutId id="2147484753" r:id="rId14"/>
    <p:sldLayoutId id="2147484754" r:id="rId15"/>
  </p:sldLayoutIdLst>
  <p:timing>
    <p:tnLst>
      <p:par>
        <p:cTn id="1" dur="indefinite" restart="never" nodeType="tmRoot"/>
      </p:par>
    </p:tnLst>
  </p:timing>
  <p:hf hdr="0" dt="0"/>
  <p:txStyles>
    <p:titleStyle>
      <a:lvl1pPr algn="l" defTabSz="457200" rtl="0" eaLnBrk="0" fontAlgn="base" hangingPunct="0">
        <a:spcBef>
          <a:spcPct val="0"/>
        </a:spcBef>
        <a:spcAft>
          <a:spcPct val="0"/>
        </a:spcAft>
        <a:defRPr sz="3600" kern="1200">
          <a:solidFill>
            <a:srgbClr val="084678"/>
          </a:solidFill>
          <a:latin typeface="Segoe UI"/>
          <a:ea typeface="+mj-ea"/>
          <a:cs typeface="Segoe UI"/>
        </a:defRPr>
      </a:lvl1pPr>
      <a:lvl2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2pPr>
      <a:lvl3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3pPr>
      <a:lvl4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4pPr>
      <a:lvl5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5pPr>
      <a:lvl6pPr marL="4572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6pPr>
      <a:lvl7pPr marL="9144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7pPr>
      <a:lvl8pPr marL="13716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8pPr>
      <a:lvl9pPr marL="18288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9pPr>
    </p:titleStyle>
    <p:bodyStyle>
      <a:lvl1pPr algn="l" defTabSz="457200" rtl="0" eaLnBrk="0" fontAlgn="base" hangingPunct="0">
        <a:spcBef>
          <a:spcPct val="20000"/>
        </a:spcBef>
        <a:spcAft>
          <a:spcPct val="0"/>
        </a:spcAft>
        <a:buFont typeface="Wingdings" panose="05000000000000000000" pitchFamily="2" charset="2"/>
        <a:defRPr sz="2800" kern="1200">
          <a:solidFill>
            <a:schemeClr val="tx1"/>
          </a:solidFill>
          <a:latin typeface="Segoe UI"/>
          <a:ea typeface="+mn-ea"/>
          <a:cs typeface="Segoe UI"/>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Segoe UI"/>
          <a:ea typeface="+mn-ea"/>
          <a:cs typeface="Segoe UI"/>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Segoe UI"/>
          <a:ea typeface="+mn-ea"/>
          <a:cs typeface="Segoe UI"/>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Segoe UI"/>
          <a:ea typeface="+mn-ea"/>
          <a:cs typeface="Segoe UI"/>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Segoe UI"/>
          <a:ea typeface="+mn-ea"/>
          <a:cs typeface="Segoe U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kff.org/medicare/issue-brief/insulin-costs-and-coverage-in-medicare-part-d/"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lnks.gd/l/eyJhbGciOiJIUzI1NiJ9.eyJidWxsZXRpbl9saW5rX2lkIjoxMDAsInVyaSI6ImJwMjpjbGljayIsImJ1bGxldGluX2lkIjoiMjAyMDA3MjIuMjQ3MTc2MTEiLCJ1cmwiOiJodHRwczovL3d3dy5tZWRpY2FyZS5nb3YvZm9ybXMtaGVscC1yZXNvdXJjZXMvaGVscC1maWdodC1tZWRpY2FyZS1mcmF1ZD91dG1fY2FtcGFpZ249MjAyMDA3MjJfY3ZkX2ZyZF9nYWwmdXRtX2NvbnRlbnQ9ZW5nbGlzaCZ1dG1fbWVkaXVtPWVtYWlsJnV0bV9zb3VyY2U9Z292ZGVsaXZlcnkifQ.cWPkYLCQfYfqZWH-tOjr07bV9qF9jWZyYVBnQzrlcsk/s/784764878/br/81342230004-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8.gif"/><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hyperlink" Target="https://lnks.gd/l/eyJhbGciOiJIUzI1NiJ9.eyJidWxsZXRpbl9saW5rX2lkIjoxMDEsInVyaSI6ImJwMjpjbGljayIsImJ1bGxldGluX2lkIjoiMjAyMDA3MjIuMjQ3MTc2MTEiLCJ1cmwiOiJodHRwczovL3d3dy5tZWRpY2FyZS5nb3YvZm9ybXMtaGVscC1yZXNvdXJjZXMvaGVscC1maWdodC1tZWRpY2FyZS1mcmF1ZD91dG1fY2FtcGFpZ249MjAyMDA3MjJfY3ZkX2ZyZF9nYWwmdXRtX2NvbnRlbnQ9ZW5nbGlzaCZ1dG1fbWVkaXVtPWVtYWlsJnV0bV9zb3VyY2U9Z292ZGVsaXZlcnkifQ._A6KZgB6CqrWUK9U4Fm25WcMK7SJ1GiMQI4LWikNQyU/s/784764878/br/81342230004-l" TargetMode="External"/><Relationship Id="rId3" Type="http://schemas.openxmlformats.org/officeDocument/2006/relationships/hyperlink" Target="https://www.youtube.com/watch?v=jzt6MJLL9mA&amp;feature=youtu.be#utm_campaign=20200722_cvd_frd_gal&amp;utm_content=english&amp;utm_medium=email&amp;utm_source=govdelivery" TargetMode="External"/><Relationship Id="rId7"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s://lnks.gd/l/eyJhbGciOiJIUzI1NiJ9.eyJidWxsZXRpbl9saW5rX2lkIjoxMDAsInVyaSI6ImJwMjpjbGljayIsImJ1bGxldGluX2lkIjoiMjAyMDA3MjIuMjQ3MTc2MTEiLCJ1cmwiOiJodHRwczovL3d3dy5tZWRpY2FyZS5nb3YvZm9ybXMtaGVscC1yZXNvdXJjZXMvaGVscC1maWdodC1tZWRpY2FyZS1mcmF1ZD91dG1fY2FtcGFpZ249MjAyMDA3MjJfY3ZkX2ZyZF9nYWwmdXRtX2NvbnRlbnQ9ZW5nbGlzaCZ1dG1fbWVkaXVtPWVtYWlsJnV0bV9zb3VyY2U9Z292ZGVsaXZlcnkifQ.cWPkYLCQfYfqZWH-tOjr07bV9qF9jWZyYVBnQzrlcsk/s/784764878/br/81342230004-l" TargetMode="External"/><Relationship Id="rId10" Type="http://schemas.openxmlformats.org/officeDocument/2006/relationships/hyperlink" Target="https://lnks.gd/l/eyJhbGciOiJIUzI1NiJ9.eyJidWxsZXRpbl9saW5rX2lkIjoxMDMsInVyaSI6ImJwMjpjbGljayIsImJ1bGxldGluX2lkIjoiMjAyMDA3MjIuMjQ3MTc2MTEiLCJ1cmwiOiJodHRwczovL3d3dy5tZWRpY2FyZS5nb3YvZm9ybXMtaGVscC1yZXNvdXJjZXMvaGVscC1maWdodC1tZWRpY2FyZS1mcmF1ZD91dG1fY2FtcGFpZ249MjAyMDA3MjJfY3ZkX2ZyZF9nYWwmdXRtX2NvbnRlbnQ9ZW5nbGlzaCZ1dG1fbWVkaXVtPWVtYWlsJnV0bV9zb3VyY2U9Z292ZGVsaXZlcnkifQ.tXVuHAwrZPiSO60pVbHXbCQMv-WB1UOwH-vbb2H9VDc/s/784764878/br/81342230004-l" TargetMode="External"/><Relationship Id="rId4" Type="http://schemas.openxmlformats.org/officeDocument/2006/relationships/image" Target="../media/image9.png"/><Relationship Id="rId9" Type="http://schemas.openxmlformats.org/officeDocument/2006/relationships/hyperlink" Target="https://lnks.gd/l/eyJhbGciOiJIUzI1NiJ9.eyJidWxsZXRpbl9saW5rX2lkIjoxMDIsInVyaSI6ImJwMjpjbGljayIsImJ1bGxldGluX2lkIjoiMjAyMDA3MjIuMjQ3MTc2MTEiLCJ1cmwiOiJodHRwczovL3d3dy55b3V0dWJlLmNvbS93YXRjaD92PWp6dDZNSkxMOW1BJmZlYXR1cmU9eW91dHUuYmUjdXRtX2NhbXBhaWduPTIwMjAwNzIyX2N2ZF9mcmRfZ2FsJnV0bV9jb250ZW50PWVuZ2xpc2gmdXRtX21lZGl1bT1lbWFpbCZ1dG1fc291cmNlPWdvdmRlbGl2ZXJ5In0.dLETcxM_x0rY8s4v_dL7Jg9VC6W3f22c_7PQYZPjvIM/s/784764878/br/81342230004-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medicare.gov/plan-compare/#/?lang=en"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1.tm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medicare.gov/Pubs/pdf/10050-medicare-and-you.pdf"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13.tmp"/><Relationship Id="rId5" Type="http://schemas.openxmlformats.org/officeDocument/2006/relationships/image" Target="../media/image12.tmp"/><Relationship Id="rId4" Type="http://schemas.openxmlformats.org/officeDocument/2006/relationships/hyperlink" Target="http://www.insurance.wa.gov/sites/default/files/documents/medicare-oep-timeline_2.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shiptacenter.org/"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15.tmp"/><Relationship Id="rId5" Type="http://schemas.openxmlformats.org/officeDocument/2006/relationships/image" Target="../media/image14.tmp"/><Relationship Id="rId4" Type="http://schemas.openxmlformats.org/officeDocument/2006/relationships/hyperlink" Target="http://www.cms.gov/Medicare/Prescription-Drug-Coverage/LimitedIncomeandResources/Downloads/Consumer-Mailings.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insurance.wa.gov/sites/default/files/documents/shiba-pebb.pdf"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17.tmp"/><Relationship Id="rId5" Type="http://schemas.openxmlformats.org/officeDocument/2006/relationships/image" Target="../media/image16.tmp"/><Relationship Id="rId4" Type="http://schemas.openxmlformats.org/officeDocument/2006/relationships/hyperlink" Target="https://www.insurance.wa.gov/sites/default/files/documents/medicare-plan-comparison-form_2.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insurance.wa.gov/media/8042"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19.tmp"/><Relationship Id="rId5" Type="http://schemas.openxmlformats.org/officeDocument/2006/relationships/image" Target="../media/image18.tmp"/><Relationship Id="rId4" Type="http://schemas.openxmlformats.org/officeDocument/2006/relationships/hyperlink" Target="http://www.medicare.gov/plan-compar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insurance.wa.gov/sites/default/files/documents/shiba-confidentiality-requirements.pdf"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21.tmp"/><Relationship Id="rId5" Type="http://schemas.openxmlformats.org/officeDocument/2006/relationships/hyperlink" Target="http://www.insurance.wa.gov/sites/default/files/documents/shiba-medicare-action-plan_0.pdf" TargetMode="External"/><Relationship Id="rId4" Type="http://schemas.openxmlformats.org/officeDocument/2006/relationships/image" Target="../media/image20.tm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mailto:shiba@oic.wa.gov"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hyperlink" Target="mailto:dianas@oic.wa.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cms.gov/" TargetMode="External"/><Relationship Id="rId7" Type="http://schemas.openxmlformats.org/officeDocument/2006/relationships/hyperlink" Target="http://www.wahealthplanfinder.or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acl.gov/" TargetMode="External"/><Relationship Id="rId5" Type="http://schemas.openxmlformats.org/officeDocument/2006/relationships/hyperlink" Target="http://www.shiptacenter.org/" TargetMode="External"/><Relationship Id="rId4" Type="http://schemas.openxmlformats.org/officeDocument/2006/relationships/hyperlink" Target="http://www.smpresource.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8"/>
          <p:cNvSpPr>
            <a:spLocks noGrp="1"/>
          </p:cNvSpPr>
          <p:nvPr>
            <p:ph type="ctrTitle"/>
          </p:nvPr>
        </p:nvSpPr>
        <p:spPr>
          <a:xfrm>
            <a:off x="341313" y="3895726"/>
            <a:ext cx="8464550" cy="1221024"/>
          </a:xfrm>
        </p:spPr>
        <p:txBody>
          <a:bodyPr/>
          <a:lstStyle/>
          <a:p>
            <a:pPr eaLnBrk="1" hangingPunct="1"/>
            <a:r>
              <a:rPr lang="en-US" sz="3200" dirty="0" smtClean="0">
                <a:latin typeface="Calibri" panose="020F0502020204030204" pitchFamily="34" charset="0"/>
                <a:ea typeface="Times New Roman" panose="02020603050405020304" pitchFamily="18" charset="0"/>
                <a:cs typeface="Segoe UI" panose="020B0502040204020203" pitchFamily="34" charset="0"/>
              </a:rPr>
              <a:t>Getting </a:t>
            </a:r>
            <a:r>
              <a:rPr lang="en-US" sz="3200" dirty="0">
                <a:latin typeface="Calibri" panose="020F0502020204030204" pitchFamily="34" charset="0"/>
                <a:ea typeface="Times New Roman" panose="02020603050405020304" pitchFamily="18" charset="0"/>
                <a:cs typeface="Segoe UI" panose="020B0502040204020203" pitchFamily="34" charset="0"/>
              </a:rPr>
              <a:t>ready for </a:t>
            </a:r>
            <a:r>
              <a:rPr lang="en-US" sz="3200" dirty="0" smtClean="0">
                <a:latin typeface="Calibri" panose="020F0502020204030204" pitchFamily="34" charset="0"/>
                <a:ea typeface="Times New Roman" panose="02020603050405020304" pitchFamily="18" charset="0"/>
                <a:cs typeface="Segoe UI" panose="020B0502040204020203" pitchFamily="34" charset="0"/>
              </a:rPr>
              <a:t>Medicare Open Enrollment </a:t>
            </a:r>
            <a:br>
              <a:rPr lang="en-US" sz="3200" dirty="0" smtClean="0">
                <a:latin typeface="Calibri" panose="020F0502020204030204" pitchFamily="34" charset="0"/>
                <a:ea typeface="Times New Roman" panose="02020603050405020304" pitchFamily="18" charset="0"/>
                <a:cs typeface="Segoe UI" panose="020B0502040204020203" pitchFamily="34" charset="0"/>
              </a:rPr>
            </a:br>
            <a:r>
              <a:rPr lang="en-US" sz="3200" dirty="0" smtClean="0">
                <a:latin typeface="Calibri" panose="020F0502020204030204" pitchFamily="34" charset="0"/>
                <a:ea typeface="Times New Roman" panose="02020603050405020304" pitchFamily="18" charset="0"/>
                <a:cs typeface="Segoe UI" panose="020B0502040204020203" pitchFamily="34" charset="0"/>
              </a:rPr>
              <a:t>and using Plan Finder                         </a:t>
            </a: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altLang="en-US" sz="2000" dirty="0" smtClean="0">
              <a:latin typeface="Segoe UI" panose="020B0502040204020203" pitchFamily="34" charset="0"/>
              <a:cs typeface="Segoe UI" panose="020B0502040204020203" pitchFamily="34" charset="0"/>
            </a:endParaRPr>
          </a:p>
        </p:txBody>
      </p:sp>
      <p:sp>
        <p:nvSpPr>
          <p:cNvPr id="3" name="Footer Placeholder 1"/>
          <p:cNvSpPr txBox="1">
            <a:spLocks/>
          </p:cNvSpPr>
          <p:nvPr/>
        </p:nvSpPr>
        <p:spPr>
          <a:xfrm>
            <a:off x="4341907" y="5863812"/>
            <a:ext cx="4582706" cy="394483"/>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News Gothic MT"/>
                <a:ea typeface="+mn-ea"/>
                <a:cs typeface="+mn-cs"/>
              </a:defRPr>
            </a:lvl1pPr>
            <a:lvl2pPr marL="457200" algn="l" defTabSz="457200" rtl="0" eaLnBrk="0" fontAlgn="base" hangingPunct="0">
              <a:spcBef>
                <a:spcPct val="0"/>
              </a:spcBef>
              <a:spcAft>
                <a:spcPct val="0"/>
              </a:spcAft>
              <a:defRPr kern="1200">
                <a:solidFill>
                  <a:schemeClr val="tx1"/>
                </a:solidFill>
                <a:latin typeface="News Gothic MT"/>
                <a:ea typeface="+mn-ea"/>
                <a:cs typeface="+mn-cs"/>
              </a:defRPr>
            </a:lvl2pPr>
            <a:lvl3pPr marL="914400" algn="l" defTabSz="457200" rtl="0" eaLnBrk="0" fontAlgn="base" hangingPunct="0">
              <a:spcBef>
                <a:spcPct val="0"/>
              </a:spcBef>
              <a:spcAft>
                <a:spcPct val="0"/>
              </a:spcAft>
              <a:defRPr kern="1200">
                <a:solidFill>
                  <a:schemeClr val="tx1"/>
                </a:solidFill>
                <a:latin typeface="News Gothic MT"/>
                <a:ea typeface="+mn-ea"/>
                <a:cs typeface="+mn-cs"/>
              </a:defRPr>
            </a:lvl3pPr>
            <a:lvl4pPr marL="1371600" algn="l" defTabSz="457200" rtl="0" eaLnBrk="0" fontAlgn="base" hangingPunct="0">
              <a:spcBef>
                <a:spcPct val="0"/>
              </a:spcBef>
              <a:spcAft>
                <a:spcPct val="0"/>
              </a:spcAft>
              <a:defRPr kern="1200">
                <a:solidFill>
                  <a:schemeClr val="tx1"/>
                </a:solidFill>
                <a:latin typeface="News Gothic MT"/>
                <a:ea typeface="+mn-ea"/>
                <a:cs typeface="+mn-cs"/>
              </a:defRPr>
            </a:lvl4pPr>
            <a:lvl5pPr marL="1828800" algn="l" defTabSz="457200" rtl="0" eaLnBrk="0" fontAlgn="base" hangingPunct="0">
              <a:spcBef>
                <a:spcPct val="0"/>
              </a:spcBef>
              <a:spcAft>
                <a:spcPct val="0"/>
              </a:spcAft>
              <a:defRPr kern="1200">
                <a:solidFill>
                  <a:schemeClr val="tx1"/>
                </a:solidFill>
                <a:latin typeface="News Gothic MT"/>
                <a:ea typeface="+mn-ea"/>
                <a:cs typeface="+mn-cs"/>
              </a:defRPr>
            </a:lvl5pPr>
            <a:lvl6pPr marL="2286000" algn="l" defTabSz="914400" rtl="0" eaLnBrk="1" latinLnBrk="0" hangingPunct="1">
              <a:defRPr kern="1200">
                <a:solidFill>
                  <a:schemeClr val="tx1"/>
                </a:solidFill>
                <a:latin typeface="News Gothic MT"/>
                <a:ea typeface="+mn-ea"/>
                <a:cs typeface="+mn-cs"/>
              </a:defRPr>
            </a:lvl6pPr>
            <a:lvl7pPr marL="2743200" algn="l" defTabSz="914400" rtl="0" eaLnBrk="1" latinLnBrk="0" hangingPunct="1">
              <a:defRPr kern="1200">
                <a:solidFill>
                  <a:schemeClr val="tx1"/>
                </a:solidFill>
                <a:latin typeface="News Gothic MT"/>
                <a:ea typeface="+mn-ea"/>
                <a:cs typeface="+mn-cs"/>
              </a:defRPr>
            </a:lvl7pPr>
            <a:lvl8pPr marL="3200400" algn="l" defTabSz="914400" rtl="0" eaLnBrk="1" latinLnBrk="0" hangingPunct="1">
              <a:defRPr kern="1200">
                <a:solidFill>
                  <a:schemeClr val="tx1"/>
                </a:solidFill>
                <a:latin typeface="News Gothic MT"/>
                <a:ea typeface="+mn-ea"/>
                <a:cs typeface="+mn-cs"/>
              </a:defRPr>
            </a:lvl8pPr>
            <a:lvl9pPr marL="3657600" algn="l" defTabSz="914400" rtl="0" eaLnBrk="1" latinLnBrk="0" hangingPunct="1">
              <a:defRPr kern="1200">
                <a:solidFill>
                  <a:schemeClr val="tx1"/>
                </a:solidFill>
                <a:latin typeface="News Gothic MT"/>
                <a:ea typeface="+mn-ea"/>
                <a:cs typeface="+mn-cs"/>
              </a:defRPr>
            </a:lvl9pPr>
          </a:lstStyle>
          <a:p>
            <a:pPr algn="r">
              <a:defRPr/>
            </a:pPr>
            <a:r>
              <a:rPr lang="en-US" dirty="0" smtClean="0">
                <a:solidFill>
                  <a:prstClr val="black">
                    <a:lumMod val="75000"/>
                    <a:lumOff val="25000"/>
                  </a:prstClr>
                </a:solidFill>
                <a:latin typeface="Segoe UI" panose="020B0502040204020203" pitchFamily="34" charset="0"/>
                <a:cs typeface="Segoe UI" panose="020B0502040204020203" pitchFamily="34" charset="0"/>
              </a:rPr>
              <a:t>Created August 12, 2020</a:t>
            </a: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 name="Title 8"/>
          <p:cNvSpPr txBox="1">
            <a:spLocks/>
          </p:cNvSpPr>
          <p:nvPr/>
        </p:nvSpPr>
        <p:spPr bwMode="auto">
          <a:xfrm>
            <a:off x="304423" y="4883290"/>
            <a:ext cx="8464550" cy="76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r" defTabSz="457200" rtl="0" eaLnBrk="0" fontAlgn="base" hangingPunct="0">
              <a:spcBef>
                <a:spcPct val="0"/>
              </a:spcBef>
              <a:spcAft>
                <a:spcPct val="0"/>
              </a:spcAft>
              <a:defRPr sz="3600" kern="1200">
                <a:solidFill>
                  <a:srgbClr val="084678"/>
                </a:solidFill>
                <a:latin typeface="Segoe UI"/>
                <a:ea typeface="+mj-ea"/>
                <a:cs typeface="Segoe UI"/>
              </a:defRPr>
            </a:lvl1pPr>
            <a:lvl2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2pPr>
            <a:lvl3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3pPr>
            <a:lvl4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4pPr>
            <a:lvl5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5pPr>
            <a:lvl6pPr marL="4572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6pPr>
            <a:lvl7pPr marL="9144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7pPr>
            <a:lvl8pPr marL="13716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8pPr>
            <a:lvl9pPr marL="18288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9pPr>
          </a:lstStyle>
          <a:p>
            <a:pPr eaLnBrk="1" hangingPunct="1"/>
            <a:r>
              <a:rPr lang="en-US" altLang="en-US" dirty="0" smtClean="0">
                <a:latin typeface="Segoe UI" panose="020B0502040204020203" pitchFamily="34" charset="0"/>
                <a:cs typeface="Segoe UI" panose="020B0502040204020203" pitchFamily="34" charset="0"/>
              </a:rPr>
              <a:t> </a:t>
            </a:r>
            <a:r>
              <a:rPr lang="en-US" altLang="en-US" sz="2000" i="1" dirty="0" smtClean="0">
                <a:latin typeface="Segoe UI" panose="020B0502040204020203" pitchFamily="34" charset="0"/>
                <a:cs typeface="Segoe UI" panose="020B0502040204020203" pitchFamily="34" charset="0"/>
              </a:rPr>
              <a:t>September 2020 continuing education</a:t>
            </a:r>
          </a:p>
          <a:p>
            <a:pPr eaLnBrk="1" hangingPunct="1"/>
            <a:endParaRPr lang="en-US" altLang="en-US" sz="2000" dirty="0" smtClean="0">
              <a:latin typeface="Segoe UI" panose="020B0502040204020203" pitchFamily="34" charset="0"/>
              <a:cs typeface="Segoe UI" panose="020B0502040204020203"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D Senior </a:t>
            </a:r>
            <a:r>
              <a:rPr lang="en-US" dirty="0"/>
              <a:t>S</a:t>
            </a:r>
            <a:r>
              <a:rPr lang="en-US" dirty="0" smtClean="0"/>
              <a:t>avings </a:t>
            </a:r>
            <a:r>
              <a:rPr lang="en-US" dirty="0"/>
              <a:t>M</a:t>
            </a:r>
            <a:r>
              <a:rPr lang="en-US" dirty="0" smtClean="0"/>
              <a:t>odel</a:t>
            </a:r>
            <a:endParaRPr lang="en-US" dirty="0"/>
          </a:p>
        </p:txBody>
      </p:sp>
      <p:sp>
        <p:nvSpPr>
          <p:cNvPr id="3" name="Content Placeholder 2"/>
          <p:cNvSpPr>
            <a:spLocks noGrp="1"/>
          </p:cNvSpPr>
          <p:nvPr>
            <p:ph idx="1"/>
          </p:nvPr>
        </p:nvSpPr>
        <p:spPr>
          <a:xfrm>
            <a:off x="360363" y="1103456"/>
            <a:ext cx="8445500" cy="4878244"/>
          </a:xfrm>
        </p:spPr>
        <p:txBody>
          <a:bodyPr/>
          <a:lstStyle/>
          <a:p>
            <a:r>
              <a:rPr lang="en-US" sz="2400" dirty="0" smtClean="0"/>
              <a:t>Insulin prices are capped by some plans in 2021:</a:t>
            </a:r>
          </a:p>
          <a:p>
            <a:pPr marL="457200" indent="-457200">
              <a:buFont typeface="Arial" panose="020B0604020202020204" pitchFamily="34" charset="0"/>
              <a:buChar char="•"/>
            </a:pPr>
            <a:r>
              <a:rPr lang="en-US" sz="2400" dirty="0" smtClean="0"/>
              <a:t>Allowed by Enhanced plans, both PDP or MAPD</a:t>
            </a:r>
          </a:p>
          <a:p>
            <a:pPr marL="1200150" lvl="1" indent="-457200">
              <a:buFont typeface="Courier New" panose="02070309020205020404" pitchFamily="49" charset="0"/>
              <a:buChar char="o"/>
            </a:pPr>
            <a:r>
              <a:rPr lang="en-US" dirty="0" smtClean="0"/>
              <a:t>Enhanced plans probably have higher premiums, offsetting cost-savings.</a:t>
            </a:r>
          </a:p>
          <a:p>
            <a:pPr marL="457200" indent="-457200">
              <a:buFont typeface="Arial" panose="020B0604020202020204" pitchFamily="34" charset="0"/>
              <a:buChar char="•"/>
            </a:pPr>
            <a:r>
              <a:rPr lang="en-US" sz="2400" dirty="0" smtClean="0"/>
              <a:t>Participating plans cap co-pays for insulin at $35</a:t>
            </a:r>
          </a:p>
          <a:p>
            <a:pPr marL="1200150" lvl="1" indent="-457200">
              <a:buFont typeface="Courier New" panose="02070309020205020404" pitchFamily="49" charset="0"/>
              <a:buChar char="o"/>
            </a:pPr>
            <a:r>
              <a:rPr lang="en-US" dirty="0" smtClean="0"/>
              <a:t>Capped co-pays only for insulin on plan’s formulary.</a:t>
            </a:r>
          </a:p>
          <a:p>
            <a:endParaRPr lang="en-US" sz="800" b="1" dirty="0" smtClean="0"/>
          </a:p>
          <a:p>
            <a:r>
              <a:rPr lang="en-US" sz="2400" b="1" dirty="0" smtClean="0"/>
              <a:t>Plan Finder should help evaluate actual savings for clients.</a:t>
            </a:r>
          </a:p>
          <a:p>
            <a:r>
              <a:rPr lang="en-US" sz="2400" dirty="0" smtClean="0"/>
              <a:t>See Kaiser Family Foundation (KFF) </a:t>
            </a:r>
            <a:r>
              <a:rPr lang="en-US" sz="2400" dirty="0"/>
              <a:t>article: </a:t>
            </a:r>
            <a:r>
              <a:rPr lang="en-US" sz="2400" i="1" dirty="0"/>
              <a:t>Insulin Costs and Coverage in Medicare Part </a:t>
            </a:r>
            <a:r>
              <a:rPr lang="en-US" sz="2400" i="1" dirty="0" smtClean="0"/>
              <a:t>D.</a:t>
            </a:r>
          </a:p>
          <a:p>
            <a:r>
              <a:rPr lang="en-US" sz="2400" dirty="0">
                <a:hlinkClick r:id="rId3"/>
              </a:rPr>
              <a:t>www.kff.org/medicare/issue-brief/insulin-costs-and-coverage-in-medicare-part-d/</a:t>
            </a:r>
            <a:endParaRPr lang="en-US" sz="2400" dirty="0"/>
          </a:p>
        </p:txBody>
      </p:sp>
      <p:sp>
        <p:nvSpPr>
          <p:cNvPr id="4" name="Footer Placeholder 3"/>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10</a:t>
            </a:fld>
            <a:endParaRPr lang="en-US" dirty="0"/>
          </a:p>
        </p:txBody>
      </p:sp>
    </p:spTree>
    <p:extLst>
      <p:ext uri="{BB962C8B-B14F-4D97-AF65-F5344CB8AC3E}">
        <p14:creationId xmlns:p14="http://schemas.microsoft.com/office/powerpoint/2010/main" val="455909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328613"/>
            <a:ext cx="8445500" cy="1181532"/>
          </a:xfrm>
        </p:spPr>
        <p:txBody>
          <a:bodyPr/>
          <a:lstStyle/>
          <a:p>
            <a:r>
              <a:rPr lang="en-US" dirty="0" smtClean="0"/>
              <a:t>Changes to D-SNP plans</a:t>
            </a:r>
            <a:endParaRPr lang="en-US" dirty="0"/>
          </a:p>
        </p:txBody>
      </p:sp>
      <p:sp>
        <p:nvSpPr>
          <p:cNvPr id="3" name="Content Placeholder 2"/>
          <p:cNvSpPr>
            <a:spLocks noGrp="1"/>
          </p:cNvSpPr>
          <p:nvPr>
            <p:ph idx="1"/>
          </p:nvPr>
        </p:nvSpPr>
        <p:spPr>
          <a:xfrm>
            <a:off x="332799" y="1223557"/>
            <a:ext cx="8445500" cy="4350769"/>
          </a:xfrm>
        </p:spPr>
        <p:txBody>
          <a:bodyPr/>
          <a:lstStyle/>
          <a:p>
            <a:r>
              <a:rPr lang="en-US" sz="2600" dirty="0" smtClean="0"/>
              <a:t>Washington state Health Care Authority to contract with MA-PD plans for dual-eligible Medicare and Medicaid enrollees (also known as D-SNP plans).</a:t>
            </a:r>
          </a:p>
          <a:p>
            <a:endParaRPr lang="en-US" sz="1000" dirty="0" smtClean="0"/>
          </a:p>
          <a:p>
            <a:pPr marL="457200" indent="-457200">
              <a:buFont typeface="Arial" panose="020B0604020202020204" pitchFamily="34" charset="0"/>
              <a:buChar char="•"/>
            </a:pPr>
            <a:r>
              <a:rPr lang="en-US" sz="2600" dirty="0" smtClean="0"/>
              <a:t>Goal is to help align Medicare and Medicaid coverage.</a:t>
            </a:r>
          </a:p>
          <a:p>
            <a:pPr marL="457200" indent="-457200">
              <a:buFont typeface="Arial" panose="020B0604020202020204" pitchFamily="34" charset="0"/>
              <a:buChar char="•"/>
            </a:pPr>
            <a:r>
              <a:rPr lang="en-US" sz="2600" dirty="0" smtClean="0"/>
              <a:t>Not all counties will have plans.</a:t>
            </a:r>
          </a:p>
          <a:p>
            <a:pPr marL="457200" indent="-457200">
              <a:buFont typeface="Arial" panose="020B0604020202020204" pitchFamily="34" charset="0"/>
              <a:buChar char="•"/>
            </a:pPr>
            <a:r>
              <a:rPr lang="en-US" sz="2600" dirty="0" smtClean="0"/>
              <a:t>May be some D-SNP plans leaving at the end of 2020.</a:t>
            </a:r>
          </a:p>
          <a:p>
            <a:pPr marL="457200" indent="-457200">
              <a:buFont typeface="Arial" panose="020B0604020202020204" pitchFamily="34" charset="0"/>
              <a:buChar char="•"/>
            </a:pPr>
            <a:r>
              <a:rPr lang="en-US" sz="2600" dirty="0" smtClean="0"/>
              <a:t>Clients will need to review coverage details, participating providers and Rx coverage carefully.</a:t>
            </a:r>
          </a:p>
          <a:p>
            <a:pPr marL="457200" indent="-457200">
              <a:buFont typeface="Arial" panose="020B0604020202020204" pitchFamily="34" charset="0"/>
              <a:buChar char="•"/>
            </a:pPr>
            <a:r>
              <a:rPr lang="en-US" sz="2600" dirty="0" smtClean="0"/>
              <a:t>More information will be shared when available.</a:t>
            </a:r>
            <a:endParaRPr lang="en-US" sz="2600" dirty="0"/>
          </a:p>
        </p:txBody>
      </p:sp>
      <p:sp>
        <p:nvSpPr>
          <p:cNvPr id="4" name="Footer Placeholder 3"/>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11</a:t>
            </a:fld>
            <a:endParaRPr lang="en-US" dirty="0"/>
          </a:p>
        </p:txBody>
      </p:sp>
    </p:spTree>
    <p:extLst>
      <p:ext uri="{BB962C8B-B14F-4D97-AF65-F5344CB8AC3E}">
        <p14:creationId xmlns:p14="http://schemas.microsoft.com/office/powerpoint/2010/main" val="2338066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91EAB261-394D-4D9C-9A31-C9FF847D6AC9}" type="slidenum">
              <a:rPr lang="en-US" smtClean="0"/>
              <a:pPr>
                <a:defRPr/>
              </a:pPr>
              <a:t>12</a:t>
            </a:fld>
            <a:endParaRPr lang="en-US" dirty="0"/>
          </a:p>
        </p:txBody>
      </p:sp>
      <p:sp>
        <p:nvSpPr>
          <p:cNvPr id="7" name="Title 1"/>
          <p:cNvSpPr txBox="1">
            <a:spLocks/>
          </p:cNvSpPr>
          <p:nvPr/>
        </p:nvSpPr>
        <p:spPr bwMode="auto">
          <a:xfrm>
            <a:off x="340900" y="4212222"/>
            <a:ext cx="8464963" cy="9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97500"/>
          </a:bodyPr>
          <a:lstStyle>
            <a:lvl1pPr algn="r" defTabSz="457200" rtl="0" eaLnBrk="0" fontAlgn="base" hangingPunct="0">
              <a:spcBef>
                <a:spcPct val="0"/>
              </a:spcBef>
              <a:spcAft>
                <a:spcPct val="0"/>
              </a:spcAft>
              <a:defRPr sz="3600" b="0" kern="1200" cap="none">
                <a:solidFill>
                  <a:srgbClr val="084678"/>
                </a:solidFill>
                <a:latin typeface="Segoe UI"/>
                <a:ea typeface="+mj-ea"/>
                <a:cs typeface="Segoe UI"/>
              </a:defRPr>
            </a:lvl1pPr>
            <a:lvl2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2pPr>
            <a:lvl3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3pPr>
            <a:lvl4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4pPr>
            <a:lvl5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5pPr>
            <a:lvl6pPr marL="4572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6pPr>
            <a:lvl7pPr marL="9144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7pPr>
            <a:lvl8pPr marL="13716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8pPr>
            <a:lvl9pPr marL="18288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9pPr>
          </a:lstStyle>
          <a:p>
            <a:r>
              <a:rPr lang="en-US" dirty="0" smtClean="0"/>
              <a:t>Counseling for OEP and COVID-19</a:t>
            </a:r>
            <a:endParaRPr lang="en-US" dirty="0"/>
          </a:p>
        </p:txBody>
      </p:sp>
    </p:spTree>
    <p:extLst>
      <p:ext uri="{BB962C8B-B14F-4D97-AF65-F5344CB8AC3E}">
        <p14:creationId xmlns:p14="http://schemas.microsoft.com/office/powerpoint/2010/main" val="2289547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r>
              <a:rPr lang="en-US" altLang="en-US" dirty="0" smtClean="0">
                <a:latin typeface="Segoe UI" panose="020B0502040204020203" pitchFamily="34" charset="0"/>
                <a:cs typeface="Segoe UI" panose="020B0502040204020203" pitchFamily="34" charset="0"/>
              </a:rPr>
              <a:t>COVID-19:  You can protect yourself</a:t>
            </a:r>
          </a:p>
        </p:txBody>
      </p:sp>
      <p:sp>
        <p:nvSpPr>
          <p:cNvPr id="17413" name="Content Placeholder 2"/>
          <p:cNvSpPr>
            <a:spLocks noGrp="1"/>
          </p:cNvSpPr>
          <p:nvPr>
            <p:ph idx="1"/>
          </p:nvPr>
        </p:nvSpPr>
        <p:spPr>
          <a:xfrm>
            <a:off x="360363" y="1486036"/>
            <a:ext cx="8445500" cy="4287320"/>
          </a:xfrm>
        </p:spPr>
        <p:txBody>
          <a:bodyPr/>
          <a:lstStyle/>
          <a:p>
            <a:pPr lvl="0"/>
            <a:r>
              <a:rPr lang="en-US" sz="2400" b="1" dirty="0" smtClean="0"/>
              <a:t>Avoid COVID-19 scams.</a:t>
            </a:r>
            <a:endParaRPr lang="en-US" sz="2400" b="1" u="sng" dirty="0">
              <a:solidFill>
                <a:srgbClr val="FF0000"/>
              </a:solidFill>
            </a:endParaRPr>
          </a:p>
          <a:p>
            <a:pPr indent="-285750"/>
            <a:r>
              <a:rPr lang="en-US" sz="2400" dirty="0"/>
              <a:t>Have you </a:t>
            </a:r>
            <a:r>
              <a:rPr lang="en-US" sz="2400" dirty="0" smtClean="0"/>
              <a:t>received </a:t>
            </a:r>
            <a:r>
              <a:rPr lang="en-US" sz="2400" dirty="0" err="1"/>
              <a:t>robocalls</a:t>
            </a:r>
            <a:r>
              <a:rPr lang="en-US" sz="2400" dirty="0"/>
              <a:t>, text </a:t>
            </a:r>
            <a:r>
              <a:rPr lang="en-US" sz="2400" dirty="0" smtClean="0"/>
              <a:t>messages </a:t>
            </a:r>
            <a:r>
              <a:rPr lang="en-US" sz="2400" dirty="0"/>
              <a:t>or emails offering free face masks? Or maybe you've seen social media posts about free COVID-19 testing kits, "cures," or protective equipment?</a:t>
            </a:r>
            <a:endParaRPr lang="en-US" sz="2400" b="1" i="1" dirty="0" smtClean="0"/>
          </a:p>
          <a:p>
            <a:endParaRPr lang="en-US" sz="1000" u="sng" dirty="0" smtClean="0">
              <a:solidFill>
                <a:srgbClr val="FF0000"/>
              </a:solidFill>
            </a:endParaRPr>
          </a:p>
          <a:p>
            <a:r>
              <a:rPr lang="en-US" sz="2400" dirty="0"/>
              <a:t>Unfortunately scammers are using the COVID-19 pandemic to try </a:t>
            </a:r>
            <a:r>
              <a:rPr lang="en-US" sz="2400" dirty="0" smtClean="0"/>
              <a:t>and </a:t>
            </a:r>
            <a:r>
              <a:rPr lang="en-US" sz="2400" dirty="0"/>
              <a:t>steal your Medicare </a:t>
            </a:r>
            <a:r>
              <a:rPr lang="en-US" sz="2400" dirty="0" smtClean="0"/>
              <a:t>number </a:t>
            </a:r>
            <a:r>
              <a:rPr lang="en-US" sz="2400" dirty="0"/>
              <a:t>and personal information. If anyone reaches out to get your Medicare </a:t>
            </a:r>
            <a:r>
              <a:rPr lang="en-US" sz="2400" dirty="0" smtClean="0"/>
              <a:t>number </a:t>
            </a:r>
            <a:r>
              <a:rPr lang="en-US" sz="2400" dirty="0"/>
              <a:t>or personal information in exchange for something, you can bet it's a scam</a:t>
            </a:r>
            <a:r>
              <a:rPr lang="en-US" sz="2400" dirty="0" smtClean="0"/>
              <a:t>.</a:t>
            </a:r>
          </a:p>
          <a:p>
            <a:pPr algn="r"/>
            <a:r>
              <a:rPr lang="en-US" sz="2400" dirty="0"/>
              <a:t>	</a:t>
            </a:r>
            <a:r>
              <a:rPr lang="en-US" sz="2400" i="1" dirty="0" smtClean="0"/>
              <a:t>Continued</a:t>
            </a:r>
          </a:p>
          <a:p>
            <a:endParaRPr lang="en-US" sz="1800" dirty="0"/>
          </a:p>
          <a:p>
            <a:pPr eaLnBrk="1" fontAlgn="ctr" hangingPunct="1"/>
            <a:endParaRPr lang="en-US" sz="1200" b="1" dirty="0"/>
          </a:p>
          <a:p>
            <a:endParaRPr lang="en-US" sz="1200" dirty="0"/>
          </a:p>
          <a:p>
            <a:endParaRPr lang="en-US" sz="1200" u="sng" dirty="0">
              <a:solidFill>
                <a:srgbClr val="FF0000"/>
              </a:solidFill>
            </a:endParaRPr>
          </a:p>
          <a:p>
            <a:endParaRPr lang="en-US" sz="1800" u="sng" dirty="0" smtClean="0">
              <a:solidFill>
                <a:srgbClr val="FF0000"/>
              </a:solidFill>
            </a:endParaRPr>
          </a:p>
          <a:p>
            <a:endParaRPr lang="en-US" sz="1800" u="sng" dirty="0">
              <a:solidFill>
                <a:srgbClr val="FF0000"/>
              </a:solidFill>
            </a:endParaRPr>
          </a:p>
          <a:p>
            <a:endParaRPr lang="en-US" sz="1800" u="sng" dirty="0" smtClean="0">
              <a:solidFill>
                <a:srgbClr val="FF0000"/>
              </a:solidFill>
            </a:endParaRPr>
          </a:p>
          <a:p>
            <a:endParaRPr lang="en-US" sz="1800" u="sng" dirty="0">
              <a:solidFill>
                <a:srgbClr val="FF0000"/>
              </a:solidFill>
            </a:endParaRPr>
          </a:p>
          <a:p>
            <a:endParaRPr lang="en-US" sz="1800" u="sng" dirty="0" smtClean="0">
              <a:solidFill>
                <a:srgbClr val="FF0000"/>
              </a:solidFill>
            </a:endParaRPr>
          </a:p>
          <a:p>
            <a:pPr lvl="0" defTabSz="914400">
              <a:spcBef>
                <a:spcPct val="0"/>
              </a:spcBef>
            </a:pPr>
            <a:endParaRPr lang="en-US" altLang="en-US" sz="1800" dirty="0" smtClean="0">
              <a:solidFill>
                <a:srgbClr val="FF0000"/>
              </a:solidFill>
              <a:latin typeface="Segoe UI" panose="020B0502040204020203" pitchFamily="34" charset="0"/>
              <a:ea typeface="MS Mincho"/>
              <a:cs typeface="Segoe UI" panose="020B0502040204020203" pitchFamily="34" charset="0"/>
            </a:endParaRPr>
          </a:p>
          <a:p>
            <a:pPr lvl="0" defTabSz="914400">
              <a:spcBef>
                <a:spcPct val="0"/>
              </a:spcBef>
            </a:pPr>
            <a:endParaRPr lang="en-US" altLang="en-US" sz="1800" dirty="0">
              <a:solidFill>
                <a:srgbClr val="FF0000"/>
              </a:solidFill>
              <a:latin typeface="Segoe UI" panose="020B0502040204020203" pitchFamily="34" charset="0"/>
              <a:ea typeface="MS Mincho"/>
              <a:cs typeface="Segoe UI" panose="020B0502040204020203" pitchFamily="34" charset="0"/>
            </a:endParaRPr>
          </a:p>
        </p:txBody>
      </p:sp>
      <p:sp>
        <p:nvSpPr>
          <p:cNvPr id="5" name="Footer Placeholder 4"/>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7" name="Slide Number Placeholder 6"/>
          <p:cNvSpPr>
            <a:spLocks noGrp="1"/>
          </p:cNvSpPr>
          <p:nvPr>
            <p:ph type="sldNum" sz="quarter" idx="11"/>
          </p:nvPr>
        </p:nvSpPr>
        <p:spPr/>
        <p:txBody>
          <a:bodyPr/>
          <a:lstStyle/>
          <a:p>
            <a:pPr>
              <a:defRPr/>
            </a:pPr>
            <a:fld id="{74481FA7-81C5-4C22-B35E-8DC15B33B2C9}" type="slidenum">
              <a:rPr lang="en-US" smtClean="0"/>
              <a:pPr>
                <a:defRPr/>
              </a:pPr>
              <a:t>13</a:t>
            </a:fld>
            <a:endParaRPr lang="en-US" dirty="0"/>
          </a:p>
        </p:txBody>
      </p:sp>
      <p:sp>
        <p:nvSpPr>
          <p:cNvPr id="8" name="Rectangle 5"/>
          <p:cNvSpPr>
            <a:spLocks noChangeArrowheads="1"/>
          </p:cNvSpPr>
          <p:nvPr/>
        </p:nvSpPr>
        <p:spPr bwMode="auto">
          <a:xfrm>
            <a:off x="360363" y="3973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pic>
        <p:nvPicPr>
          <p:cNvPr id="2051" name="Picture 3" descr="medicare dot gov">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6952" y="1074117"/>
            <a:ext cx="3388911" cy="58741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links.govdelivery.com/track?enid=ZWFzPTEmYnVsbGV0aW5yZWNpcGllbnRpZD04MTM0MjIzMDAwNC1sJnN1YnNjcmliZXJpZD03ODQ3NjQ4NzgmbXNpZD0mYXVpZD0mbWFpbGluZ2lkPTIwMjAwNzIyLjI0NzE3NjExJm1lc3NhZ2VpZD1NREItUFJELUJVTC0yMDIwMDcyMi4yNDcxNzYxMSZkYXRhYmFzZWlkPTEwMDEmdHlwZT1vcGVuJnNlcmlhbD0xNjk5MzQ2MyZlbWFpbGlkPWRpYW5hc0BvaWMud2EuZ292JnVzZXJpZD1kaWFuYXNAb2ljLndhLmdvdiZ0YXJnZXRpZD0mZmw9Jm12aWQ9JmV4dHJhPSYmJ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463" y="3425825"/>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322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r>
              <a:rPr lang="en-US" altLang="en-US" sz="3200" dirty="0" smtClean="0">
                <a:latin typeface="Segoe UI" panose="020B0502040204020203" pitchFamily="34" charset="0"/>
                <a:cs typeface="Segoe UI" panose="020B0502040204020203" pitchFamily="34" charset="0"/>
              </a:rPr>
              <a:t>COVID-19:  You can protect yourself </a:t>
            </a:r>
            <a:r>
              <a:rPr lang="en-US" altLang="en-US" sz="3200" i="1" dirty="0" smtClean="0">
                <a:latin typeface="Segoe UI" panose="020B0502040204020203" pitchFamily="34" charset="0"/>
                <a:cs typeface="Segoe UI" panose="020B0502040204020203" pitchFamily="34" charset="0"/>
              </a:rPr>
              <a:t>(cont’d)</a:t>
            </a:r>
          </a:p>
        </p:txBody>
      </p:sp>
      <p:sp>
        <p:nvSpPr>
          <p:cNvPr id="5" name="Footer Placeholder 4"/>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7" name="Slide Number Placeholder 6"/>
          <p:cNvSpPr>
            <a:spLocks noGrp="1"/>
          </p:cNvSpPr>
          <p:nvPr>
            <p:ph type="sldNum" sz="quarter" idx="11"/>
          </p:nvPr>
        </p:nvSpPr>
        <p:spPr/>
        <p:txBody>
          <a:bodyPr/>
          <a:lstStyle/>
          <a:p>
            <a:pPr>
              <a:defRPr/>
            </a:pPr>
            <a:fld id="{74481FA7-81C5-4C22-B35E-8DC15B33B2C9}" type="slidenum">
              <a:rPr lang="en-US" smtClean="0"/>
              <a:pPr>
                <a:defRPr/>
              </a:pPr>
              <a:t>14</a:t>
            </a:fld>
            <a:endParaRPr lang="en-US" dirty="0"/>
          </a:p>
        </p:txBody>
      </p:sp>
      <p:pic>
        <p:nvPicPr>
          <p:cNvPr id="2052" name="Picture 4" descr="Medicare fraud video, click to watch">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200" y="4092319"/>
            <a:ext cx="3649663" cy="191269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p:cNvSpPr>
            <a:spLocks noChangeArrowheads="1"/>
          </p:cNvSpPr>
          <p:nvPr/>
        </p:nvSpPr>
        <p:spPr bwMode="auto">
          <a:xfrm>
            <a:off x="360363" y="3973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pic>
        <p:nvPicPr>
          <p:cNvPr id="2051" name="Picture 3" descr="medicare dot gov">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6952" y="1084168"/>
            <a:ext cx="3388911" cy="58741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links.govdelivery.com/track?enid=ZWFzPTEmYnVsbGV0aW5yZWNpcGllbnRpZD04MTM0MjIzMDAwNC1sJnN1YnNjcmliZXJpZD03ODQ3NjQ4NzgmbXNpZD0mYXVpZD0mbWFpbGluZ2lkPTIwMjAwNzIyLjI0NzE3NjExJm1lc3NhZ2VpZD1NREItUFJELUJVTC0yMDIwMDcyMi4yNDcxNzYxMSZkYXRhYmFzZWlkPTEwMDEmdHlwZT1vcGVuJnNlcmlhbD0xNjk5MzQ2MyZlbWFpbGlkPWRpYW5hc0BvaWMud2EuZ292JnVzZXJpZD1kaWFuYXNAb2ljLndhLmdvdiZ0YXJnZXRpZD0mZmw9Jm12aWQ9JmV4dHJhPSYmJ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463" y="342582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60363" y="1528087"/>
            <a:ext cx="5381218" cy="3323987"/>
          </a:xfrm>
          <a:prstGeom prst="rect">
            <a:avLst/>
          </a:prstGeom>
          <a:noFill/>
        </p:spPr>
        <p:txBody>
          <a:bodyPr wrap="square" rtlCol="0">
            <a:spAutoFit/>
          </a:bodyPr>
          <a:lstStyle/>
          <a:p>
            <a:pPr eaLnBrk="1" fontAlgn="ctr" hangingPunct="1"/>
            <a:r>
              <a:rPr lang="en-US" sz="2400" b="1" u="sng" dirty="0">
                <a:hlinkClick r:id="rId8"/>
              </a:rPr>
              <a:t>Prevent Medicare </a:t>
            </a:r>
            <a:r>
              <a:rPr lang="en-US" sz="2400" b="1" u="sng" dirty="0" smtClean="0">
                <a:hlinkClick r:id="rId8"/>
              </a:rPr>
              <a:t>Fraud</a:t>
            </a:r>
            <a:r>
              <a:rPr lang="en-US" sz="2400" b="1" dirty="0" smtClean="0"/>
              <a:t>. </a:t>
            </a:r>
          </a:p>
          <a:p>
            <a:pPr eaLnBrk="1" fontAlgn="ctr" hangingPunct="1"/>
            <a:r>
              <a:rPr lang="en-US" sz="2400" dirty="0" smtClean="0"/>
              <a:t>Stop </a:t>
            </a:r>
            <a:r>
              <a:rPr lang="en-US" sz="2400" dirty="0"/>
              <a:t>scams before they happen. </a:t>
            </a:r>
            <a:endParaRPr lang="en-US" sz="2400" dirty="0" smtClean="0"/>
          </a:p>
          <a:p>
            <a:pPr eaLnBrk="1" fontAlgn="ctr" hangingPunct="1"/>
            <a:endParaRPr lang="en-US" sz="2400" u="sng" dirty="0">
              <a:hlinkClick r:id="rId9"/>
            </a:endParaRPr>
          </a:p>
          <a:p>
            <a:pPr eaLnBrk="1" fontAlgn="ctr" hangingPunct="1"/>
            <a:r>
              <a:rPr lang="en-US" sz="2400" u="sng" dirty="0" smtClean="0">
                <a:hlinkClick r:id="rId9"/>
              </a:rPr>
              <a:t>Watch </a:t>
            </a:r>
            <a:r>
              <a:rPr lang="en-US" sz="2400" u="sng" dirty="0">
                <a:hlinkClick r:id="rId9"/>
              </a:rPr>
              <a:t>this short video</a:t>
            </a:r>
            <a:r>
              <a:rPr lang="en-US" sz="2400" dirty="0"/>
              <a:t> and visit </a:t>
            </a:r>
            <a:r>
              <a:rPr lang="en-US" sz="2400" u="sng" dirty="0">
                <a:hlinkClick r:id="rId10"/>
              </a:rPr>
              <a:t>Medicare.gov/fraud</a:t>
            </a:r>
            <a:r>
              <a:rPr lang="en-US" sz="2400" dirty="0"/>
              <a:t> for tips on preventing Medicare scams and fraud. </a:t>
            </a:r>
            <a:r>
              <a:rPr lang="en-US" sz="2400" dirty="0" smtClean="0"/>
              <a:t>If </a:t>
            </a:r>
            <a:r>
              <a:rPr lang="en-US" sz="2400" dirty="0"/>
              <a:t>you suspect fraud, call </a:t>
            </a:r>
            <a:r>
              <a:rPr lang="en-US" sz="2400" dirty="0" smtClean="0"/>
              <a:t/>
            </a:r>
            <a:br>
              <a:rPr lang="en-US" sz="2400" dirty="0" smtClean="0"/>
            </a:br>
            <a:r>
              <a:rPr lang="en-US" sz="2400" dirty="0" smtClean="0"/>
              <a:t>1-800-MEDICARE </a:t>
            </a:r>
            <a:r>
              <a:rPr lang="en-US" sz="2400" dirty="0"/>
              <a:t>to report it.</a:t>
            </a:r>
          </a:p>
          <a:p>
            <a:endParaRPr lang="en-US" dirty="0"/>
          </a:p>
        </p:txBody>
      </p:sp>
    </p:spTree>
    <p:extLst>
      <p:ext uri="{BB962C8B-B14F-4D97-AF65-F5344CB8AC3E}">
        <p14:creationId xmlns:p14="http://schemas.microsoft.com/office/powerpoint/2010/main" val="2310413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6"/>
          <p:cNvSpPr>
            <a:spLocks noGrp="1"/>
          </p:cNvSpPr>
          <p:nvPr>
            <p:ph type="title"/>
          </p:nvPr>
        </p:nvSpPr>
        <p:spPr/>
        <p:txBody>
          <a:bodyPr/>
          <a:lstStyle/>
          <a:p>
            <a:r>
              <a:rPr lang="en-US" altLang="en-US" dirty="0" smtClean="0">
                <a:latin typeface="Segoe UI" panose="020B0502040204020203" pitchFamily="34" charset="0"/>
                <a:cs typeface="Segoe UI" panose="020B0502040204020203" pitchFamily="34" charset="0"/>
              </a:rPr>
              <a:t>Medicare &amp; You</a:t>
            </a:r>
            <a:endParaRPr lang="en-US" altLang="en-US" strike="sngStrike" dirty="0" smtClean="0">
              <a:latin typeface="Segoe UI" panose="020B0502040204020203" pitchFamily="34" charset="0"/>
              <a:cs typeface="Segoe UI" panose="020B0502040204020203" pitchFamily="34" charset="0"/>
            </a:endParaRPr>
          </a:p>
        </p:txBody>
      </p:sp>
      <p:sp>
        <p:nvSpPr>
          <p:cNvPr id="123909" name="Content Placeholder 2"/>
          <p:cNvSpPr>
            <a:spLocks noGrp="1"/>
          </p:cNvSpPr>
          <p:nvPr>
            <p:ph idx="1"/>
          </p:nvPr>
        </p:nvSpPr>
        <p:spPr>
          <a:xfrm>
            <a:off x="409131" y="1134642"/>
            <a:ext cx="8396732" cy="5056253"/>
          </a:xfrm>
        </p:spPr>
        <p:txBody>
          <a:bodyPr/>
          <a:lstStyle/>
          <a:p>
            <a:pPr marL="0" lvl="1" indent="0">
              <a:buNone/>
            </a:pPr>
            <a:r>
              <a:rPr lang="en-US" b="1" dirty="0"/>
              <a:t>What are my rights if my plan </a:t>
            </a:r>
            <a:endParaRPr lang="en-US" b="1" dirty="0" smtClean="0"/>
          </a:p>
          <a:p>
            <a:pPr marL="0" lvl="1" indent="0">
              <a:buNone/>
            </a:pPr>
            <a:r>
              <a:rPr lang="en-US" b="1" dirty="0" smtClean="0"/>
              <a:t>stops </a:t>
            </a:r>
            <a:r>
              <a:rPr lang="en-US" b="1" dirty="0"/>
              <a:t>participating in Medicare</a:t>
            </a:r>
            <a:r>
              <a:rPr lang="en-US" b="1" dirty="0" smtClean="0"/>
              <a:t>?</a:t>
            </a:r>
          </a:p>
          <a:p>
            <a:pPr marL="285750" lvl="1">
              <a:buNone/>
            </a:pPr>
            <a:r>
              <a:rPr lang="en-US" dirty="0" smtClean="0">
                <a:latin typeface="Segoe UI" panose="020B0502040204020203" pitchFamily="34" charset="0"/>
                <a:cs typeface="Segoe UI" panose="020B0502040204020203" pitchFamily="34" charset="0"/>
              </a:rPr>
              <a:t>M&amp;Y page 90</a:t>
            </a:r>
          </a:p>
          <a:p>
            <a:pPr marL="285750" lvl="1">
              <a:buNone/>
            </a:pPr>
            <a:endParaRPr lang="en-US" sz="800" dirty="0" smtClean="0">
              <a:latin typeface="Segoe UI" panose="020B0502040204020203" pitchFamily="34" charset="0"/>
              <a:cs typeface="Segoe UI" panose="020B0502040204020203" pitchFamily="34" charset="0"/>
            </a:endParaRPr>
          </a:p>
          <a:p>
            <a:r>
              <a:rPr lang="en-US" sz="2400" dirty="0"/>
              <a:t>Medicare health and prescription drug plans can decide not to participate in Medicare for the coming year. In these cases, </a:t>
            </a:r>
            <a:r>
              <a:rPr lang="en-US" sz="2400" dirty="0" smtClean="0"/>
              <a:t>client coverage </a:t>
            </a:r>
            <a:r>
              <a:rPr lang="en-US" sz="2400" dirty="0"/>
              <a:t>under the plan will end after December 31. </a:t>
            </a:r>
            <a:r>
              <a:rPr lang="en-US" sz="2400" dirty="0" smtClean="0"/>
              <a:t>If this happens, their </a:t>
            </a:r>
            <a:r>
              <a:rPr lang="en-US" sz="2400" dirty="0"/>
              <a:t>plan will send </a:t>
            </a:r>
            <a:r>
              <a:rPr lang="en-US" sz="2400" dirty="0" smtClean="0"/>
              <a:t>them </a:t>
            </a:r>
            <a:r>
              <a:rPr lang="en-US" sz="2400" dirty="0"/>
              <a:t>a letter explaining </a:t>
            </a:r>
            <a:r>
              <a:rPr lang="en-US" sz="2400" dirty="0" smtClean="0"/>
              <a:t>their options</a:t>
            </a:r>
            <a:r>
              <a:rPr lang="en-US" sz="2400" dirty="0"/>
              <a:t>. </a:t>
            </a:r>
          </a:p>
          <a:p>
            <a:endParaRPr lang="en-US" sz="800" dirty="0"/>
          </a:p>
          <a:p>
            <a:r>
              <a:rPr lang="en-US" sz="2400" dirty="0" smtClean="0"/>
              <a:t>A client can </a:t>
            </a:r>
            <a:r>
              <a:rPr lang="en-US" sz="2400" dirty="0"/>
              <a:t>choose another plan </a:t>
            </a:r>
            <a:r>
              <a:rPr lang="en-US" sz="2400" dirty="0" smtClean="0"/>
              <a:t>October 15 through December </a:t>
            </a:r>
            <a:r>
              <a:rPr lang="en-US" sz="2400" dirty="0"/>
              <a:t>7. </a:t>
            </a:r>
            <a:r>
              <a:rPr lang="en-US" sz="2400" dirty="0" smtClean="0"/>
              <a:t>Their coverage </a:t>
            </a:r>
            <a:r>
              <a:rPr lang="en-US" sz="2400" dirty="0"/>
              <a:t>will </a:t>
            </a:r>
            <a:r>
              <a:rPr lang="en-US" sz="2400" dirty="0" smtClean="0"/>
              <a:t>start </a:t>
            </a:r>
            <a:r>
              <a:rPr lang="en-US" sz="2400" dirty="0"/>
              <a:t>January 1. </a:t>
            </a:r>
          </a:p>
          <a:p>
            <a:pPr algn="r"/>
            <a:endParaRPr lang="en-US" sz="1400" i="1" dirty="0" smtClean="0"/>
          </a:p>
          <a:p>
            <a:pPr algn="r"/>
            <a:r>
              <a:rPr lang="en-US" sz="2400" i="1" dirty="0" smtClean="0"/>
              <a:t>Continued</a:t>
            </a:r>
            <a:endParaRPr lang="en-US" sz="2400" i="1" dirty="0"/>
          </a:p>
          <a:p>
            <a:endParaRPr lang="en-US" sz="1100"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6549" y="1096563"/>
            <a:ext cx="2259314" cy="736262"/>
          </a:xfrm>
          <a:prstGeom prst="rect">
            <a:avLst/>
          </a:prstGeom>
        </p:spPr>
      </p:pic>
      <p:sp>
        <p:nvSpPr>
          <p:cNvPr id="3" name="Footer Placeholder 2"/>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15</a:t>
            </a:fld>
            <a:endParaRPr lang="en-US" dirty="0"/>
          </a:p>
        </p:txBody>
      </p:sp>
    </p:spTree>
    <p:extLst>
      <p:ext uri="{BB962C8B-B14F-4D97-AF65-F5344CB8AC3E}">
        <p14:creationId xmlns:p14="http://schemas.microsoft.com/office/powerpoint/2010/main" val="1001123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6"/>
          <p:cNvSpPr>
            <a:spLocks noGrp="1"/>
          </p:cNvSpPr>
          <p:nvPr>
            <p:ph type="title"/>
          </p:nvPr>
        </p:nvSpPr>
        <p:spPr/>
        <p:txBody>
          <a:bodyPr/>
          <a:lstStyle/>
          <a:p>
            <a:r>
              <a:rPr lang="en-US" altLang="en-US" dirty="0" smtClean="0">
                <a:latin typeface="Segoe UI" panose="020B0502040204020203" pitchFamily="34" charset="0"/>
                <a:cs typeface="Segoe UI" panose="020B0502040204020203" pitchFamily="34" charset="0"/>
              </a:rPr>
              <a:t>Medicare &amp; You </a:t>
            </a:r>
            <a:r>
              <a:rPr lang="en-US" altLang="en-US" i="1" dirty="0" smtClean="0">
                <a:latin typeface="Segoe UI" panose="020B0502040204020203" pitchFamily="34" charset="0"/>
                <a:cs typeface="Segoe UI" panose="020B0502040204020203" pitchFamily="34" charset="0"/>
              </a:rPr>
              <a:t>(continued)</a:t>
            </a:r>
            <a:endParaRPr lang="en-US" altLang="en-US" strike="sngStrike" dirty="0" smtClean="0">
              <a:latin typeface="Segoe UI" panose="020B0502040204020203" pitchFamily="34" charset="0"/>
              <a:cs typeface="Segoe UI" panose="020B0502040204020203" pitchFamily="34" charset="0"/>
            </a:endParaRPr>
          </a:p>
        </p:txBody>
      </p:sp>
      <p:sp>
        <p:nvSpPr>
          <p:cNvPr id="123909" name="Content Placeholder 2"/>
          <p:cNvSpPr>
            <a:spLocks noGrp="1"/>
          </p:cNvSpPr>
          <p:nvPr>
            <p:ph idx="1"/>
          </p:nvPr>
        </p:nvSpPr>
        <p:spPr>
          <a:xfrm>
            <a:off x="409131" y="1134642"/>
            <a:ext cx="8338160" cy="5056253"/>
          </a:xfrm>
        </p:spPr>
        <p:txBody>
          <a:bodyPr/>
          <a:lstStyle/>
          <a:p>
            <a:endParaRPr lang="en-US" sz="2000" b="1" dirty="0" smtClean="0"/>
          </a:p>
          <a:p>
            <a:endParaRPr lang="en-US" sz="2000" b="1" dirty="0"/>
          </a:p>
          <a:p>
            <a:endParaRPr lang="en-US" sz="2000" b="1" dirty="0" smtClean="0"/>
          </a:p>
          <a:p>
            <a:r>
              <a:rPr lang="en-US" sz="2400" b="1" dirty="0" smtClean="0"/>
              <a:t>Clients will have </a:t>
            </a:r>
            <a:r>
              <a:rPr lang="en-US" sz="2400" b="1" dirty="0"/>
              <a:t>a special right to join another Medicare plan until February </a:t>
            </a:r>
            <a:r>
              <a:rPr lang="en-US" sz="2400" b="1" dirty="0" smtClean="0"/>
              <a:t>28, 2021.</a:t>
            </a:r>
            <a:endParaRPr lang="en-US" sz="2400" dirty="0">
              <a:solidFill>
                <a:srgbClr val="FF0000"/>
              </a:solidFill>
            </a:endParaRPr>
          </a:p>
          <a:p>
            <a:r>
              <a:rPr lang="en-US" sz="2400" dirty="0" smtClean="0"/>
              <a:t>They may </a:t>
            </a:r>
            <a:r>
              <a:rPr lang="en-US" sz="2400" dirty="0"/>
              <a:t>have the right to buy certain Medigap policies within 63 days after </a:t>
            </a:r>
            <a:r>
              <a:rPr lang="en-US" sz="2400" dirty="0" smtClean="0"/>
              <a:t>their plan </a:t>
            </a:r>
            <a:r>
              <a:rPr lang="en-US" sz="2400" dirty="0"/>
              <a:t>coverage ends. </a:t>
            </a:r>
            <a:endParaRPr lang="en-US" sz="2400" dirty="0" smtClean="0"/>
          </a:p>
          <a:p>
            <a:pPr algn="r"/>
            <a:endParaRPr lang="en-US" sz="2000" i="1" dirty="0"/>
          </a:p>
          <a:p>
            <a:endParaRPr lang="en-US" sz="1100"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6549" y="1096563"/>
            <a:ext cx="2259314" cy="736262"/>
          </a:xfrm>
          <a:prstGeom prst="rect">
            <a:avLst/>
          </a:prstGeom>
        </p:spPr>
      </p:pic>
      <p:sp>
        <p:nvSpPr>
          <p:cNvPr id="3" name="Footer Placeholder 2"/>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16</a:t>
            </a:fld>
            <a:endParaRPr lang="en-US" dirty="0"/>
          </a:p>
        </p:txBody>
      </p:sp>
    </p:spTree>
    <p:extLst>
      <p:ext uri="{BB962C8B-B14F-4D97-AF65-F5344CB8AC3E}">
        <p14:creationId xmlns:p14="http://schemas.microsoft.com/office/powerpoint/2010/main" val="2111347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6"/>
          <p:cNvSpPr>
            <a:spLocks noGrp="1"/>
          </p:cNvSpPr>
          <p:nvPr>
            <p:ph type="title"/>
          </p:nvPr>
        </p:nvSpPr>
        <p:spPr/>
        <p:txBody>
          <a:bodyPr/>
          <a:lstStyle/>
          <a:p>
            <a:r>
              <a:rPr lang="en-US" altLang="en-US" dirty="0" smtClean="0">
                <a:latin typeface="Segoe UI" panose="020B0502040204020203" pitchFamily="34" charset="0"/>
                <a:cs typeface="Segoe UI" panose="020B0502040204020203" pitchFamily="34" charset="0"/>
              </a:rPr>
              <a:t>Discussion</a:t>
            </a:r>
          </a:p>
        </p:txBody>
      </p:sp>
      <p:sp>
        <p:nvSpPr>
          <p:cNvPr id="123909" name="Content Placeholder 2"/>
          <p:cNvSpPr>
            <a:spLocks noGrp="1"/>
          </p:cNvSpPr>
          <p:nvPr>
            <p:ph idx="1"/>
          </p:nvPr>
        </p:nvSpPr>
        <p:spPr>
          <a:xfrm>
            <a:off x="414033" y="1254521"/>
            <a:ext cx="8338160" cy="4061186"/>
          </a:xfrm>
        </p:spPr>
        <p:txBody>
          <a:bodyPr/>
          <a:lstStyle/>
          <a:p>
            <a:r>
              <a:rPr lang="en-US" dirty="0" smtClean="0"/>
              <a:t>Your volunteer coordinator and/or trainer will lead a discussion on the logistics of counseling and volunteering during COVID, with a focus on OEP. </a:t>
            </a:r>
            <a:endParaRPr lang="en-US" dirty="0">
              <a:latin typeface="Segoe UI" panose="020B0502040204020203" pitchFamily="34" charset="0"/>
              <a:cs typeface="Segoe UI" panose="020B0502040204020203" pitchFamily="34" charset="0"/>
            </a:endParaRPr>
          </a:p>
        </p:txBody>
      </p:sp>
      <p:sp>
        <p:nvSpPr>
          <p:cNvPr id="3" name="Footer Placeholder 2"/>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17</a:t>
            </a:fld>
            <a:endParaRPr lang="en-US" dirty="0"/>
          </a:p>
        </p:txBody>
      </p:sp>
    </p:spTree>
    <p:extLst>
      <p:ext uri="{BB962C8B-B14F-4D97-AF65-F5344CB8AC3E}">
        <p14:creationId xmlns:p14="http://schemas.microsoft.com/office/powerpoint/2010/main" val="3821595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Optional: Mechanics of Plan Finder</a:t>
            </a:r>
            <a:br>
              <a:rPr lang="en-US" dirty="0" smtClean="0"/>
            </a:br>
            <a:r>
              <a:rPr lang="en-US" i="1" dirty="0" smtClean="0"/>
              <a:t>Practice sessions</a:t>
            </a:r>
            <a:endParaRPr lang="en-US" i="1" dirty="0"/>
          </a:p>
        </p:txBody>
      </p:sp>
      <p:sp>
        <p:nvSpPr>
          <p:cNvPr id="3" name="Footer Placeholder 2"/>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91EAB261-394D-4D9C-9A31-C9FF847D6AC9}" type="slidenum">
              <a:rPr lang="en-US" smtClean="0"/>
              <a:pPr>
                <a:defRPr/>
              </a:pPr>
              <a:t>18</a:t>
            </a:fld>
            <a:endParaRPr lang="en-US" dirty="0"/>
          </a:p>
        </p:txBody>
      </p:sp>
    </p:spTree>
    <p:extLst>
      <p:ext uri="{BB962C8B-B14F-4D97-AF65-F5344CB8AC3E}">
        <p14:creationId xmlns:p14="http://schemas.microsoft.com/office/powerpoint/2010/main" val="753416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6"/>
          <p:cNvSpPr>
            <a:spLocks noGrp="1"/>
          </p:cNvSpPr>
          <p:nvPr>
            <p:ph type="title"/>
          </p:nvPr>
        </p:nvSpPr>
        <p:spPr/>
        <p:txBody>
          <a:bodyPr/>
          <a:lstStyle/>
          <a:p>
            <a:r>
              <a:rPr lang="en-US" altLang="en-US" dirty="0" smtClean="0">
                <a:latin typeface="Segoe UI" panose="020B0502040204020203" pitchFamily="34" charset="0"/>
                <a:cs typeface="Segoe UI" panose="020B0502040204020203" pitchFamily="34" charset="0"/>
              </a:rPr>
              <a:t>What’s your experience?</a:t>
            </a:r>
            <a:endParaRPr lang="en-US" altLang="en-US" dirty="0" smtClean="0">
              <a:solidFill>
                <a:srgbClr val="FF0000"/>
              </a:solidFill>
              <a:latin typeface="Segoe UI" panose="020B0502040204020203" pitchFamily="34" charset="0"/>
              <a:cs typeface="Segoe UI" panose="020B0502040204020203" pitchFamily="34" charset="0"/>
            </a:endParaRPr>
          </a:p>
        </p:txBody>
      </p:sp>
      <p:sp>
        <p:nvSpPr>
          <p:cNvPr id="123909" name="Content Placeholder 2"/>
          <p:cNvSpPr>
            <a:spLocks noGrp="1"/>
          </p:cNvSpPr>
          <p:nvPr>
            <p:ph idx="1"/>
          </p:nvPr>
        </p:nvSpPr>
        <p:spPr>
          <a:xfrm>
            <a:off x="395088" y="1386857"/>
            <a:ext cx="8433309" cy="4082910"/>
          </a:xfrm>
        </p:spPr>
        <p:txBody>
          <a:bodyPr/>
          <a:lstStyle/>
          <a:p>
            <a:pPr marL="0" lvl="1" indent="0">
              <a:buNone/>
            </a:pPr>
            <a:r>
              <a:rPr lang="en-US" dirty="0" smtClean="0"/>
              <a:t>Q1:  What is the purpose of Plan Finder?</a:t>
            </a:r>
          </a:p>
          <a:p>
            <a:pPr marL="0" lvl="1" indent="0">
              <a:buNone/>
            </a:pPr>
            <a:endParaRPr lang="en-US" dirty="0" smtClean="0"/>
          </a:p>
          <a:p>
            <a:pPr marL="631825" lvl="1" indent="-631825">
              <a:buNone/>
            </a:pPr>
            <a:r>
              <a:rPr lang="en-US" dirty="0" smtClean="0"/>
              <a:t>Q2:  What are the problems that you or your clients have encountered?</a:t>
            </a:r>
          </a:p>
          <a:p>
            <a:pPr marL="0" lvl="1" indent="0">
              <a:buNone/>
            </a:pPr>
            <a:endParaRPr lang="en-US" dirty="0" smtClean="0"/>
          </a:p>
        </p:txBody>
      </p:sp>
      <p:sp>
        <p:nvSpPr>
          <p:cNvPr id="3" name="Footer Placeholder 2"/>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19</a:t>
            </a:fld>
            <a:endParaRPr lang="en-US" dirty="0"/>
          </a:p>
        </p:txBody>
      </p:sp>
    </p:spTree>
    <p:extLst>
      <p:ext uri="{BB962C8B-B14F-4D97-AF65-F5344CB8AC3E}">
        <p14:creationId xmlns:p14="http://schemas.microsoft.com/office/powerpoint/2010/main" val="3626443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360363" y="340805"/>
            <a:ext cx="8445500" cy="666750"/>
          </a:xfrm>
        </p:spPr>
        <p:txBody>
          <a:bodyPr/>
          <a:lstStyle/>
          <a:p>
            <a:r>
              <a:rPr lang="en-US" altLang="en-US" dirty="0" smtClean="0">
                <a:latin typeface="Segoe UI" panose="020B0502040204020203" pitchFamily="34" charset="0"/>
                <a:cs typeface="Segoe UI" panose="020B0502040204020203" pitchFamily="34" charset="0"/>
              </a:rPr>
              <a:t>Today’s agenda</a:t>
            </a:r>
          </a:p>
        </p:txBody>
      </p:sp>
      <p:sp>
        <p:nvSpPr>
          <p:cNvPr id="17413" name="Content Placeholder 2"/>
          <p:cNvSpPr>
            <a:spLocks noGrp="1"/>
          </p:cNvSpPr>
          <p:nvPr>
            <p:ph idx="1"/>
          </p:nvPr>
        </p:nvSpPr>
        <p:spPr>
          <a:xfrm>
            <a:off x="397909" y="1164821"/>
            <a:ext cx="8077055" cy="4423026"/>
          </a:xfrm>
        </p:spPr>
        <p:txBody>
          <a:bodyPr/>
          <a:lstStyle/>
          <a:p>
            <a:pPr marL="404813" indent="-404813">
              <a:buFont typeface="Arial" panose="020B0604020202020204" pitchFamily="34" charset="0"/>
              <a:buChar char="•"/>
            </a:pPr>
            <a:r>
              <a:rPr lang="en-US" sz="2200" dirty="0" smtClean="0"/>
              <a:t>Learning </a:t>
            </a:r>
            <a:r>
              <a:rPr lang="en-US" sz="2200" dirty="0"/>
              <a:t>objectives</a:t>
            </a:r>
          </a:p>
          <a:p>
            <a:pPr marL="404813" indent="-404813">
              <a:buFont typeface="Arial" panose="020B0604020202020204" pitchFamily="34" charset="0"/>
              <a:buChar char="•"/>
            </a:pPr>
            <a:r>
              <a:rPr lang="en-US" sz="2200" dirty="0" smtClean="0"/>
              <a:t>Troubleshooting </a:t>
            </a:r>
            <a:r>
              <a:rPr lang="en-US" sz="2200" dirty="0"/>
              <a:t>and sharing </a:t>
            </a:r>
            <a:r>
              <a:rPr lang="en-US" sz="2200" dirty="0" smtClean="0"/>
              <a:t>time</a:t>
            </a:r>
            <a:br>
              <a:rPr lang="en-US" sz="2200" dirty="0" smtClean="0"/>
            </a:br>
            <a:endParaRPr lang="en-US" sz="1050" dirty="0">
              <a:solidFill>
                <a:srgbClr val="FF0000"/>
              </a:solidFill>
            </a:endParaRPr>
          </a:p>
          <a:p>
            <a:pPr marL="404813" indent="-404813">
              <a:buFont typeface="Arial" panose="020B0604020202020204" pitchFamily="34" charset="0"/>
              <a:buChar char="•"/>
            </a:pPr>
            <a:r>
              <a:rPr lang="en-US" sz="2200" dirty="0" smtClean="0"/>
              <a:t>Getting ready for Medicare Open Enrollment </a:t>
            </a:r>
            <a:endParaRPr lang="en-US" sz="2200" dirty="0">
              <a:solidFill>
                <a:srgbClr val="FF0000"/>
              </a:solidFill>
            </a:endParaRPr>
          </a:p>
          <a:p>
            <a:pPr marL="404813" indent="-404813">
              <a:buFont typeface="Arial" panose="020B0604020202020204" pitchFamily="34" charset="0"/>
              <a:buChar char="•"/>
            </a:pPr>
            <a:r>
              <a:rPr lang="en-US" sz="2200" dirty="0" smtClean="0"/>
              <a:t>Counseling logistics for OEP during COVID-19</a:t>
            </a:r>
          </a:p>
          <a:p>
            <a:pPr marL="404813" indent="-404813">
              <a:buFont typeface="Arial" panose="020B0604020202020204" pitchFamily="34" charset="0"/>
              <a:buChar char="•"/>
            </a:pPr>
            <a:r>
              <a:rPr lang="en-US" sz="2200" dirty="0" smtClean="0"/>
              <a:t>Optional:  Mechanics of Plan Finder </a:t>
            </a:r>
            <a:r>
              <a:rPr lang="en-US" sz="2200" dirty="0"/>
              <a:t>p</a:t>
            </a:r>
            <a:r>
              <a:rPr lang="en-US" sz="2200" dirty="0" smtClean="0"/>
              <a:t>ractice sessions</a:t>
            </a:r>
          </a:p>
          <a:p>
            <a:pPr marL="404813" indent="-404813">
              <a:buFont typeface="Arial" panose="020B0604020202020204" pitchFamily="34" charset="0"/>
              <a:buChar char="•"/>
            </a:pPr>
            <a:r>
              <a:rPr lang="en-US" sz="2200" dirty="0" smtClean="0"/>
              <a:t>Effective communication with clients</a:t>
            </a:r>
          </a:p>
          <a:p>
            <a:pPr marL="404813" indent="-404813">
              <a:buFont typeface="Arial" panose="020B0604020202020204" pitchFamily="34" charset="0"/>
              <a:buChar char="•"/>
            </a:pPr>
            <a:r>
              <a:rPr lang="en-US" sz="2200" dirty="0" smtClean="0"/>
              <a:t>Job aids to support you during OEP</a:t>
            </a:r>
            <a:r>
              <a:rPr lang="en-US" sz="2200" dirty="0" smtClean="0">
                <a:solidFill>
                  <a:srgbClr val="FF0000"/>
                </a:solidFill>
              </a:rPr>
              <a:t/>
            </a:r>
            <a:br>
              <a:rPr lang="en-US" sz="2200" dirty="0" smtClean="0">
                <a:solidFill>
                  <a:srgbClr val="FF0000"/>
                </a:solidFill>
              </a:rPr>
            </a:br>
            <a:endParaRPr lang="en-US" sz="1050" dirty="0" smtClean="0">
              <a:solidFill>
                <a:srgbClr val="FF0000"/>
              </a:solidFill>
            </a:endParaRPr>
          </a:p>
          <a:p>
            <a:pPr marL="404813" indent="-404813">
              <a:buFont typeface="Arial" panose="020B0604020202020204" pitchFamily="34" charset="0"/>
              <a:buChar char="•"/>
            </a:pPr>
            <a:r>
              <a:rPr lang="en-US" sz="2200" dirty="0" smtClean="0"/>
              <a:t>Resources</a:t>
            </a:r>
          </a:p>
          <a:p>
            <a:pPr marL="404813" indent="-404813">
              <a:buFont typeface="Arial" panose="020B0604020202020204" pitchFamily="34" charset="0"/>
              <a:buChar char="•"/>
            </a:pPr>
            <a:r>
              <a:rPr lang="en-US" sz="2200" dirty="0" smtClean="0"/>
              <a:t>2020-21 </a:t>
            </a:r>
            <a:r>
              <a:rPr lang="en-US" sz="2200" dirty="0"/>
              <a:t>continuing education </a:t>
            </a:r>
            <a:r>
              <a:rPr lang="en-US" sz="2200" dirty="0" smtClean="0"/>
              <a:t>topics</a:t>
            </a:r>
          </a:p>
          <a:p>
            <a:pPr marL="404813" indent="-404813">
              <a:buFont typeface="Arial" panose="020B0604020202020204" pitchFamily="34" charset="0"/>
              <a:buChar char="•"/>
            </a:pPr>
            <a:r>
              <a:rPr lang="en-US" sz="2200" dirty="0" smtClean="0"/>
              <a:t>Continuing </a:t>
            </a:r>
            <a:r>
              <a:rPr lang="en-US" sz="2200" dirty="0"/>
              <a:t>education </a:t>
            </a:r>
            <a:r>
              <a:rPr lang="en-US" sz="2200" dirty="0" smtClean="0"/>
              <a:t>evaluation</a:t>
            </a:r>
            <a:endParaRPr lang="en-US" sz="2200" dirty="0"/>
          </a:p>
        </p:txBody>
      </p:sp>
      <p:sp>
        <p:nvSpPr>
          <p:cNvPr id="3" name="Footer Placeholder 2"/>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2</a:t>
            </a:fld>
            <a:endParaRPr lang="en-US" dirty="0"/>
          </a:p>
        </p:txBody>
      </p:sp>
    </p:spTree>
    <p:extLst>
      <p:ext uri="{BB962C8B-B14F-4D97-AF65-F5344CB8AC3E}">
        <p14:creationId xmlns:p14="http://schemas.microsoft.com/office/powerpoint/2010/main" val="468025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Plan Finder updates</a:t>
            </a:r>
            <a:endParaRPr lang="en-US" dirty="0"/>
          </a:p>
        </p:txBody>
      </p:sp>
      <p:sp>
        <p:nvSpPr>
          <p:cNvPr id="2" name="Footer Placeholder 1"/>
          <p:cNvSpPr>
            <a:spLocks noGrp="1"/>
          </p:cNvSpPr>
          <p:nvPr>
            <p:ph type="ftr" sz="quarter" idx="10"/>
          </p:nvPr>
        </p:nvSpPr>
        <p:spPr/>
        <p:txBody>
          <a:bodyPr/>
          <a:lstStyle/>
          <a:p>
            <a:pPr>
              <a:defRPr/>
            </a:pPr>
            <a:r>
              <a:rPr lang="en-US" smtClean="0"/>
              <a:t>SHIBA advisor continuing education  |  September 2020</a:t>
            </a:r>
            <a:endParaRPr lang="en-US" dirty="0"/>
          </a:p>
        </p:txBody>
      </p:sp>
      <p:sp>
        <p:nvSpPr>
          <p:cNvPr id="3" name="Slide Number Placeholder 2"/>
          <p:cNvSpPr>
            <a:spLocks noGrp="1"/>
          </p:cNvSpPr>
          <p:nvPr>
            <p:ph type="sldNum" sz="quarter" idx="11"/>
          </p:nvPr>
        </p:nvSpPr>
        <p:spPr/>
        <p:txBody>
          <a:bodyPr/>
          <a:lstStyle/>
          <a:p>
            <a:pPr>
              <a:defRPr/>
            </a:pPr>
            <a:fld id="{022667C3-1A16-4F93-85B6-182022BDC9A2}" type="slidenum">
              <a:rPr lang="en-US" smtClean="0"/>
              <a:pPr>
                <a:defRPr/>
              </a:pPr>
              <a:t>20</a:t>
            </a:fld>
            <a:endParaRPr lang="en-US" dirty="0"/>
          </a:p>
        </p:txBody>
      </p:sp>
      <p:sp>
        <p:nvSpPr>
          <p:cNvPr id="7" name="Content Placeholder 6"/>
          <p:cNvSpPr>
            <a:spLocks noGrp="1"/>
          </p:cNvSpPr>
          <p:nvPr>
            <p:ph idx="1"/>
          </p:nvPr>
        </p:nvSpPr>
        <p:spPr>
          <a:xfrm>
            <a:off x="360363" y="1062918"/>
            <a:ext cx="8445500" cy="4525963"/>
          </a:xfrm>
        </p:spPr>
        <p:txBody>
          <a:bodyPr/>
          <a:lstStyle/>
          <a:p>
            <a:r>
              <a:rPr lang="en-US" sz="2400" dirty="0" smtClean="0"/>
              <a:t>As </a:t>
            </a:r>
            <a:r>
              <a:rPr lang="en-US" sz="2400" dirty="0"/>
              <a:t>previously shared, the CMS team </a:t>
            </a:r>
            <a:r>
              <a:rPr lang="en-US" sz="2400" dirty="0" smtClean="0"/>
              <a:t>has implemented updates </a:t>
            </a:r>
            <a:r>
              <a:rPr lang="en-US" sz="2400" dirty="0"/>
              <a:t>to the Medicare Plan Finder </a:t>
            </a:r>
            <a:r>
              <a:rPr lang="en-US" sz="2400" dirty="0" smtClean="0"/>
              <a:t>periodically </a:t>
            </a:r>
            <a:r>
              <a:rPr lang="en-US" sz="2400" dirty="0"/>
              <a:t>since the </a:t>
            </a:r>
            <a:r>
              <a:rPr lang="en-US" sz="2400" dirty="0" smtClean="0"/>
              <a:t>start </a:t>
            </a:r>
            <a:r>
              <a:rPr lang="en-US" sz="2400" dirty="0"/>
              <a:t>of 2020.  </a:t>
            </a:r>
            <a:endParaRPr lang="en-US" sz="2400" dirty="0" smtClean="0"/>
          </a:p>
          <a:p>
            <a:pPr marL="342900" indent="-342900">
              <a:buFont typeface="Arial" panose="020B0604020202020204" pitchFamily="34" charset="0"/>
              <a:buChar char="•"/>
            </a:pPr>
            <a:r>
              <a:rPr lang="en-US" sz="2400" dirty="0" smtClean="0"/>
              <a:t>Changing the </a:t>
            </a:r>
            <a:r>
              <a:rPr lang="en-US" sz="2400" dirty="0"/>
              <a:t>default sort to yearly drug cost plus premium </a:t>
            </a:r>
            <a:r>
              <a:rPr lang="en-US" sz="2400" dirty="0" smtClean="0"/>
              <a:t>cost</a:t>
            </a:r>
          </a:p>
          <a:p>
            <a:pPr marL="342900" indent="-342900">
              <a:buFont typeface="Arial" panose="020B0604020202020204" pitchFamily="34" charset="0"/>
              <a:buChar char="•"/>
            </a:pPr>
            <a:r>
              <a:rPr lang="en-US" sz="2400" dirty="0"/>
              <a:t>R</a:t>
            </a:r>
            <a:r>
              <a:rPr lang="en-US" sz="2400" dirty="0" smtClean="0"/>
              <a:t>edesigning </a:t>
            </a:r>
            <a:r>
              <a:rPr lang="en-US" sz="2400" dirty="0"/>
              <a:t>the plan </a:t>
            </a:r>
            <a:r>
              <a:rPr lang="en-US" sz="2400" dirty="0" smtClean="0"/>
              <a:t>information </a:t>
            </a:r>
            <a:r>
              <a:rPr lang="en-US" sz="2400" dirty="0"/>
              <a:t>to improve </a:t>
            </a:r>
            <a:r>
              <a:rPr lang="en-US" sz="2400" dirty="0" smtClean="0"/>
              <a:t>readability</a:t>
            </a:r>
          </a:p>
          <a:p>
            <a:pPr marL="342900" indent="-342900">
              <a:buFont typeface="Arial" panose="020B0604020202020204" pitchFamily="34" charset="0"/>
              <a:buChar char="•"/>
            </a:pPr>
            <a:r>
              <a:rPr lang="en-US" sz="2400" dirty="0" smtClean="0"/>
              <a:t>Implementing </a:t>
            </a:r>
            <a:r>
              <a:rPr lang="en-US" sz="2400" dirty="0"/>
              <a:t>a variety of visual </a:t>
            </a:r>
            <a:r>
              <a:rPr lang="en-US" sz="2400" dirty="0" smtClean="0"/>
              <a:t>enhancements</a:t>
            </a:r>
          </a:p>
          <a:p>
            <a:pPr marL="342900" indent="-342900">
              <a:buFont typeface="Arial" panose="020B0604020202020204" pitchFamily="34" charset="0"/>
              <a:buChar char="•"/>
            </a:pPr>
            <a:r>
              <a:rPr lang="en-US" sz="2400" dirty="0" smtClean="0"/>
              <a:t>Increasing </a:t>
            </a:r>
            <a:r>
              <a:rPr lang="en-US" sz="2400" dirty="0"/>
              <a:t>the frequency of data updates. </a:t>
            </a:r>
            <a:endParaRPr lang="en-US" sz="2400" dirty="0" smtClean="0"/>
          </a:p>
          <a:p>
            <a:r>
              <a:rPr lang="en-US" sz="2400" dirty="0" smtClean="0">
                <a:solidFill>
                  <a:srgbClr val="FF0000"/>
                </a:solidFill>
              </a:rPr>
              <a:t> </a:t>
            </a:r>
            <a:endParaRPr lang="en-US" sz="2400" dirty="0">
              <a:solidFill>
                <a:srgbClr val="FF0000"/>
              </a:solidFill>
            </a:endParaRPr>
          </a:p>
          <a:p>
            <a:endParaRPr lang="en-US" sz="800" b="1" dirty="0" smtClean="0"/>
          </a:p>
          <a:p>
            <a:pPr marL="457200" lvl="1" indent="0" algn="r">
              <a:buNone/>
            </a:pPr>
            <a:r>
              <a:rPr lang="en-US" i="1" dirty="0" smtClean="0"/>
              <a:t>Continued</a:t>
            </a:r>
            <a:endParaRPr lang="en-US" i="1" dirty="0"/>
          </a:p>
        </p:txBody>
      </p:sp>
    </p:spTree>
    <p:extLst>
      <p:ext uri="{BB962C8B-B14F-4D97-AF65-F5344CB8AC3E}">
        <p14:creationId xmlns:p14="http://schemas.microsoft.com/office/powerpoint/2010/main" val="3281347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Plan Finder updates </a:t>
            </a:r>
            <a:r>
              <a:rPr lang="en-US" i="1" dirty="0" smtClean="0"/>
              <a:t>(continued)</a:t>
            </a:r>
            <a:endParaRPr lang="en-US" i="1" dirty="0"/>
          </a:p>
        </p:txBody>
      </p:sp>
      <p:sp>
        <p:nvSpPr>
          <p:cNvPr id="2" name="Footer Placeholder 1"/>
          <p:cNvSpPr>
            <a:spLocks noGrp="1"/>
          </p:cNvSpPr>
          <p:nvPr>
            <p:ph type="ftr" sz="quarter" idx="10"/>
          </p:nvPr>
        </p:nvSpPr>
        <p:spPr/>
        <p:txBody>
          <a:bodyPr/>
          <a:lstStyle/>
          <a:p>
            <a:pPr>
              <a:defRPr/>
            </a:pPr>
            <a:r>
              <a:rPr lang="en-US" smtClean="0"/>
              <a:t>SHIBA advisor continuing education  |  September 2020</a:t>
            </a:r>
            <a:endParaRPr lang="en-US" dirty="0"/>
          </a:p>
        </p:txBody>
      </p:sp>
      <p:sp>
        <p:nvSpPr>
          <p:cNvPr id="3" name="Slide Number Placeholder 2"/>
          <p:cNvSpPr>
            <a:spLocks noGrp="1"/>
          </p:cNvSpPr>
          <p:nvPr>
            <p:ph type="sldNum" sz="quarter" idx="11"/>
          </p:nvPr>
        </p:nvSpPr>
        <p:spPr/>
        <p:txBody>
          <a:bodyPr/>
          <a:lstStyle/>
          <a:p>
            <a:pPr>
              <a:defRPr/>
            </a:pPr>
            <a:fld id="{022667C3-1A16-4F93-85B6-182022BDC9A2}" type="slidenum">
              <a:rPr lang="en-US" smtClean="0"/>
              <a:pPr>
                <a:defRPr/>
              </a:pPr>
              <a:t>21</a:t>
            </a:fld>
            <a:endParaRPr lang="en-US" dirty="0"/>
          </a:p>
        </p:txBody>
      </p:sp>
      <p:sp>
        <p:nvSpPr>
          <p:cNvPr id="7" name="Content Placeholder 6"/>
          <p:cNvSpPr>
            <a:spLocks noGrp="1"/>
          </p:cNvSpPr>
          <p:nvPr>
            <p:ph idx="1"/>
          </p:nvPr>
        </p:nvSpPr>
        <p:spPr>
          <a:xfrm>
            <a:off x="360363" y="1062918"/>
            <a:ext cx="8445500" cy="4525963"/>
          </a:xfrm>
        </p:spPr>
        <p:txBody>
          <a:bodyPr/>
          <a:lstStyle/>
          <a:p>
            <a:endParaRPr lang="en-US" sz="800" b="1" dirty="0" smtClean="0"/>
          </a:p>
          <a:p>
            <a:r>
              <a:rPr lang="en-US" sz="2400" b="1" dirty="0" smtClean="0"/>
              <a:t>Mid </a:t>
            </a:r>
            <a:r>
              <a:rPr lang="en-US" sz="2400" b="1" dirty="0"/>
              <a:t>July</a:t>
            </a:r>
          </a:p>
          <a:p>
            <a:pPr lvl="0"/>
            <a:r>
              <a:rPr lang="en-US" sz="2400" dirty="0"/>
              <a:t>Upgrades to streamline the login process and improve the experience as beneficiaries navigate between the </a:t>
            </a:r>
            <a:r>
              <a:rPr lang="en-US" sz="2400" dirty="0" err="1"/>
              <a:t>MyMedicare</a:t>
            </a:r>
            <a:r>
              <a:rPr lang="en-US" sz="2400" dirty="0"/>
              <a:t> features and Plan Finder </a:t>
            </a:r>
            <a:r>
              <a:rPr lang="en-US" sz="2400" dirty="0" smtClean="0"/>
              <a:t>features.</a:t>
            </a:r>
          </a:p>
          <a:p>
            <a:pPr lvl="0"/>
            <a:endParaRPr lang="en-US" sz="2400" dirty="0"/>
          </a:p>
          <a:p>
            <a:pPr lvl="1"/>
            <a:r>
              <a:rPr lang="en-US" dirty="0"/>
              <a:t>Updating the </a:t>
            </a:r>
            <a:r>
              <a:rPr lang="en-US" dirty="0" smtClean="0"/>
              <a:t>Plan Finder </a:t>
            </a:r>
            <a:r>
              <a:rPr lang="en-US" dirty="0"/>
              <a:t>landing page to move calls to action higher on the page and reduce </a:t>
            </a:r>
            <a:r>
              <a:rPr lang="en-US" dirty="0" smtClean="0"/>
              <a:t>the need </a:t>
            </a:r>
            <a:r>
              <a:rPr lang="en-US" dirty="0"/>
              <a:t>to </a:t>
            </a:r>
            <a:r>
              <a:rPr lang="en-US" dirty="0" smtClean="0"/>
              <a:t>scroll. </a:t>
            </a:r>
          </a:p>
          <a:p>
            <a:pPr marL="457200" lvl="1" indent="0" algn="r">
              <a:buNone/>
            </a:pPr>
            <a:endParaRPr lang="en-US" i="1" dirty="0" smtClean="0"/>
          </a:p>
          <a:p>
            <a:pPr marL="457200" lvl="1" indent="0" algn="r">
              <a:buNone/>
            </a:pPr>
            <a:r>
              <a:rPr lang="en-US" i="1" dirty="0" smtClean="0"/>
              <a:t>Continued</a:t>
            </a:r>
            <a:endParaRPr lang="en-US" i="1" dirty="0"/>
          </a:p>
        </p:txBody>
      </p:sp>
    </p:spTree>
    <p:extLst>
      <p:ext uri="{BB962C8B-B14F-4D97-AF65-F5344CB8AC3E}">
        <p14:creationId xmlns:p14="http://schemas.microsoft.com/office/powerpoint/2010/main" val="784217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Plan Finder </a:t>
            </a:r>
            <a:r>
              <a:rPr lang="en-US" dirty="0"/>
              <a:t>updates </a:t>
            </a:r>
            <a:r>
              <a:rPr lang="en-US" i="1" dirty="0"/>
              <a:t>(continued)</a:t>
            </a:r>
            <a:endParaRPr lang="en-US" dirty="0"/>
          </a:p>
        </p:txBody>
      </p:sp>
      <p:sp>
        <p:nvSpPr>
          <p:cNvPr id="2" name="Footer Placeholder 1"/>
          <p:cNvSpPr>
            <a:spLocks noGrp="1"/>
          </p:cNvSpPr>
          <p:nvPr>
            <p:ph type="ftr" sz="quarter" idx="10"/>
          </p:nvPr>
        </p:nvSpPr>
        <p:spPr/>
        <p:txBody>
          <a:bodyPr/>
          <a:lstStyle/>
          <a:p>
            <a:pPr>
              <a:defRPr/>
            </a:pPr>
            <a:r>
              <a:rPr lang="en-US" smtClean="0"/>
              <a:t>SHIBA advisor continuing education  |  September 2020</a:t>
            </a:r>
            <a:endParaRPr lang="en-US" dirty="0"/>
          </a:p>
        </p:txBody>
      </p:sp>
      <p:sp>
        <p:nvSpPr>
          <p:cNvPr id="3" name="Slide Number Placeholder 2"/>
          <p:cNvSpPr>
            <a:spLocks noGrp="1"/>
          </p:cNvSpPr>
          <p:nvPr>
            <p:ph type="sldNum" sz="quarter" idx="11"/>
          </p:nvPr>
        </p:nvSpPr>
        <p:spPr/>
        <p:txBody>
          <a:bodyPr/>
          <a:lstStyle/>
          <a:p>
            <a:pPr>
              <a:defRPr/>
            </a:pPr>
            <a:fld id="{022667C3-1A16-4F93-85B6-182022BDC9A2}" type="slidenum">
              <a:rPr lang="en-US" smtClean="0"/>
              <a:pPr>
                <a:defRPr/>
              </a:pPr>
              <a:t>22</a:t>
            </a:fld>
            <a:endParaRPr lang="en-US" dirty="0"/>
          </a:p>
        </p:txBody>
      </p:sp>
      <p:sp>
        <p:nvSpPr>
          <p:cNvPr id="7" name="Content Placeholder 6"/>
          <p:cNvSpPr>
            <a:spLocks noGrp="1"/>
          </p:cNvSpPr>
          <p:nvPr>
            <p:ph idx="1"/>
          </p:nvPr>
        </p:nvSpPr>
        <p:spPr>
          <a:xfrm>
            <a:off x="360363" y="1187097"/>
            <a:ext cx="8445500" cy="4525963"/>
          </a:xfrm>
        </p:spPr>
        <p:txBody>
          <a:bodyPr/>
          <a:lstStyle/>
          <a:p>
            <a:r>
              <a:rPr lang="en-US" sz="2400" b="1" dirty="0" smtClean="0"/>
              <a:t>August </a:t>
            </a:r>
          </a:p>
          <a:p>
            <a:pPr lvl="0"/>
            <a:r>
              <a:rPr lang="en-US" sz="2400" dirty="0" smtClean="0"/>
              <a:t>Work to prepare for Open Enrollment launch.  Updates to the display of plan details will be made so plans can accurately preview their 2021 plan data, but won’t be visible yet on the public Plan Finder site. Plans will then preview to verify that their information is displaying accurately prior to Open Enrollment.</a:t>
            </a:r>
          </a:p>
          <a:p>
            <a:pPr lvl="0"/>
            <a:endParaRPr lang="en-US" sz="1400" dirty="0"/>
          </a:p>
          <a:p>
            <a:pPr lvl="0" algn="r"/>
            <a:r>
              <a:rPr lang="en-US" sz="2400" i="1" dirty="0" smtClean="0"/>
              <a:t>Continued</a:t>
            </a:r>
          </a:p>
        </p:txBody>
      </p:sp>
    </p:spTree>
    <p:extLst>
      <p:ext uri="{BB962C8B-B14F-4D97-AF65-F5344CB8AC3E}">
        <p14:creationId xmlns:p14="http://schemas.microsoft.com/office/powerpoint/2010/main" val="1457952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Plan Finder </a:t>
            </a:r>
            <a:r>
              <a:rPr lang="en-US" dirty="0"/>
              <a:t>updates </a:t>
            </a:r>
            <a:r>
              <a:rPr lang="en-US" i="1" dirty="0"/>
              <a:t>(continued)</a:t>
            </a:r>
            <a:endParaRPr lang="en-US" dirty="0"/>
          </a:p>
        </p:txBody>
      </p:sp>
      <p:sp>
        <p:nvSpPr>
          <p:cNvPr id="2" name="Footer Placeholder 1"/>
          <p:cNvSpPr>
            <a:spLocks noGrp="1"/>
          </p:cNvSpPr>
          <p:nvPr>
            <p:ph type="ftr" sz="quarter" idx="10"/>
          </p:nvPr>
        </p:nvSpPr>
        <p:spPr/>
        <p:txBody>
          <a:bodyPr/>
          <a:lstStyle/>
          <a:p>
            <a:pPr>
              <a:defRPr/>
            </a:pPr>
            <a:r>
              <a:rPr lang="en-US" smtClean="0"/>
              <a:t>SHIBA advisor continuing education  |  September 2020</a:t>
            </a:r>
            <a:endParaRPr lang="en-US" dirty="0"/>
          </a:p>
        </p:txBody>
      </p:sp>
      <p:sp>
        <p:nvSpPr>
          <p:cNvPr id="3" name="Slide Number Placeholder 2"/>
          <p:cNvSpPr>
            <a:spLocks noGrp="1"/>
          </p:cNvSpPr>
          <p:nvPr>
            <p:ph type="sldNum" sz="quarter" idx="11"/>
          </p:nvPr>
        </p:nvSpPr>
        <p:spPr/>
        <p:txBody>
          <a:bodyPr/>
          <a:lstStyle/>
          <a:p>
            <a:pPr>
              <a:defRPr/>
            </a:pPr>
            <a:fld id="{022667C3-1A16-4F93-85B6-182022BDC9A2}" type="slidenum">
              <a:rPr lang="en-US" smtClean="0"/>
              <a:pPr>
                <a:defRPr/>
              </a:pPr>
              <a:t>23</a:t>
            </a:fld>
            <a:endParaRPr lang="en-US" dirty="0"/>
          </a:p>
        </p:txBody>
      </p:sp>
      <p:sp>
        <p:nvSpPr>
          <p:cNvPr id="7" name="Content Placeholder 6"/>
          <p:cNvSpPr>
            <a:spLocks noGrp="1"/>
          </p:cNvSpPr>
          <p:nvPr>
            <p:ph idx="1"/>
          </p:nvPr>
        </p:nvSpPr>
        <p:spPr>
          <a:xfrm>
            <a:off x="360363" y="1084733"/>
            <a:ext cx="8445500" cy="4525963"/>
          </a:xfrm>
        </p:spPr>
        <p:txBody>
          <a:bodyPr/>
          <a:lstStyle/>
          <a:p>
            <a:r>
              <a:rPr lang="en-US" sz="2400" b="1" dirty="0" smtClean="0"/>
              <a:t>September</a:t>
            </a:r>
          </a:p>
          <a:p>
            <a:pPr lvl="0"/>
            <a:r>
              <a:rPr lang="en-US" sz="2400" dirty="0" smtClean="0"/>
              <a:t>Updates to Pharmacy Selection Options include the ability to: </a:t>
            </a:r>
          </a:p>
          <a:p>
            <a:pPr marL="342900" lvl="0" indent="-342900">
              <a:buFont typeface="Arial" panose="020B0604020202020204" pitchFamily="34" charset="0"/>
              <a:buChar char="•"/>
            </a:pPr>
            <a:r>
              <a:rPr lang="en-US" sz="2400" dirty="0" smtClean="0"/>
              <a:t>Find pharmacies based on the name of the pharmacy.</a:t>
            </a:r>
          </a:p>
          <a:p>
            <a:pPr marL="342900" lvl="0" indent="-342900">
              <a:buFont typeface="Arial" panose="020B0604020202020204" pitchFamily="34" charset="0"/>
              <a:buChar char="•"/>
            </a:pPr>
            <a:r>
              <a:rPr lang="en-US" sz="2400" dirty="0" smtClean="0"/>
              <a:t>Add up to 4 pharmacies and mail order.</a:t>
            </a:r>
          </a:p>
          <a:p>
            <a:pPr lvl="1">
              <a:buFont typeface="Courier New" panose="02070309020205020404" pitchFamily="49" charset="0"/>
              <a:buChar char="o"/>
            </a:pPr>
            <a:r>
              <a:rPr lang="en-US" sz="2200" dirty="0" smtClean="0"/>
              <a:t>Change pharmacies from the plan details page more seamlessly.</a:t>
            </a:r>
          </a:p>
          <a:p>
            <a:pPr lvl="1">
              <a:buFont typeface="Courier New" panose="02070309020205020404" pitchFamily="49" charset="0"/>
              <a:buChar char="o"/>
            </a:pPr>
            <a:r>
              <a:rPr lang="en-US" sz="2200" dirty="0" smtClean="0"/>
              <a:t>For example, if a beneficiary selected 4 pharmacies and none of them were in network and/or preferred, they could “substitute” to select different pharmacies in their area.</a:t>
            </a:r>
          </a:p>
          <a:p>
            <a:pPr lvl="0"/>
            <a:endParaRPr lang="en-US" sz="800" dirty="0" smtClean="0"/>
          </a:p>
          <a:p>
            <a:pPr lvl="0" algn="r"/>
            <a:r>
              <a:rPr lang="en-US" sz="2400" i="1" dirty="0" smtClean="0"/>
              <a:t>Continued</a:t>
            </a:r>
          </a:p>
        </p:txBody>
      </p:sp>
    </p:spTree>
    <p:extLst>
      <p:ext uri="{BB962C8B-B14F-4D97-AF65-F5344CB8AC3E}">
        <p14:creationId xmlns:p14="http://schemas.microsoft.com/office/powerpoint/2010/main" val="3285816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Plan Finder </a:t>
            </a:r>
            <a:r>
              <a:rPr lang="en-US" dirty="0"/>
              <a:t>updates </a:t>
            </a:r>
            <a:r>
              <a:rPr lang="en-US" i="1" dirty="0"/>
              <a:t>(continued)</a:t>
            </a:r>
            <a:endParaRPr lang="en-US" dirty="0"/>
          </a:p>
        </p:txBody>
      </p:sp>
      <p:sp>
        <p:nvSpPr>
          <p:cNvPr id="2" name="Footer Placeholder 1"/>
          <p:cNvSpPr>
            <a:spLocks noGrp="1"/>
          </p:cNvSpPr>
          <p:nvPr>
            <p:ph type="ftr" sz="quarter" idx="10"/>
          </p:nvPr>
        </p:nvSpPr>
        <p:spPr/>
        <p:txBody>
          <a:bodyPr/>
          <a:lstStyle/>
          <a:p>
            <a:pPr>
              <a:defRPr/>
            </a:pPr>
            <a:r>
              <a:rPr lang="en-US" smtClean="0"/>
              <a:t>SHIBA advisor continuing education  |  September 2020</a:t>
            </a:r>
            <a:endParaRPr lang="en-US" dirty="0"/>
          </a:p>
        </p:txBody>
      </p:sp>
      <p:sp>
        <p:nvSpPr>
          <p:cNvPr id="3" name="Slide Number Placeholder 2"/>
          <p:cNvSpPr>
            <a:spLocks noGrp="1"/>
          </p:cNvSpPr>
          <p:nvPr>
            <p:ph type="sldNum" sz="quarter" idx="11"/>
          </p:nvPr>
        </p:nvSpPr>
        <p:spPr/>
        <p:txBody>
          <a:bodyPr/>
          <a:lstStyle/>
          <a:p>
            <a:pPr>
              <a:defRPr/>
            </a:pPr>
            <a:fld id="{022667C3-1A16-4F93-85B6-182022BDC9A2}" type="slidenum">
              <a:rPr lang="en-US" smtClean="0"/>
              <a:pPr>
                <a:defRPr/>
              </a:pPr>
              <a:t>24</a:t>
            </a:fld>
            <a:endParaRPr lang="en-US" dirty="0"/>
          </a:p>
        </p:txBody>
      </p:sp>
      <p:sp>
        <p:nvSpPr>
          <p:cNvPr id="7" name="Content Placeholder 6"/>
          <p:cNvSpPr>
            <a:spLocks noGrp="1"/>
          </p:cNvSpPr>
          <p:nvPr>
            <p:ph idx="1"/>
          </p:nvPr>
        </p:nvSpPr>
        <p:spPr>
          <a:xfrm>
            <a:off x="360363" y="1187097"/>
            <a:ext cx="8445500" cy="4525963"/>
          </a:xfrm>
        </p:spPr>
        <p:txBody>
          <a:bodyPr/>
          <a:lstStyle/>
          <a:p>
            <a:r>
              <a:rPr lang="en-US" sz="2400" b="1" dirty="0" smtClean="0"/>
              <a:t>Early </a:t>
            </a:r>
            <a:r>
              <a:rPr lang="en-US" sz="2400" b="1" dirty="0"/>
              <a:t>October </a:t>
            </a:r>
          </a:p>
          <a:p>
            <a:pPr lvl="0"/>
            <a:r>
              <a:rPr lang="en-US" sz="2400" dirty="0"/>
              <a:t>Adding Drug frequency options</a:t>
            </a:r>
          </a:p>
          <a:p>
            <a:pPr lvl="1"/>
            <a:r>
              <a:rPr lang="en-US" dirty="0"/>
              <a:t>Allows beneficiaries to select 1 or 2x a year fills and smaller usage dosages to see more precise cost </a:t>
            </a:r>
            <a:r>
              <a:rPr lang="en-US" dirty="0" smtClean="0"/>
              <a:t>information.</a:t>
            </a:r>
            <a:endParaRPr lang="en-US" dirty="0"/>
          </a:p>
          <a:p>
            <a:pPr lvl="0"/>
            <a:r>
              <a:rPr lang="en-US" sz="2400" dirty="0"/>
              <a:t>Updates to </a:t>
            </a:r>
            <a:r>
              <a:rPr lang="en-US" sz="2400" dirty="0" smtClean="0"/>
              <a:t>search results </a:t>
            </a:r>
            <a:r>
              <a:rPr lang="en-US" sz="2400" dirty="0"/>
              <a:t>filter </a:t>
            </a:r>
          </a:p>
          <a:p>
            <a:pPr lvl="1"/>
            <a:r>
              <a:rPr lang="en-US" dirty="0"/>
              <a:t>Adding </a:t>
            </a:r>
            <a:r>
              <a:rPr lang="en-US" dirty="0" smtClean="0"/>
              <a:t>Medicare Advantage Plan </a:t>
            </a:r>
            <a:r>
              <a:rPr lang="en-US" dirty="0"/>
              <a:t>Type filter (i.e., PPO, </a:t>
            </a:r>
            <a:r>
              <a:rPr lang="en-US" dirty="0" smtClean="0"/>
              <a:t>HMO, </a:t>
            </a:r>
            <a:r>
              <a:rPr lang="en-US" dirty="0"/>
              <a:t>etc.) to allow users to narrow down the search results to the types of plans they are looking for.</a:t>
            </a:r>
          </a:p>
          <a:p>
            <a:pPr lvl="1"/>
            <a:r>
              <a:rPr lang="en-US" dirty="0"/>
              <a:t>Adding drug coverage filter to allow users to only see plans that cover all their drugs.  </a:t>
            </a:r>
          </a:p>
          <a:p>
            <a:endParaRPr lang="en-US" sz="800" dirty="0" smtClean="0"/>
          </a:p>
          <a:p>
            <a:pPr algn="r"/>
            <a:r>
              <a:rPr lang="en-US" sz="2400" i="1" dirty="0" smtClean="0"/>
              <a:t>Continued</a:t>
            </a:r>
            <a:endParaRPr lang="en-US" sz="2400" i="1" dirty="0"/>
          </a:p>
        </p:txBody>
      </p:sp>
    </p:spTree>
    <p:extLst>
      <p:ext uri="{BB962C8B-B14F-4D97-AF65-F5344CB8AC3E}">
        <p14:creationId xmlns:p14="http://schemas.microsoft.com/office/powerpoint/2010/main" val="4241551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Plan Finder updates </a:t>
            </a:r>
            <a:r>
              <a:rPr lang="en-US" i="1" dirty="0" smtClean="0"/>
              <a:t>(continued)</a:t>
            </a:r>
            <a:endParaRPr lang="en-US" dirty="0"/>
          </a:p>
        </p:txBody>
      </p:sp>
      <p:sp>
        <p:nvSpPr>
          <p:cNvPr id="2" name="Footer Placeholder 1"/>
          <p:cNvSpPr>
            <a:spLocks noGrp="1"/>
          </p:cNvSpPr>
          <p:nvPr>
            <p:ph type="ftr" sz="quarter" idx="10"/>
          </p:nvPr>
        </p:nvSpPr>
        <p:spPr/>
        <p:txBody>
          <a:bodyPr/>
          <a:lstStyle/>
          <a:p>
            <a:pPr>
              <a:defRPr/>
            </a:pPr>
            <a:r>
              <a:rPr lang="en-US" smtClean="0"/>
              <a:t>SHIBA advisor continuing education  |  September 2020</a:t>
            </a:r>
            <a:endParaRPr lang="en-US" dirty="0"/>
          </a:p>
        </p:txBody>
      </p:sp>
      <p:sp>
        <p:nvSpPr>
          <p:cNvPr id="3" name="Slide Number Placeholder 2"/>
          <p:cNvSpPr>
            <a:spLocks noGrp="1"/>
          </p:cNvSpPr>
          <p:nvPr>
            <p:ph type="sldNum" sz="quarter" idx="11"/>
          </p:nvPr>
        </p:nvSpPr>
        <p:spPr/>
        <p:txBody>
          <a:bodyPr/>
          <a:lstStyle/>
          <a:p>
            <a:pPr>
              <a:defRPr/>
            </a:pPr>
            <a:fld id="{022667C3-1A16-4F93-85B6-182022BDC9A2}" type="slidenum">
              <a:rPr lang="en-US" smtClean="0"/>
              <a:pPr>
                <a:defRPr/>
              </a:pPr>
              <a:t>25</a:t>
            </a:fld>
            <a:endParaRPr lang="en-US" dirty="0"/>
          </a:p>
        </p:txBody>
      </p:sp>
      <p:sp>
        <p:nvSpPr>
          <p:cNvPr id="7" name="Content Placeholder 6"/>
          <p:cNvSpPr>
            <a:spLocks noGrp="1"/>
          </p:cNvSpPr>
          <p:nvPr>
            <p:ph idx="1"/>
          </p:nvPr>
        </p:nvSpPr>
        <p:spPr>
          <a:xfrm>
            <a:off x="360363" y="1126937"/>
            <a:ext cx="8445500" cy="4647033"/>
          </a:xfrm>
        </p:spPr>
        <p:txBody>
          <a:bodyPr/>
          <a:lstStyle/>
          <a:p>
            <a:pPr lvl="0"/>
            <a:r>
              <a:rPr lang="en-US" sz="2400" dirty="0" smtClean="0"/>
              <a:t>New</a:t>
            </a:r>
            <a:r>
              <a:rPr lang="en-US" sz="2400" dirty="0"/>
              <a:t>:  </a:t>
            </a:r>
            <a:r>
              <a:rPr lang="en-US" sz="2400" dirty="0" smtClean="0"/>
              <a:t>Beneficiaries will </a:t>
            </a:r>
            <a:r>
              <a:rPr lang="en-US" sz="2400" dirty="0"/>
              <a:t>see future LIS </a:t>
            </a:r>
            <a:r>
              <a:rPr lang="en-US" sz="2400" dirty="0" smtClean="0"/>
              <a:t>pricing when logged into My Medicare account (“personalized search”)</a:t>
            </a:r>
            <a:endParaRPr lang="en-US" sz="2400" dirty="0"/>
          </a:p>
          <a:p>
            <a:pPr lvl="1"/>
            <a:r>
              <a:rPr lang="en-US" dirty="0" smtClean="0"/>
              <a:t>Anonymous search will only show prices based upon information that was entered at the beginning of the search.</a:t>
            </a:r>
            <a:endParaRPr lang="en-US" dirty="0"/>
          </a:p>
          <a:p>
            <a:pPr lvl="0"/>
            <a:endParaRPr lang="en-US" sz="1200" dirty="0" smtClean="0">
              <a:solidFill>
                <a:srgbClr val="FF0000"/>
              </a:solidFill>
            </a:endParaRPr>
          </a:p>
          <a:p>
            <a:pPr lvl="0"/>
            <a:r>
              <a:rPr lang="en-US" sz="2400" dirty="0" smtClean="0"/>
              <a:t>New: Renal dialysis benefit information will display </a:t>
            </a:r>
            <a:r>
              <a:rPr lang="en-US" sz="2400" dirty="0"/>
              <a:t>in plan benefits (important to ESRD beneficiaries who are becoming eligible for Medicare Advantage</a:t>
            </a:r>
            <a:r>
              <a:rPr lang="en-US" sz="2400" dirty="0" smtClean="0"/>
              <a:t>).</a:t>
            </a:r>
          </a:p>
          <a:p>
            <a:pPr lvl="0"/>
            <a:endParaRPr lang="en-US" sz="2400" dirty="0"/>
          </a:p>
          <a:p>
            <a:pPr lvl="0"/>
            <a:r>
              <a:rPr lang="en-US" sz="2400" dirty="0" smtClean="0"/>
              <a:t>New: Flag will designate </a:t>
            </a:r>
            <a:r>
              <a:rPr lang="en-US" sz="2400" dirty="0"/>
              <a:t>plans participating in the Part D Senior Savings </a:t>
            </a:r>
            <a:r>
              <a:rPr lang="en-US" sz="2400" dirty="0" smtClean="0"/>
              <a:t>Model.</a:t>
            </a:r>
            <a:endParaRPr lang="en-US" sz="2400" b="1" dirty="0" smtClean="0"/>
          </a:p>
          <a:p>
            <a:pPr algn="r"/>
            <a:r>
              <a:rPr lang="en-US" sz="2400" i="1" dirty="0" smtClean="0"/>
              <a:t>Continued</a:t>
            </a:r>
            <a:endParaRPr lang="en-US" sz="2400" i="1" dirty="0"/>
          </a:p>
        </p:txBody>
      </p:sp>
    </p:spTree>
    <p:extLst>
      <p:ext uri="{BB962C8B-B14F-4D97-AF65-F5344CB8AC3E}">
        <p14:creationId xmlns:p14="http://schemas.microsoft.com/office/powerpoint/2010/main" val="4267142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Plan Finder updates </a:t>
            </a:r>
            <a:r>
              <a:rPr lang="en-US" i="1" dirty="0" smtClean="0"/>
              <a:t>(continued)</a:t>
            </a:r>
            <a:endParaRPr lang="en-US" dirty="0"/>
          </a:p>
        </p:txBody>
      </p:sp>
      <p:sp>
        <p:nvSpPr>
          <p:cNvPr id="2" name="Footer Placeholder 1"/>
          <p:cNvSpPr>
            <a:spLocks noGrp="1"/>
          </p:cNvSpPr>
          <p:nvPr>
            <p:ph type="ftr" sz="quarter" idx="10"/>
          </p:nvPr>
        </p:nvSpPr>
        <p:spPr/>
        <p:txBody>
          <a:bodyPr/>
          <a:lstStyle/>
          <a:p>
            <a:pPr>
              <a:defRPr/>
            </a:pPr>
            <a:r>
              <a:rPr lang="en-US" smtClean="0"/>
              <a:t>SHIBA advisor continuing education  |  September 2020</a:t>
            </a:r>
            <a:endParaRPr lang="en-US" dirty="0"/>
          </a:p>
        </p:txBody>
      </p:sp>
      <p:sp>
        <p:nvSpPr>
          <p:cNvPr id="3" name="Slide Number Placeholder 2"/>
          <p:cNvSpPr>
            <a:spLocks noGrp="1"/>
          </p:cNvSpPr>
          <p:nvPr>
            <p:ph type="sldNum" sz="quarter" idx="11"/>
          </p:nvPr>
        </p:nvSpPr>
        <p:spPr/>
        <p:txBody>
          <a:bodyPr/>
          <a:lstStyle/>
          <a:p>
            <a:pPr>
              <a:defRPr/>
            </a:pPr>
            <a:fld id="{022667C3-1A16-4F93-85B6-182022BDC9A2}" type="slidenum">
              <a:rPr lang="en-US" smtClean="0"/>
              <a:pPr>
                <a:defRPr/>
              </a:pPr>
              <a:t>26</a:t>
            </a:fld>
            <a:endParaRPr lang="en-US" dirty="0"/>
          </a:p>
        </p:txBody>
      </p:sp>
      <p:sp>
        <p:nvSpPr>
          <p:cNvPr id="7" name="Content Placeholder 6"/>
          <p:cNvSpPr>
            <a:spLocks noGrp="1"/>
          </p:cNvSpPr>
          <p:nvPr>
            <p:ph idx="1"/>
          </p:nvPr>
        </p:nvSpPr>
        <p:spPr>
          <a:xfrm>
            <a:off x="360363" y="1297901"/>
            <a:ext cx="8445500" cy="2644120"/>
          </a:xfrm>
        </p:spPr>
        <p:txBody>
          <a:bodyPr/>
          <a:lstStyle/>
          <a:p>
            <a:r>
              <a:rPr lang="en-US" sz="2400" b="1" dirty="0" smtClean="0"/>
              <a:t>October 1:  2021 plan options will be visible</a:t>
            </a:r>
          </a:p>
          <a:p>
            <a:endParaRPr lang="en-US" sz="2400" b="1" dirty="0"/>
          </a:p>
          <a:p>
            <a:r>
              <a:rPr lang="en-US" sz="2400" b="1" dirty="0" smtClean="0"/>
              <a:t>October 15:  Enroll now button will go live for 2021 plan options</a:t>
            </a:r>
            <a:endParaRPr lang="en-US" sz="2400" b="1" dirty="0"/>
          </a:p>
        </p:txBody>
      </p:sp>
    </p:spTree>
    <p:extLst>
      <p:ext uri="{BB962C8B-B14F-4D97-AF65-F5344CB8AC3E}">
        <p14:creationId xmlns:p14="http://schemas.microsoft.com/office/powerpoint/2010/main" val="38000949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6"/>
          <p:cNvSpPr>
            <a:spLocks noGrp="1"/>
          </p:cNvSpPr>
          <p:nvPr>
            <p:ph type="title"/>
          </p:nvPr>
        </p:nvSpPr>
        <p:spPr/>
        <p:txBody>
          <a:bodyPr/>
          <a:lstStyle/>
          <a:p>
            <a:r>
              <a:rPr lang="en-US" altLang="en-US" sz="3200" dirty="0">
                <a:latin typeface="Segoe UI" panose="020B0502040204020203" pitchFamily="34" charset="0"/>
                <a:cs typeface="Segoe UI" panose="020B0502040204020203" pitchFamily="34" charset="0"/>
              </a:rPr>
              <a:t>G</a:t>
            </a:r>
            <a:r>
              <a:rPr lang="en-US" altLang="en-US" sz="3200" dirty="0" smtClean="0">
                <a:latin typeface="Segoe UI" panose="020B0502040204020203" pitchFamily="34" charset="0"/>
                <a:cs typeface="Segoe UI" panose="020B0502040204020203" pitchFamily="34" charset="0"/>
              </a:rPr>
              <a:t>roup activity: Mechanics of Plan Finder</a:t>
            </a:r>
            <a:endParaRPr lang="en-US" altLang="en-US" sz="3200" i="1" dirty="0" smtClean="0">
              <a:latin typeface="Segoe UI" panose="020B0502040204020203" pitchFamily="34" charset="0"/>
              <a:cs typeface="Segoe UI" panose="020B0502040204020203" pitchFamily="34" charset="0"/>
            </a:endParaRPr>
          </a:p>
        </p:txBody>
      </p:sp>
      <p:sp>
        <p:nvSpPr>
          <p:cNvPr id="123909" name="Content Placeholder 2"/>
          <p:cNvSpPr>
            <a:spLocks noGrp="1"/>
          </p:cNvSpPr>
          <p:nvPr>
            <p:ph idx="1"/>
          </p:nvPr>
        </p:nvSpPr>
        <p:spPr>
          <a:xfrm>
            <a:off x="563563" y="3302156"/>
            <a:ext cx="8140170" cy="3282272"/>
          </a:xfrm>
        </p:spPr>
        <p:txBody>
          <a:bodyPr/>
          <a:lstStyle/>
          <a:p>
            <a:r>
              <a:rPr lang="en-US" sz="2150" dirty="0" smtClean="0">
                <a:latin typeface="Segoe UI" panose="020B0502040204020203" pitchFamily="34" charset="0"/>
                <a:cs typeface="Segoe UI" panose="020B0502040204020203" pitchFamily="34" charset="0"/>
                <a:hlinkClick r:id="rId3"/>
              </a:rPr>
              <a:t>www.medicare.gov/plan-compare</a:t>
            </a:r>
            <a:r>
              <a:rPr lang="en-US" sz="2150" dirty="0">
                <a:latin typeface="Segoe UI" panose="020B0502040204020203" pitchFamily="34" charset="0"/>
                <a:cs typeface="Segoe UI" panose="020B0502040204020203" pitchFamily="34" charset="0"/>
                <a:hlinkClick r:id="rId3"/>
              </a:rPr>
              <a:t>/#/?lang=en</a:t>
            </a:r>
            <a:r>
              <a:rPr lang="en-US" sz="2150" dirty="0">
                <a:latin typeface="Segoe UI" panose="020B0502040204020203" pitchFamily="34" charset="0"/>
                <a:cs typeface="Segoe UI" panose="020B0502040204020203" pitchFamily="34" charset="0"/>
              </a:rPr>
              <a:t> </a:t>
            </a:r>
          </a:p>
          <a:p>
            <a:r>
              <a:rPr lang="en-US" sz="2150" dirty="0" smtClean="0"/>
              <a:t>Your trainer may present Plan Finder.</a:t>
            </a:r>
          </a:p>
          <a:p>
            <a:pPr marL="342900" indent="-342900">
              <a:buFont typeface="Arial" panose="020B0604020202020204" pitchFamily="34" charset="0"/>
              <a:buChar char="•"/>
            </a:pPr>
            <a:r>
              <a:rPr lang="en-US" sz="2150" dirty="0" smtClean="0"/>
              <a:t>Review functionality as a group</a:t>
            </a:r>
          </a:p>
          <a:p>
            <a:pPr marL="342900" indent="-342900">
              <a:buFont typeface="Arial" panose="020B0604020202020204" pitchFamily="34" charset="0"/>
              <a:buChar char="•"/>
            </a:pPr>
            <a:r>
              <a:rPr lang="en-US" sz="2150" dirty="0" smtClean="0"/>
              <a:t>Practice using it</a:t>
            </a:r>
          </a:p>
          <a:p>
            <a:pPr marL="342900" indent="-342900">
              <a:buFont typeface="Arial" panose="020B0604020202020204" pitchFamily="34" charset="0"/>
              <a:buChar char="•"/>
            </a:pPr>
            <a:r>
              <a:rPr lang="en-US" sz="2150" dirty="0" smtClean="0"/>
              <a:t>Discuss with your group how </a:t>
            </a:r>
            <a:r>
              <a:rPr lang="en-US" sz="2150" dirty="0"/>
              <a:t>to maximize </a:t>
            </a:r>
            <a:r>
              <a:rPr lang="en-US" sz="2150" dirty="0" smtClean="0"/>
              <a:t>your time </a:t>
            </a:r>
            <a:r>
              <a:rPr lang="en-US" sz="2150" dirty="0"/>
              <a:t>on </a:t>
            </a:r>
            <a:r>
              <a:rPr lang="en-US" sz="2150" dirty="0" smtClean="0"/>
              <a:t>Plan Finder</a:t>
            </a:r>
          </a:p>
          <a:p>
            <a:pPr marL="342900" indent="-342900">
              <a:buFont typeface="Arial" panose="020B0604020202020204" pitchFamily="34" charset="0"/>
              <a:buChar char="•"/>
            </a:pPr>
            <a:r>
              <a:rPr lang="en-US" sz="2150" dirty="0" smtClean="0"/>
              <a:t>Discuss </a:t>
            </a:r>
            <a:r>
              <a:rPr lang="en-US" sz="2150" dirty="0"/>
              <a:t>functionality and any questions you </a:t>
            </a:r>
            <a:r>
              <a:rPr lang="en-US" sz="2150" dirty="0" smtClean="0"/>
              <a:t>have</a:t>
            </a:r>
            <a:endParaRPr lang="en-US" sz="2150" dirty="0"/>
          </a:p>
          <a:p>
            <a:endParaRPr lang="en-US" sz="2000" dirty="0" smtClean="0"/>
          </a:p>
          <a:p>
            <a:endParaRPr lang="en-US" sz="2000" dirty="0"/>
          </a:p>
          <a:p>
            <a:pPr marL="457200" lvl="1" indent="0">
              <a:buNone/>
            </a:pPr>
            <a:endParaRPr lang="en-US" dirty="0"/>
          </a:p>
          <a:p>
            <a:pPr algn="r"/>
            <a:endParaRPr lang="en-US" sz="2200" i="1" dirty="0"/>
          </a:p>
          <a:p>
            <a:endParaRPr lang="en-US" sz="1800" i="1" dirty="0" smtClean="0"/>
          </a:p>
          <a:p>
            <a:pPr lvl="2"/>
            <a:endParaRPr lang="en-US" sz="1800" dirty="0" smtClean="0"/>
          </a:p>
          <a:p>
            <a:pPr lvl="1"/>
            <a:endParaRPr lang="en-US" dirty="0"/>
          </a:p>
        </p:txBody>
      </p:sp>
      <p:sp>
        <p:nvSpPr>
          <p:cNvPr id="4" name="Footer Placeholder 3"/>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27</a:t>
            </a:fld>
            <a:endParaRPr lang="en-US" dirty="0"/>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3534" y="1097989"/>
            <a:ext cx="5821331" cy="2091416"/>
          </a:xfrm>
          <a:prstGeom prst="rect">
            <a:avLst/>
          </a:prstGeom>
        </p:spPr>
      </p:pic>
    </p:spTree>
    <p:extLst>
      <p:ext uri="{BB962C8B-B14F-4D97-AF65-F5344CB8AC3E}">
        <p14:creationId xmlns:p14="http://schemas.microsoft.com/office/powerpoint/2010/main" val="574180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Optional practice sessions: </a:t>
            </a:r>
            <a:br>
              <a:rPr lang="en-US" dirty="0" smtClean="0"/>
            </a:br>
            <a:r>
              <a:rPr lang="en-US" dirty="0" smtClean="0"/>
              <a:t>Effectively communicating with clients </a:t>
            </a:r>
            <a:br>
              <a:rPr lang="en-US" dirty="0" smtClean="0"/>
            </a:br>
            <a:r>
              <a:rPr lang="en-US" dirty="0" smtClean="0"/>
              <a:t>to complete enrollment</a:t>
            </a:r>
            <a:endParaRPr lang="en-US" dirty="0"/>
          </a:p>
        </p:txBody>
      </p:sp>
      <p:sp>
        <p:nvSpPr>
          <p:cNvPr id="3" name="Footer Placeholder 2"/>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91EAB261-394D-4D9C-9A31-C9FF847D6AC9}" type="slidenum">
              <a:rPr lang="en-US" smtClean="0"/>
              <a:pPr>
                <a:defRPr/>
              </a:pPr>
              <a:t>28</a:t>
            </a:fld>
            <a:endParaRPr lang="en-US" dirty="0"/>
          </a:p>
        </p:txBody>
      </p:sp>
    </p:spTree>
    <p:extLst>
      <p:ext uri="{BB962C8B-B14F-4D97-AF65-F5344CB8AC3E}">
        <p14:creationId xmlns:p14="http://schemas.microsoft.com/office/powerpoint/2010/main" val="2996246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6"/>
          <p:cNvSpPr>
            <a:spLocks noGrp="1"/>
          </p:cNvSpPr>
          <p:nvPr>
            <p:ph type="title"/>
          </p:nvPr>
        </p:nvSpPr>
        <p:spPr/>
        <p:txBody>
          <a:bodyPr/>
          <a:lstStyle/>
          <a:p>
            <a:r>
              <a:rPr lang="en-US" altLang="en-US" dirty="0" smtClean="0">
                <a:latin typeface="Segoe UI" panose="020B0502040204020203" pitchFamily="34" charset="0"/>
                <a:cs typeface="Segoe UI" panose="020B0502040204020203" pitchFamily="34" charset="0"/>
              </a:rPr>
              <a:t>Effective communication</a:t>
            </a:r>
          </a:p>
        </p:txBody>
      </p:sp>
      <p:sp>
        <p:nvSpPr>
          <p:cNvPr id="123909" name="Content Placeholder 2"/>
          <p:cNvSpPr>
            <a:spLocks noGrp="1"/>
          </p:cNvSpPr>
          <p:nvPr>
            <p:ph idx="1"/>
          </p:nvPr>
        </p:nvSpPr>
        <p:spPr>
          <a:xfrm>
            <a:off x="414033" y="1254521"/>
            <a:ext cx="8338160" cy="4061186"/>
          </a:xfrm>
        </p:spPr>
        <p:txBody>
          <a:bodyPr/>
          <a:lstStyle/>
          <a:p>
            <a:r>
              <a:rPr lang="en-US" dirty="0"/>
              <a:t>Practice how to communicate and let </a:t>
            </a:r>
            <a:r>
              <a:rPr lang="en-US" dirty="0" smtClean="0"/>
              <a:t>clients </a:t>
            </a:r>
            <a:r>
              <a:rPr lang="en-US" dirty="0"/>
              <a:t>know what you are going to do</a:t>
            </a:r>
            <a:r>
              <a:rPr lang="en-US" dirty="0" smtClean="0"/>
              <a:t>.</a:t>
            </a:r>
          </a:p>
          <a:p>
            <a:endParaRPr lang="en-US" sz="1000" dirty="0"/>
          </a:p>
          <a:p>
            <a:pPr marL="457200" indent="-457200">
              <a:buFont typeface="Arial" panose="020B0604020202020204" pitchFamily="34" charset="0"/>
              <a:buChar char="•"/>
            </a:pPr>
            <a:r>
              <a:rPr lang="en-US" dirty="0" smtClean="0"/>
              <a:t>Maybe </a:t>
            </a:r>
            <a:r>
              <a:rPr lang="en-US" dirty="0"/>
              <a:t>breakout rooms to practice.</a:t>
            </a:r>
          </a:p>
          <a:p>
            <a:pPr marL="457200" indent="-457200">
              <a:buFont typeface="Arial" panose="020B0604020202020204" pitchFamily="34" charset="0"/>
              <a:buChar char="•"/>
            </a:pPr>
            <a:r>
              <a:rPr lang="en-US" dirty="0" smtClean="0"/>
              <a:t>Maybe </a:t>
            </a:r>
            <a:r>
              <a:rPr lang="en-US" dirty="0"/>
              <a:t>develop short scripts as examples.</a:t>
            </a:r>
          </a:p>
          <a:p>
            <a:pPr marL="457200" indent="-457200">
              <a:buFont typeface="Arial" panose="020B0604020202020204" pitchFamily="34" charset="0"/>
              <a:buChar char="•"/>
            </a:pPr>
            <a:r>
              <a:rPr lang="en-US" dirty="0" smtClean="0"/>
              <a:t>Does your agency have templated </a:t>
            </a:r>
            <a:r>
              <a:rPr lang="en-US" dirty="0"/>
              <a:t>letter </a:t>
            </a:r>
            <a:r>
              <a:rPr lang="en-US" dirty="0" smtClean="0"/>
              <a:t>examples? </a:t>
            </a:r>
          </a:p>
          <a:p>
            <a:pPr marL="457200" indent="-457200">
              <a:buFont typeface="Arial" panose="020B0604020202020204" pitchFamily="34" charset="0"/>
              <a:buChar char="•"/>
            </a:pPr>
            <a:r>
              <a:rPr lang="en-US" dirty="0" smtClean="0"/>
              <a:t>Some agencies may </a:t>
            </a:r>
            <a:r>
              <a:rPr lang="en-US" dirty="0"/>
              <a:t>already have their </a:t>
            </a:r>
            <a:r>
              <a:rPr lang="en-US" dirty="0" smtClean="0"/>
              <a:t>own scripts </a:t>
            </a:r>
            <a:r>
              <a:rPr lang="en-US" dirty="0"/>
              <a:t>to share.</a:t>
            </a:r>
            <a:endParaRPr lang="en-US" dirty="0">
              <a:latin typeface="Segoe UI" panose="020B0502040204020203" pitchFamily="34" charset="0"/>
              <a:cs typeface="Segoe UI" panose="020B0502040204020203" pitchFamily="34" charset="0"/>
            </a:endParaRPr>
          </a:p>
        </p:txBody>
      </p:sp>
      <p:sp>
        <p:nvSpPr>
          <p:cNvPr id="3" name="Footer Placeholder 2"/>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29</a:t>
            </a:fld>
            <a:endParaRPr lang="en-US" dirty="0"/>
          </a:p>
        </p:txBody>
      </p:sp>
    </p:spTree>
    <p:extLst>
      <p:ext uri="{BB962C8B-B14F-4D97-AF65-F5344CB8AC3E}">
        <p14:creationId xmlns:p14="http://schemas.microsoft.com/office/powerpoint/2010/main" val="3896102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r>
              <a:rPr lang="en-US" altLang="en-US" dirty="0" smtClean="0">
                <a:latin typeface="Segoe UI" panose="020B0502040204020203" pitchFamily="34" charset="0"/>
                <a:cs typeface="Segoe UI" panose="020B0502040204020203" pitchFamily="34" charset="0"/>
              </a:rPr>
              <a:t>Learning objectives</a:t>
            </a:r>
          </a:p>
        </p:txBody>
      </p:sp>
      <p:sp>
        <p:nvSpPr>
          <p:cNvPr id="17413" name="Content Placeholder 2"/>
          <p:cNvSpPr>
            <a:spLocks noGrp="1"/>
          </p:cNvSpPr>
          <p:nvPr>
            <p:ph idx="1"/>
          </p:nvPr>
        </p:nvSpPr>
        <p:spPr>
          <a:xfrm>
            <a:off x="418238" y="1264627"/>
            <a:ext cx="8330376" cy="4584509"/>
          </a:xfrm>
        </p:spPr>
        <p:txBody>
          <a:bodyPr/>
          <a:lstStyle/>
          <a:p>
            <a:pPr>
              <a:spcBef>
                <a:spcPts val="0"/>
              </a:spcBef>
            </a:pPr>
            <a:r>
              <a:rPr lang="en-US" sz="2400" dirty="0" smtClean="0"/>
              <a:t>After completing this training, you should be able to: </a:t>
            </a:r>
          </a:p>
          <a:p>
            <a:pPr>
              <a:spcBef>
                <a:spcPts val="0"/>
              </a:spcBef>
            </a:pPr>
            <a:endParaRPr lang="en-US" sz="1000" dirty="0"/>
          </a:p>
          <a:p>
            <a:pPr marL="342900" indent="-342900">
              <a:buFont typeface="Arial" panose="020B0604020202020204" pitchFamily="34" charset="0"/>
              <a:buChar char="•"/>
            </a:pPr>
            <a:r>
              <a:rPr lang="en-US" sz="2400" dirty="0"/>
              <a:t>Demonstrate using </a:t>
            </a:r>
            <a:r>
              <a:rPr lang="en-US" sz="2400" dirty="0" smtClean="0"/>
              <a:t>Plan Finder </a:t>
            </a:r>
            <a:r>
              <a:rPr lang="en-US" sz="2400" dirty="0"/>
              <a:t>and </a:t>
            </a:r>
            <a:r>
              <a:rPr lang="en-US" sz="2400" dirty="0" smtClean="0"/>
              <a:t>share </a:t>
            </a:r>
            <a:r>
              <a:rPr lang="en-US" sz="2400" dirty="0"/>
              <a:t>results with beneficiaries </a:t>
            </a:r>
            <a:r>
              <a:rPr lang="en-US" sz="2400" dirty="0" smtClean="0"/>
              <a:t>through email.</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2400" dirty="0" smtClean="0"/>
              <a:t>Describe </a:t>
            </a:r>
            <a:r>
              <a:rPr lang="en-US" sz="2400" dirty="0"/>
              <a:t>at least two specific options to convey </a:t>
            </a:r>
            <a:r>
              <a:rPr lang="en-US" sz="2400" dirty="0" smtClean="0"/>
              <a:t>Plan Finder </a:t>
            </a:r>
            <a:r>
              <a:rPr lang="en-US" sz="2400" dirty="0"/>
              <a:t>results to the client. </a:t>
            </a:r>
            <a:r>
              <a:rPr lang="en-US" sz="2400" dirty="0" smtClean="0"/>
              <a:t>Describe your </a:t>
            </a:r>
            <a:r>
              <a:rPr lang="en-US" sz="2400" dirty="0"/>
              <a:t>plan to touch </a:t>
            </a:r>
            <a:r>
              <a:rPr lang="en-US" sz="2400" dirty="0" smtClean="0"/>
              <a:t>base with them, </a:t>
            </a:r>
            <a:r>
              <a:rPr lang="en-US" sz="2400" dirty="0"/>
              <a:t>as needed, </a:t>
            </a:r>
            <a:r>
              <a:rPr lang="en-US" sz="2400" dirty="0" smtClean="0"/>
              <a:t>to </a:t>
            </a:r>
            <a:r>
              <a:rPr lang="en-US" sz="2400" dirty="0"/>
              <a:t>finalize their choice in their enrollment</a:t>
            </a:r>
            <a:r>
              <a:rPr lang="en-US" sz="2400" dirty="0" smtClean="0"/>
              <a:t>.</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2400" dirty="0" smtClean="0"/>
              <a:t>Explain </a:t>
            </a:r>
            <a:r>
              <a:rPr lang="en-US" sz="2400" dirty="0"/>
              <a:t>how the enrollment has been completed online and what </a:t>
            </a:r>
            <a:r>
              <a:rPr lang="en-US" sz="2400" dirty="0" smtClean="0"/>
              <a:t>to </a:t>
            </a:r>
            <a:r>
              <a:rPr lang="en-US" sz="2400" dirty="0"/>
              <a:t>say to the </a:t>
            </a:r>
            <a:r>
              <a:rPr lang="en-US" sz="2400" dirty="0" smtClean="0"/>
              <a:t>client about </a:t>
            </a:r>
            <a:r>
              <a:rPr lang="en-US" sz="2400" dirty="0"/>
              <a:t>what to expect.</a:t>
            </a:r>
            <a:endParaRPr lang="en-US" sz="2400" dirty="0" smtClean="0"/>
          </a:p>
          <a:p>
            <a:pPr>
              <a:spcBef>
                <a:spcPts val="0"/>
              </a:spcBef>
            </a:pPr>
            <a:endParaRPr lang="en-US" sz="2400" dirty="0" smtClean="0"/>
          </a:p>
          <a:p>
            <a:pPr>
              <a:spcBef>
                <a:spcPts val="0"/>
              </a:spcBef>
            </a:pPr>
            <a:endParaRPr lang="en-US" sz="800" dirty="0" smtClean="0"/>
          </a:p>
          <a:p>
            <a:pPr lvl="0" algn="r"/>
            <a:r>
              <a:rPr lang="en-US" sz="2400" i="1" dirty="0" smtClean="0"/>
              <a:t> </a:t>
            </a:r>
            <a:endParaRPr lang="en-US" sz="2400" i="1" dirty="0"/>
          </a:p>
        </p:txBody>
      </p:sp>
      <p:sp>
        <p:nvSpPr>
          <p:cNvPr id="3" name="Footer Placeholder 2"/>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3</a:t>
            </a:fld>
            <a:endParaRPr lang="en-US" dirty="0"/>
          </a:p>
        </p:txBody>
      </p:sp>
    </p:spTree>
    <p:extLst>
      <p:ext uri="{BB962C8B-B14F-4D97-AF65-F5344CB8AC3E}">
        <p14:creationId xmlns:p14="http://schemas.microsoft.com/office/powerpoint/2010/main" val="33094913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Job aids to support you during OEP</a:t>
            </a:r>
            <a:endParaRPr lang="en-US" dirty="0"/>
          </a:p>
        </p:txBody>
      </p:sp>
      <p:sp>
        <p:nvSpPr>
          <p:cNvPr id="3" name="Footer Placeholder 2"/>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91EAB261-394D-4D9C-9A31-C9FF847D6AC9}" type="slidenum">
              <a:rPr lang="en-US" smtClean="0"/>
              <a:pPr>
                <a:defRPr/>
              </a:pPr>
              <a:t>30</a:t>
            </a:fld>
            <a:endParaRPr lang="en-US" dirty="0"/>
          </a:p>
        </p:txBody>
      </p:sp>
    </p:spTree>
    <p:extLst>
      <p:ext uri="{BB962C8B-B14F-4D97-AF65-F5344CB8AC3E}">
        <p14:creationId xmlns:p14="http://schemas.microsoft.com/office/powerpoint/2010/main" val="15665835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360363" y="328612"/>
            <a:ext cx="8445500" cy="989825"/>
          </a:xfrm>
        </p:spPr>
        <p:txBody>
          <a:bodyPr/>
          <a:lstStyle/>
          <a:p>
            <a:r>
              <a:rPr lang="en-US" altLang="en-US" dirty="0" smtClean="0">
                <a:latin typeface="Segoe UI" panose="020B0502040204020203" pitchFamily="34" charset="0"/>
                <a:cs typeface="Segoe UI" panose="020B0502040204020203" pitchFamily="34" charset="0"/>
              </a:rPr>
              <a:t>September 2020 learning aids </a:t>
            </a:r>
          </a:p>
        </p:txBody>
      </p:sp>
      <p:sp>
        <p:nvSpPr>
          <p:cNvPr id="17413" name="Content Placeholder 2"/>
          <p:cNvSpPr>
            <a:spLocks noGrp="1"/>
          </p:cNvSpPr>
          <p:nvPr>
            <p:ph idx="1"/>
          </p:nvPr>
        </p:nvSpPr>
        <p:spPr>
          <a:xfrm>
            <a:off x="2403987" y="1050921"/>
            <a:ext cx="6401876" cy="3709839"/>
          </a:xfrm>
        </p:spPr>
        <p:txBody>
          <a:bodyPr/>
          <a:lstStyle/>
          <a:p>
            <a:r>
              <a:rPr lang="en-US" sz="2000" b="1" i="1" dirty="0"/>
              <a:t>Medicare &amp; You </a:t>
            </a:r>
            <a:r>
              <a:rPr lang="en-US" sz="2000" b="1" i="1" dirty="0" smtClean="0"/>
              <a:t>2020</a:t>
            </a:r>
            <a:endParaRPr lang="en-US" sz="2000" dirty="0"/>
          </a:p>
          <a:p>
            <a:r>
              <a:rPr lang="en-US" sz="2000" dirty="0"/>
              <a:t>Partner </a:t>
            </a:r>
            <a:r>
              <a:rPr lang="en-US" sz="2000" dirty="0" smtClean="0"/>
              <a:t>publication </a:t>
            </a:r>
            <a:br>
              <a:rPr lang="en-US" sz="2000" dirty="0" smtClean="0"/>
            </a:br>
            <a:r>
              <a:rPr lang="en-US" sz="2000" dirty="0" smtClean="0"/>
              <a:t>Note:  this is the national 2020 version.</a:t>
            </a:r>
          </a:p>
          <a:p>
            <a:r>
              <a:rPr lang="en-US" sz="2000" i="1" dirty="0" smtClean="0"/>
              <a:t>The 2021 version may be available online mid-September.</a:t>
            </a:r>
            <a:r>
              <a:rPr lang="en-US" sz="2000" i="1" u="sng" dirty="0">
                <a:solidFill>
                  <a:srgbClr val="FF0000"/>
                </a:solidFill>
              </a:rPr>
              <a:t/>
            </a:r>
            <a:br>
              <a:rPr lang="en-US" sz="2000" i="1" u="sng" dirty="0">
                <a:solidFill>
                  <a:srgbClr val="FF0000"/>
                </a:solidFill>
              </a:rPr>
            </a:br>
            <a:r>
              <a:rPr lang="en-US" sz="2000" u="sng" dirty="0" smtClean="0">
                <a:solidFill>
                  <a:srgbClr val="FF0000"/>
                </a:solidFill>
                <a:hlinkClick r:id="rId3"/>
              </a:rPr>
              <a:t>www.medicare.gov/Pubs/pdf/10050-medicare-and-you.pdf</a:t>
            </a:r>
            <a:r>
              <a:rPr lang="en-US" sz="2000" u="sng" dirty="0" smtClean="0">
                <a:solidFill>
                  <a:srgbClr val="FF0000"/>
                </a:solidFill>
              </a:rPr>
              <a:t> </a:t>
            </a:r>
          </a:p>
          <a:p>
            <a:endParaRPr lang="en-US" sz="2000" u="sng" dirty="0">
              <a:solidFill>
                <a:srgbClr val="FF0000"/>
              </a:solidFill>
            </a:endParaRPr>
          </a:p>
          <a:p>
            <a:r>
              <a:rPr lang="en-US" sz="2000" b="1" dirty="0" smtClean="0"/>
              <a:t>2020-2021 </a:t>
            </a:r>
            <a:r>
              <a:rPr lang="en-US" sz="2000" b="1" dirty="0"/>
              <a:t>Medicare Open Enrollment Period (OEP) timeline</a:t>
            </a:r>
            <a:endParaRPr lang="en-US" sz="2000" b="1" i="1" dirty="0" smtClean="0"/>
          </a:p>
          <a:p>
            <a:r>
              <a:rPr lang="en-US" sz="2000" dirty="0" smtClean="0"/>
              <a:t>SHIBA job aid</a:t>
            </a:r>
          </a:p>
          <a:p>
            <a:pPr indent="-285750"/>
            <a:r>
              <a:rPr lang="en-US" sz="2000" dirty="0" smtClean="0">
                <a:hlinkClick r:id="rId4"/>
              </a:rPr>
              <a:t>www.insurance.wa.gov/sites/default/files/documents/medicare-oep-timeline_2.pdf</a:t>
            </a:r>
            <a:endParaRPr lang="en-US" sz="2000" dirty="0" smtClean="0"/>
          </a:p>
          <a:p>
            <a:pPr indent="-285750"/>
            <a:r>
              <a:rPr lang="en-US" sz="2000" dirty="0" smtClean="0"/>
              <a:t>2 pages</a:t>
            </a:r>
          </a:p>
          <a:p>
            <a:endParaRPr lang="en-US" sz="2000" u="sng" dirty="0" smtClean="0">
              <a:solidFill>
                <a:srgbClr val="FF0000"/>
              </a:solidFill>
            </a:endParaRPr>
          </a:p>
          <a:p>
            <a:endParaRPr lang="en-US" sz="2000" u="sng" dirty="0">
              <a:solidFill>
                <a:srgbClr val="FF0000"/>
              </a:solidFill>
            </a:endParaRPr>
          </a:p>
          <a:p>
            <a:endParaRPr lang="en-US" sz="2000" u="sng" dirty="0" smtClean="0">
              <a:solidFill>
                <a:srgbClr val="FF0000"/>
              </a:solidFill>
            </a:endParaRPr>
          </a:p>
          <a:p>
            <a:endParaRPr lang="en-US" sz="2000" u="sng" dirty="0">
              <a:solidFill>
                <a:srgbClr val="FF0000"/>
              </a:solidFill>
            </a:endParaRPr>
          </a:p>
          <a:p>
            <a:endParaRPr lang="en-US" sz="2000" u="sng" dirty="0" smtClean="0">
              <a:solidFill>
                <a:srgbClr val="FF0000"/>
              </a:solidFill>
            </a:endParaRPr>
          </a:p>
          <a:p>
            <a:endParaRPr lang="en-US" sz="2000" u="sng" dirty="0">
              <a:solidFill>
                <a:srgbClr val="FF0000"/>
              </a:solidFill>
            </a:endParaRPr>
          </a:p>
          <a:p>
            <a:endParaRPr lang="en-US" sz="2000" u="sng" dirty="0" smtClean="0">
              <a:solidFill>
                <a:srgbClr val="FF0000"/>
              </a:solidFill>
            </a:endParaRPr>
          </a:p>
          <a:p>
            <a:pPr lvl="0" defTabSz="914400">
              <a:spcBef>
                <a:spcPct val="0"/>
              </a:spcBef>
            </a:pPr>
            <a:endParaRPr lang="en-US" altLang="en-US" sz="2000" dirty="0" smtClean="0">
              <a:solidFill>
                <a:srgbClr val="FF0000"/>
              </a:solidFill>
              <a:latin typeface="Segoe UI" panose="020B0502040204020203" pitchFamily="34" charset="0"/>
              <a:ea typeface="MS Mincho"/>
              <a:cs typeface="Segoe UI" panose="020B0502040204020203" pitchFamily="34" charset="0"/>
            </a:endParaRPr>
          </a:p>
          <a:p>
            <a:pPr lvl="0" defTabSz="914400">
              <a:spcBef>
                <a:spcPct val="0"/>
              </a:spcBef>
            </a:pPr>
            <a:endParaRPr lang="en-US" altLang="en-US" sz="2000" dirty="0">
              <a:solidFill>
                <a:srgbClr val="FF0000"/>
              </a:solidFill>
              <a:latin typeface="Segoe UI" panose="020B0502040204020203" pitchFamily="34" charset="0"/>
              <a:ea typeface="MS Mincho"/>
              <a:cs typeface="Segoe UI" panose="020B0502040204020203" pitchFamily="34" charset="0"/>
            </a:endParaRPr>
          </a:p>
        </p:txBody>
      </p:sp>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361" y="1168978"/>
            <a:ext cx="1526951" cy="1963225"/>
          </a:xfrm>
          <a:prstGeom prst="rect">
            <a:avLst/>
          </a:prstGeom>
          <a:ln>
            <a:solidFill>
              <a:schemeClr val="tx1"/>
            </a:solidFill>
          </a:ln>
        </p:spPr>
      </p:pic>
      <p:sp>
        <p:nvSpPr>
          <p:cNvPr id="5" name="Footer Placeholder 4"/>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6" name="Slide Number Placeholder 5"/>
          <p:cNvSpPr>
            <a:spLocks noGrp="1"/>
          </p:cNvSpPr>
          <p:nvPr>
            <p:ph type="sldNum" sz="quarter" idx="11"/>
          </p:nvPr>
        </p:nvSpPr>
        <p:spPr/>
        <p:txBody>
          <a:bodyPr/>
          <a:lstStyle/>
          <a:p>
            <a:pPr>
              <a:defRPr/>
            </a:pPr>
            <a:fld id="{74481FA7-81C5-4C22-B35E-8DC15B33B2C9}" type="slidenum">
              <a:rPr lang="en-US" smtClean="0"/>
              <a:pPr>
                <a:defRPr/>
              </a:pPr>
              <a:t>31</a:t>
            </a:fld>
            <a:endParaRPr lang="en-US" dirty="0"/>
          </a:p>
        </p:txBody>
      </p:sp>
      <p:pic>
        <p:nvPicPr>
          <p:cNvPr id="3" name="Picture 2"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248" y="3470822"/>
            <a:ext cx="1673175" cy="2228192"/>
          </a:xfrm>
          <a:prstGeom prst="rect">
            <a:avLst/>
          </a:prstGeom>
          <a:ln>
            <a:solidFill>
              <a:schemeClr val="accent1"/>
            </a:solidFill>
          </a:ln>
        </p:spPr>
      </p:pic>
    </p:spTree>
    <p:extLst>
      <p:ext uri="{BB962C8B-B14F-4D97-AF65-F5344CB8AC3E}">
        <p14:creationId xmlns:p14="http://schemas.microsoft.com/office/powerpoint/2010/main" val="36187212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360363" y="328612"/>
            <a:ext cx="8445500" cy="989825"/>
          </a:xfrm>
        </p:spPr>
        <p:txBody>
          <a:bodyPr/>
          <a:lstStyle/>
          <a:p>
            <a:r>
              <a:rPr lang="en-US" altLang="en-US" dirty="0" smtClean="0">
                <a:latin typeface="Segoe UI" panose="020B0502040204020203" pitchFamily="34" charset="0"/>
                <a:cs typeface="Segoe UI" panose="020B0502040204020203" pitchFamily="34" charset="0"/>
              </a:rPr>
              <a:t>September 2020 learning aids </a:t>
            </a:r>
          </a:p>
        </p:txBody>
      </p:sp>
      <p:sp>
        <p:nvSpPr>
          <p:cNvPr id="17413" name="Content Placeholder 2"/>
          <p:cNvSpPr>
            <a:spLocks noGrp="1"/>
          </p:cNvSpPr>
          <p:nvPr>
            <p:ph idx="1"/>
          </p:nvPr>
        </p:nvSpPr>
        <p:spPr>
          <a:xfrm>
            <a:off x="2403987" y="1226771"/>
            <a:ext cx="6401876" cy="3709839"/>
          </a:xfrm>
        </p:spPr>
        <p:txBody>
          <a:bodyPr/>
          <a:lstStyle/>
          <a:p>
            <a:r>
              <a:rPr lang="en-US" sz="2000" b="1" i="1" dirty="0" smtClean="0"/>
              <a:t>Medicare Minute:  Medicare Open Enrollment Period</a:t>
            </a:r>
            <a:endParaRPr lang="en-US" sz="2000" dirty="0"/>
          </a:p>
          <a:p>
            <a:r>
              <a:rPr lang="en-US" sz="2000" dirty="0"/>
              <a:t>Partner </a:t>
            </a:r>
            <a:r>
              <a:rPr lang="en-US" sz="2000" dirty="0" smtClean="0"/>
              <a:t>publications </a:t>
            </a:r>
            <a:br>
              <a:rPr lang="en-US" sz="2000" dirty="0" smtClean="0"/>
            </a:br>
            <a:r>
              <a:rPr lang="en-US" sz="2000" dirty="0" smtClean="0"/>
              <a:t>Script, handout and teaching materials.</a:t>
            </a:r>
            <a:r>
              <a:rPr lang="en-US" sz="2000" i="1" u="sng" dirty="0">
                <a:solidFill>
                  <a:srgbClr val="FF0000"/>
                </a:solidFill>
              </a:rPr>
              <a:t/>
            </a:r>
            <a:br>
              <a:rPr lang="en-US" sz="2000" i="1" u="sng" dirty="0">
                <a:solidFill>
                  <a:srgbClr val="FF0000"/>
                </a:solidFill>
              </a:rPr>
            </a:br>
            <a:r>
              <a:rPr lang="en-US" sz="2000" u="sng" dirty="0" smtClean="0">
                <a:solidFill>
                  <a:srgbClr val="FF0000"/>
                </a:solidFill>
                <a:hlinkClick r:id="rId3"/>
              </a:rPr>
              <a:t>www.shiptacenter.org</a:t>
            </a:r>
            <a:endParaRPr lang="en-US" sz="2000" u="sng" dirty="0" smtClean="0">
              <a:solidFill>
                <a:srgbClr val="FF0000"/>
              </a:solidFill>
            </a:endParaRPr>
          </a:p>
          <a:p>
            <a:r>
              <a:rPr lang="en-US" sz="2000" dirty="0" smtClean="0"/>
              <a:t>Search the Resource Library for </a:t>
            </a:r>
            <a:r>
              <a:rPr lang="en-US" sz="2000" dirty="0"/>
              <a:t>M</a:t>
            </a:r>
            <a:r>
              <a:rPr lang="en-US" sz="2000" dirty="0" smtClean="0"/>
              <a:t>edicare Minute.</a:t>
            </a:r>
          </a:p>
          <a:p>
            <a:endParaRPr lang="en-US" sz="2000" u="sng" dirty="0">
              <a:solidFill>
                <a:srgbClr val="FF0000"/>
              </a:solidFill>
            </a:endParaRPr>
          </a:p>
          <a:p>
            <a:endParaRPr lang="en-US" sz="2000" u="sng" dirty="0" smtClean="0">
              <a:solidFill>
                <a:srgbClr val="FF0000"/>
              </a:solidFill>
            </a:endParaRPr>
          </a:p>
          <a:p>
            <a:r>
              <a:rPr lang="en-US" sz="2000" b="1" dirty="0" smtClean="0"/>
              <a:t>CMS Guide to consumer mailings</a:t>
            </a:r>
            <a:endParaRPr lang="en-US" sz="2000" b="1" i="1" dirty="0" smtClean="0"/>
          </a:p>
          <a:p>
            <a:r>
              <a:rPr lang="en-US" sz="2000" dirty="0" smtClean="0"/>
              <a:t>Partner publication</a:t>
            </a:r>
          </a:p>
          <a:p>
            <a:pPr indent="-285750"/>
            <a:r>
              <a:rPr lang="en-US" sz="2000" dirty="0" smtClean="0">
                <a:solidFill>
                  <a:srgbClr val="FF0000"/>
                </a:solidFill>
                <a:hlinkClick r:id="rId4"/>
              </a:rPr>
              <a:t>www.cms.gov/Medicare/Prescription-Drug-Coverage/LimitedIncomeandResources/Downloads/Consumer-Mailings.pdf</a:t>
            </a:r>
            <a:endParaRPr lang="en-US" sz="2000" dirty="0" smtClean="0">
              <a:solidFill>
                <a:srgbClr val="FF0000"/>
              </a:solidFill>
            </a:endParaRPr>
          </a:p>
          <a:p>
            <a:pPr indent="-285750"/>
            <a:r>
              <a:rPr lang="en-US" sz="2000" dirty="0" smtClean="0"/>
              <a:t>Five pages</a:t>
            </a:r>
          </a:p>
          <a:p>
            <a:endParaRPr lang="en-US" sz="2000" u="sng" dirty="0" smtClean="0">
              <a:solidFill>
                <a:srgbClr val="FF0000"/>
              </a:solidFill>
            </a:endParaRPr>
          </a:p>
          <a:p>
            <a:endParaRPr lang="en-US" sz="2000" u="sng" dirty="0">
              <a:solidFill>
                <a:srgbClr val="FF0000"/>
              </a:solidFill>
            </a:endParaRPr>
          </a:p>
          <a:p>
            <a:endParaRPr lang="en-US" sz="2000" u="sng" dirty="0" smtClean="0">
              <a:solidFill>
                <a:srgbClr val="FF0000"/>
              </a:solidFill>
            </a:endParaRPr>
          </a:p>
          <a:p>
            <a:endParaRPr lang="en-US" sz="2000" u="sng" dirty="0">
              <a:solidFill>
                <a:srgbClr val="FF0000"/>
              </a:solidFill>
            </a:endParaRPr>
          </a:p>
          <a:p>
            <a:endParaRPr lang="en-US" sz="2000" u="sng" dirty="0" smtClean="0">
              <a:solidFill>
                <a:srgbClr val="FF0000"/>
              </a:solidFill>
            </a:endParaRPr>
          </a:p>
          <a:p>
            <a:endParaRPr lang="en-US" sz="2000" u="sng" dirty="0">
              <a:solidFill>
                <a:srgbClr val="FF0000"/>
              </a:solidFill>
            </a:endParaRPr>
          </a:p>
          <a:p>
            <a:endParaRPr lang="en-US" sz="2000" u="sng" dirty="0" smtClean="0">
              <a:solidFill>
                <a:srgbClr val="FF0000"/>
              </a:solidFill>
            </a:endParaRPr>
          </a:p>
          <a:p>
            <a:pPr lvl="0" defTabSz="914400">
              <a:spcBef>
                <a:spcPct val="0"/>
              </a:spcBef>
            </a:pPr>
            <a:endParaRPr lang="en-US" altLang="en-US" sz="2000" dirty="0" smtClean="0">
              <a:solidFill>
                <a:srgbClr val="FF0000"/>
              </a:solidFill>
              <a:latin typeface="Segoe UI" panose="020B0502040204020203" pitchFamily="34" charset="0"/>
              <a:ea typeface="MS Mincho"/>
              <a:cs typeface="Segoe UI" panose="020B0502040204020203" pitchFamily="34" charset="0"/>
            </a:endParaRPr>
          </a:p>
          <a:p>
            <a:pPr lvl="0" defTabSz="914400">
              <a:spcBef>
                <a:spcPct val="0"/>
              </a:spcBef>
            </a:pPr>
            <a:endParaRPr lang="en-US" altLang="en-US" sz="2000" dirty="0">
              <a:solidFill>
                <a:srgbClr val="FF0000"/>
              </a:solidFill>
              <a:latin typeface="Segoe UI" panose="020B0502040204020203" pitchFamily="34" charset="0"/>
              <a:ea typeface="MS Mincho"/>
              <a:cs typeface="Segoe UI" panose="020B0502040204020203" pitchFamily="34" charset="0"/>
            </a:endParaRPr>
          </a:p>
        </p:txBody>
      </p:sp>
      <p:sp>
        <p:nvSpPr>
          <p:cNvPr id="5" name="Footer Placeholder 4"/>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6" name="Slide Number Placeholder 5"/>
          <p:cNvSpPr>
            <a:spLocks noGrp="1"/>
          </p:cNvSpPr>
          <p:nvPr>
            <p:ph type="sldNum" sz="quarter" idx="11"/>
          </p:nvPr>
        </p:nvSpPr>
        <p:spPr/>
        <p:txBody>
          <a:bodyPr/>
          <a:lstStyle/>
          <a:p>
            <a:pPr>
              <a:defRPr/>
            </a:pPr>
            <a:fld id="{74481FA7-81C5-4C22-B35E-8DC15B33B2C9}" type="slidenum">
              <a:rPr lang="en-US" smtClean="0"/>
              <a:pPr>
                <a:defRPr/>
              </a:pPr>
              <a:t>32</a:t>
            </a:fld>
            <a:endParaRPr lang="en-US" dirty="0"/>
          </a:p>
        </p:txBody>
      </p:sp>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18" y="1337385"/>
            <a:ext cx="1959782" cy="1124465"/>
          </a:xfrm>
          <a:prstGeom prst="rect">
            <a:avLst/>
          </a:prstGeom>
        </p:spPr>
      </p:pic>
      <p:pic>
        <p:nvPicPr>
          <p:cNvPr id="3" name="Picture 2"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245" y="3746626"/>
            <a:ext cx="2047152" cy="1600200"/>
          </a:xfrm>
          <a:prstGeom prst="rect">
            <a:avLst/>
          </a:prstGeom>
          <a:ln>
            <a:solidFill>
              <a:schemeClr val="tx1"/>
            </a:solidFill>
          </a:ln>
        </p:spPr>
      </p:pic>
    </p:spTree>
    <p:extLst>
      <p:ext uri="{BB962C8B-B14F-4D97-AF65-F5344CB8AC3E}">
        <p14:creationId xmlns:p14="http://schemas.microsoft.com/office/powerpoint/2010/main" val="34335955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360363" y="328612"/>
            <a:ext cx="8445500" cy="989825"/>
          </a:xfrm>
        </p:spPr>
        <p:txBody>
          <a:bodyPr/>
          <a:lstStyle/>
          <a:p>
            <a:r>
              <a:rPr lang="en-US" altLang="en-US" dirty="0" smtClean="0">
                <a:latin typeface="Segoe UI" panose="020B0502040204020203" pitchFamily="34" charset="0"/>
                <a:cs typeface="Segoe UI" panose="020B0502040204020203" pitchFamily="34" charset="0"/>
              </a:rPr>
              <a:t>September 2020 learning aids </a:t>
            </a:r>
          </a:p>
        </p:txBody>
      </p:sp>
      <p:sp>
        <p:nvSpPr>
          <p:cNvPr id="17413" name="Content Placeholder 2"/>
          <p:cNvSpPr>
            <a:spLocks noGrp="1"/>
          </p:cNvSpPr>
          <p:nvPr>
            <p:ph idx="1"/>
          </p:nvPr>
        </p:nvSpPr>
        <p:spPr>
          <a:xfrm>
            <a:off x="2403987" y="1279526"/>
            <a:ext cx="6401876" cy="3709839"/>
          </a:xfrm>
        </p:spPr>
        <p:txBody>
          <a:bodyPr/>
          <a:lstStyle/>
          <a:p>
            <a:r>
              <a:rPr lang="en-US" sz="2000" b="1" i="1" dirty="0"/>
              <a:t>S</a:t>
            </a:r>
            <a:r>
              <a:rPr lang="en-US" sz="2000" b="1" i="1" dirty="0" smtClean="0"/>
              <a:t>HIBA and PEBB: Counseling roles</a:t>
            </a:r>
            <a:endParaRPr lang="en-US" sz="2000" dirty="0"/>
          </a:p>
          <a:p>
            <a:r>
              <a:rPr lang="en-US" sz="2000" dirty="0" smtClean="0"/>
              <a:t>SHIBA job aid</a:t>
            </a:r>
            <a:r>
              <a:rPr lang="en-US" sz="2000" i="1" u="sng" dirty="0">
                <a:solidFill>
                  <a:srgbClr val="FF0000"/>
                </a:solidFill>
              </a:rPr>
              <a:t/>
            </a:r>
            <a:br>
              <a:rPr lang="en-US" sz="2000" i="1" u="sng" dirty="0">
                <a:solidFill>
                  <a:srgbClr val="FF0000"/>
                </a:solidFill>
              </a:rPr>
            </a:br>
            <a:r>
              <a:rPr lang="en-US" sz="2000" u="sng" dirty="0" smtClean="0">
                <a:hlinkClick r:id="rId3"/>
              </a:rPr>
              <a:t>www.insurance.wa.gov/sites/default/files/documents/shiba-pebb.pdf</a:t>
            </a:r>
            <a:endParaRPr lang="en-US" sz="2000" u="sng" dirty="0" smtClean="0"/>
          </a:p>
          <a:p>
            <a:r>
              <a:rPr lang="en-US" sz="2000" dirty="0" smtClean="0"/>
              <a:t>Two pages</a:t>
            </a:r>
          </a:p>
          <a:p>
            <a:endParaRPr lang="en-US" sz="2000" u="sng" dirty="0">
              <a:solidFill>
                <a:srgbClr val="FF0000"/>
              </a:solidFill>
            </a:endParaRPr>
          </a:p>
          <a:p>
            <a:endParaRPr lang="en-US" sz="2000" u="sng" dirty="0" smtClean="0">
              <a:solidFill>
                <a:srgbClr val="FF0000"/>
              </a:solidFill>
            </a:endParaRPr>
          </a:p>
          <a:p>
            <a:r>
              <a:rPr lang="en-US" sz="2000" b="1" dirty="0" smtClean="0"/>
              <a:t>Medicare plan comparison form (SHP838)</a:t>
            </a:r>
            <a:endParaRPr lang="en-US" sz="2000" b="1" i="1" dirty="0" smtClean="0"/>
          </a:p>
          <a:p>
            <a:r>
              <a:rPr lang="en-US" sz="2000" dirty="0" smtClean="0"/>
              <a:t>SHIBA client publication</a:t>
            </a:r>
          </a:p>
          <a:p>
            <a:pPr indent="-285750"/>
            <a:r>
              <a:rPr lang="en-US" sz="2000" dirty="0" smtClean="0">
                <a:hlinkClick r:id="rId4"/>
              </a:rPr>
              <a:t>www.insurance.wa.gov/sites/default/files/documents/medicare-plan-comparison-form_2.pdf</a:t>
            </a:r>
            <a:endParaRPr lang="en-US" sz="2000" dirty="0" smtClean="0"/>
          </a:p>
          <a:p>
            <a:pPr indent="-285750"/>
            <a:r>
              <a:rPr lang="en-US" sz="2000" dirty="0" smtClean="0"/>
              <a:t>Two pages</a:t>
            </a:r>
          </a:p>
          <a:p>
            <a:endParaRPr lang="en-US" sz="2000" u="sng" dirty="0" smtClean="0">
              <a:solidFill>
                <a:srgbClr val="FF0000"/>
              </a:solidFill>
            </a:endParaRPr>
          </a:p>
          <a:p>
            <a:endParaRPr lang="en-US" sz="2000" u="sng" dirty="0">
              <a:solidFill>
                <a:srgbClr val="FF0000"/>
              </a:solidFill>
            </a:endParaRPr>
          </a:p>
          <a:p>
            <a:endParaRPr lang="en-US" sz="2000" u="sng" dirty="0" smtClean="0">
              <a:solidFill>
                <a:srgbClr val="FF0000"/>
              </a:solidFill>
            </a:endParaRPr>
          </a:p>
          <a:p>
            <a:endParaRPr lang="en-US" sz="2000" u="sng" dirty="0">
              <a:solidFill>
                <a:srgbClr val="FF0000"/>
              </a:solidFill>
            </a:endParaRPr>
          </a:p>
          <a:p>
            <a:endParaRPr lang="en-US" sz="2000" u="sng" dirty="0" smtClean="0">
              <a:solidFill>
                <a:srgbClr val="FF0000"/>
              </a:solidFill>
            </a:endParaRPr>
          </a:p>
          <a:p>
            <a:endParaRPr lang="en-US" sz="2000" u="sng" dirty="0">
              <a:solidFill>
                <a:srgbClr val="FF0000"/>
              </a:solidFill>
            </a:endParaRPr>
          </a:p>
          <a:p>
            <a:endParaRPr lang="en-US" sz="2000" u="sng" dirty="0" smtClean="0">
              <a:solidFill>
                <a:srgbClr val="FF0000"/>
              </a:solidFill>
            </a:endParaRPr>
          </a:p>
          <a:p>
            <a:pPr lvl="0" defTabSz="914400">
              <a:spcBef>
                <a:spcPct val="0"/>
              </a:spcBef>
            </a:pPr>
            <a:endParaRPr lang="en-US" altLang="en-US" sz="2000" dirty="0" smtClean="0">
              <a:solidFill>
                <a:srgbClr val="FF0000"/>
              </a:solidFill>
              <a:latin typeface="Segoe UI" panose="020B0502040204020203" pitchFamily="34" charset="0"/>
              <a:ea typeface="MS Mincho"/>
              <a:cs typeface="Segoe UI" panose="020B0502040204020203" pitchFamily="34" charset="0"/>
            </a:endParaRPr>
          </a:p>
          <a:p>
            <a:pPr lvl="0" defTabSz="914400">
              <a:spcBef>
                <a:spcPct val="0"/>
              </a:spcBef>
            </a:pPr>
            <a:endParaRPr lang="en-US" altLang="en-US" sz="2000" dirty="0">
              <a:solidFill>
                <a:srgbClr val="FF0000"/>
              </a:solidFill>
              <a:latin typeface="Segoe UI" panose="020B0502040204020203" pitchFamily="34" charset="0"/>
              <a:ea typeface="MS Mincho"/>
              <a:cs typeface="Segoe UI" panose="020B0502040204020203" pitchFamily="34" charset="0"/>
            </a:endParaRPr>
          </a:p>
        </p:txBody>
      </p:sp>
      <p:sp>
        <p:nvSpPr>
          <p:cNvPr id="5" name="Footer Placeholder 4"/>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6" name="Slide Number Placeholder 5"/>
          <p:cNvSpPr>
            <a:spLocks noGrp="1"/>
          </p:cNvSpPr>
          <p:nvPr>
            <p:ph type="sldNum" sz="quarter" idx="11"/>
          </p:nvPr>
        </p:nvSpPr>
        <p:spPr/>
        <p:txBody>
          <a:bodyPr/>
          <a:lstStyle/>
          <a:p>
            <a:pPr>
              <a:defRPr/>
            </a:pPr>
            <a:fld id="{74481FA7-81C5-4C22-B35E-8DC15B33B2C9}" type="slidenum">
              <a:rPr lang="en-US" smtClean="0"/>
              <a:pPr>
                <a:defRPr/>
              </a:pPr>
              <a:t>33</a:t>
            </a:fld>
            <a:endParaRPr lang="en-US" dirty="0"/>
          </a:p>
        </p:txBody>
      </p:sp>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451" y="1279526"/>
            <a:ext cx="1599649" cy="2205463"/>
          </a:xfrm>
          <a:prstGeom prst="rect">
            <a:avLst/>
          </a:prstGeom>
          <a:ln>
            <a:solidFill>
              <a:schemeClr val="tx1"/>
            </a:solidFill>
          </a:ln>
        </p:spPr>
      </p:pic>
      <p:pic>
        <p:nvPicPr>
          <p:cNvPr id="4" name="Picture 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451" y="3669282"/>
            <a:ext cx="1599649" cy="2127243"/>
          </a:xfrm>
          <a:prstGeom prst="rect">
            <a:avLst/>
          </a:prstGeom>
          <a:ln>
            <a:solidFill>
              <a:schemeClr val="tx1"/>
            </a:solidFill>
          </a:ln>
        </p:spPr>
      </p:pic>
    </p:spTree>
    <p:extLst>
      <p:ext uri="{BB962C8B-B14F-4D97-AF65-F5344CB8AC3E}">
        <p14:creationId xmlns:p14="http://schemas.microsoft.com/office/powerpoint/2010/main" val="23677186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360363" y="328612"/>
            <a:ext cx="8445500" cy="989825"/>
          </a:xfrm>
        </p:spPr>
        <p:txBody>
          <a:bodyPr/>
          <a:lstStyle/>
          <a:p>
            <a:r>
              <a:rPr lang="en-US" altLang="en-US" dirty="0" smtClean="0">
                <a:latin typeface="Segoe UI" panose="020B0502040204020203" pitchFamily="34" charset="0"/>
                <a:cs typeface="Segoe UI" panose="020B0502040204020203" pitchFamily="34" charset="0"/>
              </a:rPr>
              <a:t>September 2020 learning aids </a:t>
            </a:r>
          </a:p>
        </p:txBody>
      </p:sp>
      <p:sp>
        <p:nvSpPr>
          <p:cNvPr id="17413" name="Content Placeholder 2"/>
          <p:cNvSpPr>
            <a:spLocks noGrp="1"/>
          </p:cNvSpPr>
          <p:nvPr>
            <p:ph idx="1"/>
          </p:nvPr>
        </p:nvSpPr>
        <p:spPr>
          <a:xfrm>
            <a:off x="2743199" y="1050921"/>
            <a:ext cx="6062663" cy="3709839"/>
          </a:xfrm>
        </p:spPr>
        <p:txBody>
          <a:bodyPr/>
          <a:lstStyle/>
          <a:p>
            <a:r>
              <a:rPr lang="en-US" sz="2000" b="1" i="1" dirty="0" smtClean="0"/>
              <a:t>Medicare Plan Finder worksheet</a:t>
            </a:r>
            <a:endParaRPr lang="en-US" sz="2000" dirty="0"/>
          </a:p>
          <a:p>
            <a:r>
              <a:rPr lang="en-US" sz="2000" dirty="0" smtClean="0"/>
              <a:t>SHIBA client publication</a:t>
            </a:r>
            <a:endParaRPr lang="en-US" sz="2000" dirty="0" smtClean="0">
              <a:solidFill>
                <a:srgbClr val="FF0000"/>
              </a:solidFill>
            </a:endParaRPr>
          </a:p>
          <a:p>
            <a:r>
              <a:rPr lang="en-US" sz="2000" dirty="0" smtClean="0"/>
              <a:t>Search My SHIBA for “</a:t>
            </a:r>
            <a:r>
              <a:rPr lang="en-US" sz="2000" dirty="0" err="1" smtClean="0"/>
              <a:t>planfinder</a:t>
            </a:r>
            <a:r>
              <a:rPr lang="en-US" sz="2000" dirty="0" smtClean="0"/>
              <a:t> worksheet”</a:t>
            </a:r>
            <a:r>
              <a:rPr lang="en-US" sz="2000" i="1" u="sng" dirty="0">
                <a:solidFill>
                  <a:srgbClr val="FF0000"/>
                </a:solidFill>
              </a:rPr>
              <a:t/>
            </a:r>
            <a:br>
              <a:rPr lang="en-US" sz="2000" i="1" u="sng" dirty="0">
                <a:solidFill>
                  <a:srgbClr val="FF0000"/>
                </a:solidFill>
              </a:rPr>
            </a:br>
            <a:r>
              <a:rPr lang="en-US" sz="2000" u="sng" dirty="0" smtClean="0">
                <a:hlinkClick r:id="rId3"/>
              </a:rPr>
              <a:t>www.insurance.wa.gov/media/8042</a:t>
            </a:r>
            <a:endParaRPr lang="en-US" sz="2000" u="sng" dirty="0" smtClean="0"/>
          </a:p>
          <a:p>
            <a:r>
              <a:rPr lang="en-US" sz="2000" dirty="0" smtClean="0"/>
              <a:t>Four pages</a:t>
            </a:r>
            <a:endParaRPr lang="en-US" sz="2000" u="sng" dirty="0">
              <a:solidFill>
                <a:srgbClr val="FF0000"/>
              </a:solidFill>
            </a:endParaRPr>
          </a:p>
          <a:p>
            <a:endParaRPr lang="en-US" sz="2000" u="sng" dirty="0" smtClean="0">
              <a:solidFill>
                <a:srgbClr val="FF0000"/>
              </a:solidFill>
            </a:endParaRPr>
          </a:p>
          <a:p>
            <a:endParaRPr lang="en-US" sz="2000" b="1" i="1" dirty="0" smtClean="0"/>
          </a:p>
          <a:p>
            <a:endParaRPr lang="en-US" sz="2000" b="1" i="1" dirty="0"/>
          </a:p>
          <a:p>
            <a:r>
              <a:rPr lang="en-US" sz="2000" b="1" i="1" dirty="0" smtClean="0"/>
              <a:t>Medicare Plan Finder:  Find a Medicare plan</a:t>
            </a:r>
          </a:p>
          <a:p>
            <a:r>
              <a:rPr lang="en-US" sz="2000" dirty="0" smtClean="0"/>
              <a:t>Partner website</a:t>
            </a:r>
          </a:p>
          <a:p>
            <a:pPr indent="-285750"/>
            <a:r>
              <a:rPr lang="en-US" sz="2000" dirty="0" smtClean="0">
                <a:hlinkClick r:id="rId4"/>
              </a:rPr>
              <a:t>www.medicare.gov/plan-compare</a:t>
            </a:r>
            <a:r>
              <a:rPr lang="en-US" sz="2000" dirty="0" smtClean="0"/>
              <a:t> </a:t>
            </a:r>
          </a:p>
          <a:p>
            <a:pPr indent="-285750"/>
            <a:endParaRPr lang="en-US" sz="2000" dirty="0" smtClean="0"/>
          </a:p>
          <a:p>
            <a:endParaRPr lang="en-US" sz="2000" u="sng" dirty="0" smtClean="0">
              <a:solidFill>
                <a:srgbClr val="FF0000"/>
              </a:solidFill>
            </a:endParaRPr>
          </a:p>
          <a:p>
            <a:endParaRPr lang="en-US" sz="2000" u="sng" dirty="0">
              <a:solidFill>
                <a:srgbClr val="FF0000"/>
              </a:solidFill>
            </a:endParaRPr>
          </a:p>
          <a:p>
            <a:endParaRPr lang="en-US" sz="2000" u="sng" dirty="0" smtClean="0">
              <a:solidFill>
                <a:srgbClr val="FF0000"/>
              </a:solidFill>
            </a:endParaRPr>
          </a:p>
          <a:p>
            <a:endParaRPr lang="en-US" sz="2000" u="sng" dirty="0">
              <a:solidFill>
                <a:srgbClr val="FF0000"/>
              </a:solidFill>
            </a:endParaRPr>
          </a:p>
          <a:p>
            <a:endParaRPr lang="en-US" sz="2000" u="sng" dirty="0" smtClean="0">
              <a:solidFill>
                <a:srgbClr val="FF0000"/>
              </a:solidFill>
            </a:endParaRPr>
          </a:p>
          <a:p>
            <a:endParaRPr lang="en-US" sz="2000" u="sng" dirty="0">
              <a:solidFill>
                <a:srgbClr val="FF0000"/>
              </a:solidFill>
            </a:endParaRPr>
          </a:p>
          <a:p>
            <a:endParaRPr lang="en-US" sz="2000" u="sng" dirty="0" smtClean="0">
              <a:solidFill>
                <a:srgbClr val="FF0000"/>
              </a:solidFill>
            </a:endParaRPr>
          </a:p>
          <a:p>
            <a:pPr lvl="0" defTabSz="914400">
              <a:spcBef>
                <a:spcPct val="0"/>
              </a:spcBef>
            </a:pPr>
            <a:endParaRPr lang="en-US" altLang="en-US" sz="2000" dirty="0" smtClean="0">
              <a:solidFill>
                <a:srgbClr val="FF0000"/>
              </a:solidFill>
              <a:latin typeface="Segoe UI" panose="020B0502040204020203" pitchFamily="34" charset="0"/>
              <a:ea typeface="MS Mincho"/>
              <a:cs typeface="Segoe UI" panose="020B0502040204020203" pitchFamily="34" charset="0"/>
            </a:endParaRPr>
          </a:p>
          <a:p>
            <a:pPr lvl="0" defTabSz="914400">
              <a:spcBef>
                <a:spcPct val="0"/>
              </a:spcBef>
            </a:pPr>
            <a:endParaRPr lang="en-US" altLang="en-US" sz="2000" dirty="0">
              <a:solidFill>
                <a:srgbClr val="FF0000"/>
              </a:solidFill>
              <a:latin typeface="Segoe UI" panose="020B0502040204020203" pitchFamily="34" charset="0"/>
              <a:ea typeface="MS Mincho"/>
              <a:cs typeface="Segoe UI" panose="020B0502040204020203" pitchFamily="34" charset="0"/>
            </a:endParaRPr>
          </a:p>
        </p:txBody>
      </p:sp>
      <p:sp>
        <p:nvSpPr>
          <p:cNvPr id="5" name="Footer Placeholder 4"/>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6" name="Slide Number Placeholder 5"/>
          <p:cNvSpPr>
            <a:spLocks noGrp="1"/>
          </p:cNvSpPr>
          <p:nvPr>
            <p:ph type="sldNum" sz="quarter" idx="11"/>
          </p:nvPr>
        </p:nvSpPr>
        <p:spPr/>
        <p:txBody>
          <a:bodyPr/>
          <a:lstStyle/>
          <a:p>
            <a:pPr>
              <a:defRPr/>
            </a:pPr>
            <a:fld id="{74481FA7-81C5-4C22-B35E-8DC15B33B2C9}" type="slidenum">
              <a:rPr lang="en-US" smtClean="0"/>
              <a:pPr>
                <a:defRPr/>
              </a:pPr>
              <a:t>34</a:t>
            </a:fld>
            <a:endParaRPr lang="en-US" dirty="0"/>
          </a:p>
        </p:txBody>
      </p:sp>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206" y="3865224"/>
            <a:ext cx="2216857" cy="1384569"/>
          </a:xfrm>
          <a:prstGeom prst="rect">
            <a:avLst/>
          </a:prstGeom>
          <a:ln>
            <a:solidFill>
              <a:schemeClr val="tx1"/>
            </a:solidFill>
          </a:ln>
        </p:spPr>
      </p:pic>
      <p:pic>
        <p:nvPicPr>
          <p:cNvPr id="3" name="Picture 2"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059" y="1050921"/>
            <a:ext cx="1743150" cy="2286000"/>
          </a:xfrm>
          <a:prstGeom prst="rect">
            <a:avLst/>
          </a:prstGeom>
          <a:ln>
            <a:solidFill>
              <a:schemeClr val="tx1"/>
            </a:solidFill>
          </a:ln>
        </p:spPr>
      </p:pic>
    </p:spTree>
    <p:extLst>
      <p:ext uri="{BB962C8B-B14F-4D97-AF65-F5344CB8AC3E}">
        <p14:creationId xmlns:p14="http://schemas.microsoft.com/office/powerpoint/2010/main" val="13348042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360363" y="328612"/>
            <a:ext cx="8445500" cy="989825"/>
          </a:xfrm>
        </p:spPr>
        <p:txBody>
          <a:bodyPr/>
          <a:lstStyle/>
          <a:p>
            <a:r>
              <a:rPr lang="en-US" altLang="en-US" dirty="0" smtClean="0">
                <a:latin typeface="Segoe UI" panose="020B0502040204020203" pitchFamily="34" charset="0"/>
                <a:cs typeface="Segoe UI" panose="020B0502040204020203" pitchFamily="34" charset="0"/>
              </a:rPr>
              <a:t>September 2020 learning aids </a:t>
            </a:r>
          </a:p>
        </p:txBody>
      </p:sp>
      <p:sp>
        <p:nvSpPr>
          <p:cNvPr id="17413" name="Content Placeholder 2"/>
          <p:cNvSpPr>
            <a:spLocks noGrp="1"/>
          </p:cNvSpPr>
          <p:nvPr>
            <p:ph idx="1"/>
          </p:nvPr>
        </p:nvSpPr>
        <p:spPr>
          <a:xfrm>
            <a:off x="2403987" y="1050921"/>
            <a:ext cx="6401876" cy="3709839"/>
          </a:xfrm>
        </p:spPr>
        <p:txBody>
          <a:bodyPr/>
          <a:lstStyle/>
          <a:p>
            <a:r>
              <a:rPr lang="en-US" sz="2000" b="1" i="1" dirty="0" smtClean="0"/>
              <a:t>SHIBA’s confidentiality requirements</a:t>
            </a:r>
          </a:p>
          <a:p>
            <a:r>
              <a:rPr lang="en-US" sz="2000" dirty="0" smtClean="0"/>
              <a:t>SHIBA job aid  </a:t>
            </a:r>
            <a:r>
              <a:rPr lang="en-US" sz="2000" u="sng" dirty="0" smtClean="0">
                <a:hlinkClick r:id="rId3"/>
              </a:rPr>
              <a:t>www.insurance.wa.gov/sites/default/files/documents/shiba-confidentiality-requirements.pdf</a:t>
            </a:r>
            <a:endParaRPr lang="en-US" sz="2000" u="sng" dirty="0" smtClean="0"/>
          </a:p>
          <a:p>
            <a:r>
              <a:rPr lang="en-US" sz="2000" dirty="0" smtClean="0"/>
              <a:t>Three pages</a:t>
            </a:r>
            <a:endParaRPr lang="en-US" sz="2000" dirty="0"/>
          </a:p>
          <a:p>
            <a:pPr indent="-285750"/>
            <a:endParaRPr lang="en-US" sz="2000" dirty="0" smtClean="0"/>
          </a:p>
          <a:p>
            <a:endParaRPr lang="en-US" sz="2000" u="sng" dirty="0" smtClean="0">
              <a:solidFill>
                <a:srgbClr val="FF0000"/>
              </a:solidFill>
            </a:endParaRPr>
          </a:p>
          <a:p>
            <a:endParaRPr lang="en-US" sz="2000" u="sng" dirty="0">
              <a:solidFill>
                <a:srgbClr val="FF0000"/>
              </a:solidFill>
            </a:endParaRPr>
          </a:p>
          <a:p>
            <a:endParaRPr lang="en-US" sz="2000" u="sng" dirty="0" smtClean="0">
              <a:solidFill>
                <a:srgbClr val="FF0000"/>
              </a:solidFill>
            </a:endParaRPr>
          </a:p>
          <a:p>
            <a:endParaRPr lang="en-US" sz="2000" u="sng" dirty="0">
              <a:solidFill>
                <a:srgbClr val="FF0000"/>
              </a:solidFill>
            </a:endParaRPr>
          </a:p>
          <a:p>
            <a:endParaRPr lang="en-US" sz="2000" u="sng" dirty="0" smtClean="0">
              <a:solidFill>
                <a:srgbClr val="FF0000"/>
              </a:solidFill>
            </a:endParaRPr>
          </a:p>
          <a:p>
            <a:endParaRPr lang="en-US" sz="2000" u="sng" dirty="0">
              <a:solidFill>
                <a:srgbClr val="FF0000"/>
              </a:solidFill>
            </a:endParaRPr>
          </a:p>
          <a:p>
            <a:endParaRPr lang="en-US" sz="2000" u="sng" dirty="0" smtClean="0">
              <a:solidFill>
                <a:srgbClr val="FF0000"/>
              </a:solidFill>
            </a:endParaRPr>
          </a:p>
          <a:p>
            <a:pPr lvl="0" defTabSz="914400">
              <a:spcBef>
                <a:spcPct val="0"/>
              </a:spcBef>
            </a:pPr>
            <a:endParaRPr lang="en-US" altLang="en-US" sz="2000" dirty="0" smtClean="0">
              <a:solidFill>
                <a:srgbClr val="FF0000"/>
              </a:solidFill>
              <a:latin typeface="Segoe UI" panose="020B0502040204020203" pitchFamily="34" charset="0"/>
              <a:ea typeface="MS Mincho"/>
              <a:cs typeface="Segoe UI" panose="020B0502040204020203" pitchFamily="34" charset="0"/>
            </a:endParaRPr>
          </a:p>
          <a:p>
            <a:pPr lvl="0" defTabSz="914400">
              <a:spcBef>
                <a:spcPct val="0"/>
              </a:spcBef>
            </a:pPr>
            <a:endParaRPr lang="en-US" altLang="en-US" sz="2000" dirty="0">
              <a:solidFill>
                <a:srgbClr val="FF0000"/>
              </a:solidFill>
              <a:latin typeface="Segoe UI" panose="020B0502040204020203" pitchFamily="34" charset="0"/>
              <a:ea typeface="MS Mincho"/>
              <a:cs typeface="Segoe UI" panose="020B0502040204020203" pitchFamily="34" charset="0"/>
            </a:endParaRPr>
          </a:p>
        </p:txBody>
      </p:sp>
      <p:sp>
        <p:nvSpPr>
          <p:cNvPr id="5" name="Footer Placeholder 4"/>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6" name="Slide Number Placeholder 5"/>
          <p:cNvSpPr>
            <a:spLocks noGrp="1"/>
          </p:cNvSpPr>
          <p:nvPr>
            <p:ph type="sldNum" sz="quarter" idx="11"/>
          </p:nvPr>
        </p:nvSpPr>
        <p:spPr/>
        <p:txBody>
          <a:bodyPr/>
          <a:lstStyle/>
          <a:p>
            <a:pPr>
              <a:defRPr/>
            </a:pPr>
            <a:fld id="{74481FA7-81C5-4C22-B35E-8DC15B33B2C9}" type="slidenum">
              <a:rPr lang="en-US" smtClean="0"/>
              <a:pPr>
                <a:defRPr/>
              </a:pPr>
              <a:t>35</a:t>
            </a:fld>
            <a:endParaRPr lang="en-US"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827" y="1083659"/>
            <a:ext cx="1761468" cy="2359448"/>
          </a:xfrm>
          <a:prstGeom prst="rect">
            <a:avLst/>
          </a:prstGeom>
          <a:ln>
            <a:solidFill>
              <a:schemeClr val="tx1"/>
            </a:solidFill>
          </a:ln>
        </p:spPr>
      </p:pic>
      <p:sp>
        <p:nvSpPr>
          <p:cNvPr id="7" name="Content Placeholder 2"/>
          <p:cNvSpPr txBox="1">
            <a:spLocks/>
          </p:cNvSpPr>
          <p:nvPr/>
        </p:nvSpPr>
        <p:spPr bwMode="auto">
          <a:xfrm>
            <a:off x="2405883" y="3643438"/>
            <a:ext cx="6401876" cy="183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spcBef>
                <a:spcPct val="20000"/>
              </a:spcBef>
              <a:spcAft>
                <a:spcPct val="0"/>
              </a:spcAft>
              <a:buFont typeface="Wingdings" panose="05000000000000000000" pitchFamily="2" charset="2"/>
              <a:defRPr sz="2800" kern="1200">
                <a:solidFill>
                  <a:schemeClr val="tx1"/>
                </a:solidFill>
                <a:latin typeface="Segoe UI"/>
                <a:ea typeface="+mn-ea"/>
                <a:cs typeface="Segoe UI"/>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Segoe UI"/>
                <a:ea typeface="+mn-ea"/>
                <a:cs typeface="Segoe UI"/>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Segoe UI"/>
                <a:ea typeface="+mn-ea"/>
                <a:cs typeface="Segoe UI"/>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Segoe UI"/>
                <a:ea typeface="+mn-ea"/>
                <a:cs typeface="Segoe UI"/>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Segoe UI"/>
                <a:ea typeface="+mn-ea"/>
                <a:cs typeface="Segoe U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i="1" dirty="0" smtClean="0"/>
              <a:t>Your SHIBA Medicare action plan (SHP 855)</a:t>
            </a:r>
            <a:endParaRPr lang="en-US" sz="2000" dirty="0" smtClean="0"/>
          </a:p>
          <a:p>
            <a:r>
              <a:rPr lang="en-US" sz="2000" dirty="0" smtClean="0"/>
              <a:t>SHIBA client publication</a:t>
            </a:r>
            <a:r>
              <a:rPr lang="en-US" sz="2000" i="1" u="sng" dirty="0" smtClean="0">
                <a:solidFill>
                  <a:srgbClr val="FF0000"/>
                </a:solidFill>
              </a:rPr>
              <a:t/>
            </a:r>
            <a:br>
              <a:rPr lang="en-US" sz="2000" i="1" u="sng" dirty="0" smtClean="0">
                <a:solidFill>
                  <a:srgbClr val="FF0000"/>
                </a:solidFill>
              </a:rPr>
            </a:br>
            <a:r>
              <a:rPr lang="en-US" sz="2000" u="sng" dirty="0" smtClean="0">
                <a:hlinkClick r:id="rId5"/>
              </a:rPr>
              <a:t>www.insurance.wa.gov/sites/default/files/documents/shiba-medicare-action-plan_0.pdf</a:t>
            </a:r>
            <a:endParaRPr lang="en-US" sz="2000" u="sng" dirty="0" smtClean="0"/>
          </a:p>
          <a:p>
            <a:r>
              <a:rPr lang="en-US" sz="2000" dirty="0" smtClean="0"/>
              <a:t>One page</a:t>
            </a:r>
          </a:p>
          <a:p>
            <a:endParaRPr lang="en-US" sz="2000" u="sng" dirty="0" smtClean="0">
              <a:solidFill>
                <a:srgbClr val="FF0000"/>
              </a:solidFill>
            </a:endParaRPr>
          </a:p>
          <a:p>
            <a:endParaRPr lang="en-US" sz="2000" u="sng" dirty="0" smtClean="0">
              <a:solidFill>
                <a:srgbClr val="FF0000"/>
              </a:solidFill>
            </a:endParaRPr>
          </a:p>
          <a:p>
            <a:endParaRPr lang="en-US" sz="2000" u="sng" dirty="0" smtClean="0">
              <a:solidFill>
                <a:srgbClr val="FF0000"/>
              </a:solidFill>
            </a:endParaRPr>
          </a:p>
          <a:p>
            <a:endParaRPr lang="en-US" sz="2000" u="sng" dirty="0" smtClean="0">
              <a:solidFill>
                <a:srgbClr val="FF0000"/>
              </a:solidFill>
            </a:endParaRPr>
          </a:p>
          <a:p>
            <a:endParaRPr lang="en-US" sz="2000" u="sng" dirty="0" smtClean="0">
              <a:solidFill>
                <a:srgbClr val="FF0000"/>
              </a:solidFill>
            </a:endParaRPr>
          </a:p>
          <a:p>
            <a:endParaRPr lang="en-US" sz="2000" u="sng" dirty="0" smtClean="0">
              <a:solidFill>
                <a:srgbClr val="FF0000"/>
              </a:solidFill>
            </a:endParaRPr>
          </a:p>
          <a:p>
            <a:endParaRPr lang="en-US" sz="2000" u="sng" dirty="0" smtClean="0">
              <a:solidFill>
                <a:srgbClr val="FF0000"/>
              </a:solidFill>
            </a:endParaRPr>
          </a:p>
          <a:p>
            <a:endParaRPr lang="en-US" sz="2000" u="sng" dirty="0" smtClean="0">
              <a:solidFill>
                <a:srgbClr val="FF0000"/>
              </a:solidFill>
            </a:endParaRPr>
          </a:p>
          <a:p>
            <a:endParaRPr lang="en-US" sz="2000" u="sng" dirty="0" smtClean="0">
              <a:solidFill>
                <a:srgbClr val="FF0000"/>
              </a:solidFill>
            </a:endParaRPr>
          </a:p>
          <a:p>
            <a:pPr defTabSz="914400">
              <a:spcBef>
                <a:spcPct val="0"/>
              </a:spcBef>
            </a:pPr>
            <a:endParaRPr lang="en-US" altLang="en-US" sz="2000" dirty="0" smtClean="0">
              <a:solidFill>
                <a:srgbClr val="FF0000"/>
              </a:solidFill>
              <a:latin typeface="Segoe UI" panose="020B0502040204020203" pitchFamily="34" charset="0"/>
              <a:ea typeface="MS Mincho"/>
              <a:cs typeface="Segoe UI" panose="020B0502040204020203" pitchFamily="34" charset="0"/>
            </a:endParaRPr>
          </a:p>
          <a:p>
            <a:pPr defTabSz="914400">
              <a:spcBef>
                <a:spcPct val="0"/>
              </a:spcBef>
            </a:pPr>
            <a:endParaRPr lang="en-US" altLang="en-US" sz="2000" dirty="0">
              <a:solidFill>
                <a:srgbClr val="FF0000"/>
              </a:solidFill>
              <a:latin typeface="Segoe UI" panose="020B0502040204020203" pitchFamily="34" charset="0"/>
              <a:ea typeface="MS Mincho"/>
              <a:cs typeface="Segoe UI" panose="020B0502040204020203" pitchFamily="34" charset="0"/>
            </a:endParaRPr>
          </a:p>
        </p:txBody>
      </p:sp>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827" y="3643437"/>
            <a:ext cx="1761468" cy="2332537"/>
          </a:xfrm>
          <a:prstGeom prst="rect">
            <a:avLst/>
          </a:prstGeom>
          <a:ln>
            <a:solidFill>
              <a:schemeClr val="tx1"/>
            </a:solidFill>
          </a:ln>
        </p:spPr>
      </p:pic>
    </p:spTree>
    <p:extLst>
      <p:ext uri="{BB962C8B-B14F-4D97-AF65-F5344CB8AC3E}">
        <p14:creationId xmlns:p14="http://schemas.microsoft.com/office/powerpoint/2010/main" val="28526681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CE topics and evaluation</a:t>
            </a:r>
            <a:endParaRPr lang="en-US" dirty="0"/>
          </a:p>
        </p:txBody>
      </p:sp>
      <p:sp>
        <p:nvSpPr>
          <p:cNvPr id="3" name="Footer Placeholder 2"/>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91EAB261-394D-4D9C-9A31-C9FF847D6AC9}" type="slidenum">
              <a:rPr lang="en-US" smtClean="0"/>
              <a:pPr>
                <a:defRPr/>
              </a:pPr>
              <a:t>36</a:t>
            </a:fld>
            <a:endParaRPr lang="en-US" dirty="0"/>
          </a:p>
        </p:txBody>
      </p:sp>
    </p:spTree>
    <p:extLst>
      <p:ext uri="{BB962C8B-B14F-4D97-AF65-F5344CB8AC3E}">
        <p14:creationId xmlns:p14="http://schemas.microsoft.com/office/powerpoint/2010/main" val="20920645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61982" y="366603"/>
            <a:ext cx="8783637" cy="666750"/>
          </a:xfrm>
        </p:spPr>
        <p:txBody>
          <a:bodyPr/>
          <a:lstStyle/>
          <a:p>
            <a:pPr eaLnBrk="1" hangingPunct="1"/>
            <a:r>
              <a:rPr lang="en-US" altLang="en-US" dirty="0" smtClean="0">
                <a:latin typeface="Segoe UI" panose="020B0502040204020203" pitchFamily="34" charset="0"/>
                <a:cs typeface="Segoe UI" panose="020B0502040204020203" pitchFamily="34" charset="0"/>
              </a:rPr>
              <a:t>2020 </a:t>
            </a:r>
            <a:r>
              <a:rPr lang="en-US" altLang="en-US" dirty="0" smtClean="0">
                <a:solidFill>
                  <a:schemeClr val="tx2">
                    <a:lumMod val="75000"/>
                  </a:schemeClr>
                </a:solidFill>
                <a:latin typeface="Segoe UI" panose="020B0502040204020203" pitchFamily="34" charset="0"/>
                <a:cs typeface="Segoe UI" panose="020B0502040204020203" pitchFamily="34" charset="0"/>
              </a:rPr>
              <a:t>continuing education topics</a:t>
            </a:r>
          </a:p>
        </p:txBody>
      </p:sp>
      <p:sp>
        <p:nvSpPr>
          <p:cNvPr id="5" name="Rectangle 1"/>
          <p:cNvSpPr>
            <a:spLocks noChangeArrowheads="1"/>
          </p:cNvSpPr>
          <p:nvPr/>
        </p:nvSpPr>
        <p:spPr bwMode="auto">
          <a:xfrm>
            <a:off x="1614488" y="14488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Segoe UI" panose="020B0502040204020203" pitchFamily="34" charset="0"/>
              <a:cs typeface="Segoe UI" panose="020B05020402040202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57392383"/>
              </p:ext>
            </p:extLst>
          </p:nvPr>
        </p:nvGraphicFramePr>
        <p:xfrm>
          <a:off x="668020" y="1249680"/>
          <a:ext cx="7708900" cy="3713861"/>
        </p:xfrm>
        <a:graphic>
          <a:graphicData uri="http://schemas.openxmlformats.org/drawingml/2006/table">
            <a:tbl>
              <a:tblPr firstRow="1" firstCol="1" bandRow="1"/>
              <a:tblGrid>
                <a:gridCol w="1155700"/>
                <a:gridCol w="4559300"/>
                <a:gridCol w="1993900"/>
              </a:tblGrid>
              <a:tr h="218346">
                <a:tc>
                  <a:txBody>
                    <a:bodyPr/>
                    <a:lstStyle/>
                    <a:p>
                      <a:pPr marL="0" marR="0" algn="l">
                        <a:lnSpc>
                          <a:spcPct val="107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Segoe UI" panose="020B0502040204020203" pitchFamily="34" charset="0"/>
                        </a:rPr>
                        <a:t>Month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803" marR="61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b="1">
                          <a:effectLst/>
                          <a:latin typeface="Calibri" panose="020F0502020204030204" pitchFamily="34" charset="0"/>
                          <a:ea typeface="Times New Roman" panose="02020603050405020304" pitchFamily="18" charset="0"/>
                          <a:cs typeface="Segoe UI" panose="020B0502040204020203" pitchFamily="34" charset="0"/>
                        </a:rPr>
                        <a:t>Topic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1803" marR="61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b="1" i="1" dirty="0">
                          <a:effectLst/>
                          <a:latin typeface="Calibri" panose="020F0502020204030204" pitchFamily="34" charset="0"/>
                          <a:ea typeface="Times New Roman" panose="02020603050405020304" pitchFamily="18" charset="0"/>
                          <a:cs typeface="Segoe UI" panose="020B0502040204020203" pitchFamily="34" charset="0"/>
                        </a:rPr>
                        <a:t>Medicare &amp; You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803" marR="61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26">
                <a:tc>
                  <a:txBody>
                    <a:bodyPr/>
                    <a:lstStyle/>
                    <a:p>
                      <a:pPr marL="0" marR="0" algn="l">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October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803" marR="61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Medicare Part D and Medicare Advantage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803" marR="61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Section 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803" marR="61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26">
                <a:tc>
                  <a:txBody>
                    <a:bodyPr/>
                    <a:lstStyle/>
                    <a:p>
                      <a:pPr marL="0" marR="0" algn="l">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Segoe UI" panose="020B0502040204020203" pitchFamily="34" charset="0"/>
                        </a:rPr>
                        <a:t>November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803" marR="61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Segoe UI" panose="020B0502040204020203" pitchFamily="34" charset="0"/>
                        </a:rPr>
                        <a:t>No training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803" marR="61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Segoe UI" panose="020B0502040204020203"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803" marR="61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26">
                <a:tc>
                  <a:txBody>
                    <a:bodyPr/>
                    <a:lstStyle/>
                    <a:p>
                      <a:pPr marL="0" marR="0" algn="l">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Segoe UI" panose="020B0502040204020203" pitchFamily="34" charset="0"/>
                        </a:rPr>
                        <a:t>December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803" marR="61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Segoe UI" panose="020B0502040204020203" pitchFamily="34" charset="0"/>
                        </a:rPr>
                        <a:t>No training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803" marR="61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Segoe UI" panose="020B0502040204020203"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803" marR="61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26">
                <a:tc gridSpan="3">
                  <a:txBody>
                    <a:bodyPr/>
                    <a:lstStyle/>
                    <a:p>
                      <a:pPr marL="0" marR="0" algn="ctr">
                        <a:lnSpc>
                          <a:spcPct val="107000"/>
                        </a:lnSpc>
                        <a:spcBef>
                          <a:spcPts val="0"/>
                        </a:spcBef>
                        <a:spcAft>
                          <a:spcPts val="0"/>
                        </a:spcAft>
                      </a:pP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2021</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803" marR="61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803" marR="61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803" marR="61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26">
                <a:tc>
                  <a:txBody>
                    <a:bodyPr/>
                    <a:lstStyle/>
                    <a:p>
                      <a:pPr marL="0" marR="0" algn="l">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January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803" marR="61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kern="1200" dirty="0" smtClean="0">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A look at what’s new for 2021</a:t>
                      </a:r>
                      <a:r>
                        <a:rPr lang="en-US" sz="1800" kern="1200" baseline="0" dirty="0" smtClean="0">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 and a b</a:t>
                      </a:r>
                      <a:r>
                        <a:rPr lang="en-US" sz="1800" kern="1200" dirty="0" smtClean="0">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road overview </a:t>
                      </a:r>
                      <a:r>
                        <a:rPr lang="en-US" sz="1800" kern="1200" baseline="0" dirty="0" smtClean="0">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of M&amp;Y 2021</a:t>
                      </a:r>
                      <a:endParaRPr lang="en-US" sz="1800" kern="1200" dirty="0">
                        <a:solidFill>
                          <a:schemeClr val="tx1"/>
                        </a:solidFill>
                        <a:effectLst/>
                        <a:latin typeface="Calibri" panose="020F0502020204030204" pitchFamily="34" charset="0"/>
                        <a:ea typeface="Times New Roman" panose="02020603050405020304" pitchFamily="18" charset="0"/>
                        <a:cs typeface="Segoe UI" panose="020B0502040204020203" pitchFamily="34" charset="0"/>
                      </a:endParaRPr>
                    </a:p>
                  </a:txBody>
                  <a:tcPr marL="61803" marR="61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All</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sections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803" marR="61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26">
                <a:tc>
                  <a:txBody>
                    <a:bodyPr/>
                    <a:lstStyle/>
                    <a:p>
                      <a:pPr marL="0" marR="0" algn="l">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February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803" marR="61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kern="1200" dirty="0" smtClean="0">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SHIP TA Center</a:t>
                      </a:r>
                      <a:r>
                        <a:rPr lang="en-US" sz="1800" kern="1200" baseline="0" dirty="0" smtClean="0">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 Level 3 Appeals &amp; Penalties</a:t>
                      </a:r>
                      <a:endParaRPr lang="en-US" sz="1800" kern="1200" dirty="0">
                        <a:solidFill>
                          <a:schemeClr val="tx1"/>
                        </a:solidFill>
                        <a:effectLst/>
                        <a:latin typeface="Calibri" panose="020F0502020204030204" pitchFamily="34" charset="0"/>
                        <a:ea typeface="Times New Roman" panose="02020603050405020304" pitchFamily="18" charset="0"/>
                        <a:cs typeface="Segoe UI" panose="020B0502040204020203" pitchFamily="34" charset="0"/>
                      </a:endParaRPr>
                    </a:p>
                  </a:txBody>
                  <a:tcPr marL="61803" marR="61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Section 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803" marR="61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26">
                <a:tc>
                  <a:txBody>
                    <a:bodyPr/>
                    <a:lstStyle/>
                    <a:p>
                      <a:pPr marL="0" marR="0" algn="l">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March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803" marR="61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kern="1200" dirty="0" smtClean="0">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SHIP TA Center Level 4 Course 1 &amp; 2.  Medicare &amp; Employer coverage; Medicare &amp; Other insurances.</a:t>
                      </a:r>
                      <a:endParaRPr lang="en-US" sz="1800" kern="1200" dirty="0">
                        <a:solidFill>
                          <a:schemeClr val="tx1"/>
                        </a:solidFill>
                        <a:effectLst/>
                        <a:latin typeface="Calibri" panose="020F0502020204030204" pitchFamily="34" charset="0"/>
                        <a:ea typeface="Times New Roman" panose="02020603050405020304" pitchFamily="18" charset="0"/>
                        <a:cs typeface="Segoe UI" panose="020B0502040204020203" pitchFamily="34" charset="0"/>
                      </a:endParaRPr>
                    </a:p>
                  </a:txBody>
                  <a:tcPr marL="61803" marR="61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803" marR="61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26">
                <a:tc>
                  <a:txBody>
                    <a:bodyPr/>
                    <a:lstStyle/>
                    <a:p>
                      <a:pPr marL="0" marR="0" algn="l">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April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803" marR="61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kern="1200" dirty="0" smtClean="0">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Volunteer recognition!  Special Topic:  Hospital discharge. </a:t>
                      </a:r>
                      <a:endParaRPr lang="en-US" sz="1800" kern="1200" dirty="0">
                        <a:solidFill>
                          <a:schemeClr val="tx1"/>
                        </a:solidFill>
                        <a:effectLst/>
                        <a:latin typeface="Calibri" panose="020F0502020204030204" pitchFamily="34" charset="0"/>
                        <a:ea typeface="Times New Roman" panose="02020603050405020304" pitchFamily="18" charset="0"/>
                        <a:cs typeface="Segoe UI" panose="020B0502040204020203" pitchFamily="34" charset="0"/>
                      </a:endParaRPr>
                    </a:p>
                  </a:txBody>
                  <a:tcPr marL="61803" marR="61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803" marR="61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Footer Placeholder 2"/>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7" name="Slide Number Placeholder 6"/>
          <p:cNvSpPr>
            <a:spLocks noGrp="1"/>
          </p:cNvSpPr>
          <p:nvPr>
            <p:ph type="sldNum" sz="quarter" idx="11"/>
          </p:nvPr>
        </p:nvSpPr>
        <p:spPr/>
        <p:txBody>
          <a:bodyPr/>
          <a:lstStyle/>
          <a:p>
            <a:pPr>
              <a:defRPr/>
            </a:pPr>
            <a:fld id="{74481FA7-81C5-4C22-B35E-8DC15B33B2C9}" type="slidenum">
              <a:rPr lang="en-US" smtClean="0"/>
              <a:pPr>
                <a:defRPr/>
              </a:pPr>
              <a:t>37</a:t>
            </a:fld>
            <a:endParaRPr lang="en-US" dirty="0"/>
          </a:p>
        </p:txBody>
      </p:sp>
    </p:spTree>
    <p:extLst>
      <p:ext uri="{BB962C8B-B14F-4D97-AF65-F5344CB8AC3E}">
        <p14:creationId xmlns:p14="http://schemas.microsoft.com/office/powerpoint/2010/main" val="3364942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5"/>
          <p:cNvSpPr>
            <a:spLocks noGrp="1"/>
          </p:cNvSpPr>
          <p:nvPr>
            <p:ph type="title"/>
          </p:nvPr>
        </p:nvSpPr>
        <p:spPr/>
        <p:txBody>
          <a:bodyPr/>
          <a:lstStyle/>
          <a:p>
            <a:r>
              <a:rPr lang="en-US" altLang="en-US" dirty="0" smtClean="0">
                <a:latin typeface="Segoe UI" panose="020B0502040204020203" pitchFamily="34" charset="0"/>
                <a:cs typeface="Segoe UI" panose="020B0502040204020203" pitchFamily="34" charset="0"/>
              </a:rPr>
              <a:t>Evaluation</a:t>
            </a:r>
          </a:p>
        </p:txBody>
      </p:sp>
      <p:sp>
        <p:nvSpPr>
          <p:cNvPr id="217093" name="Content Placeholder 2"/>
          <p:cNvSpPr>
            <a:spLocks noGrp="1"/>
          </p:cNvSpPr>
          <p:nvPr>
            <p:ph idx="1"/>
          </p:nvPr>
        </p:nvSpPr>
        <p:spPr>
          <a:xfrm>
            <a:off x="360363" y="1082543"/>
            <a:ext cx="8445500" cy="1704853"/>
          </a:xfrm>
        </p:spPr>
        <p:txBody>
          <a:bodyPr/>
          <a:lstStyle/>
          <a:p>
            <a:pPr eaLnBrk="1" hangingPunct="1"/>
            <a:r>
              <a:rPr lang="en-US" altLang="en-US" sz="2400" dirty="0" smtClean="0">
                <a:latin typeface="Segoe UI" panose="020B0502040204020203" pitchFamily="34" charset="0"/>
                <a:cs typeface="Segoe UI" panose="020B0502040204020203" pitchFamily="34" charset="0"/>
              </a:rPr>
              <a:t>Please take some time to send thoughts to </a:t>
            </a:r>
            <a:r>
              <a:rPr lang="en-US" altLang="en-US" sz="2400" dirty="0" smtClean="0">
                <a:latin typeface="Segoe UI" panose="020B0502040204020203" pitchFamily="34" charset="0"/>
                <a:cs typeface="Segoe UI" panose="020B0502040204020203" pitchFamily="34" charset="0"/>
                <a:hlinkClick r:id="rId3"/>
              </a:rPr>
              <a:t>shiba@oic.wa.gov</a:t>
            </a:r>
            <a:r>
              <a:rPr lang="en-US" altLang="en-US" sz="2400" dirty="0" smtClean="0">
                <a:latin typeface="Segoe UI" panose="020B0502040204020203" pitchFamily="34" charset="0"/>
                <a:cs typeface="Segoe UI" panose="020B0502040204020203" pitchFamily="34" charset="0"/>
              </a:rPr>
              <a:t>, </a:t>
            </a:r>
            <a:r>
              <a:rPr lang="en-US" altLang="en-US" sz="2400" dirty="0" smtClean="0">
                <a:latin typeface="Segoe UI" panose="020B0502040204020203" pitchFamily="34" charset="0"/>
                <a:cs typeface="Segoe UI" panose="020B0502040204020203" pitchFamily="34" charset="0"/>
                <a:hlinkClick r:id="rId4"/>
              </a:rPr>
              <a:t>dianas@oic.wa.gov</a:t>
            </a:r>
            <a:r>
              <a:rPr lang="en-US" altLang="en-US" sz="2400" dirty="0" smtClean="0">
                <a:latin typeface="Segoe UI" panose="020B0502040204020203" pitchFamily="34" charset="0"/>
                <a:cs typeface="Segoe UI" panose="020B0502040204020203" pitchFamily="34" charset="0"/>
              </a:rPr>
              <a:t> or to your trainer.</a:t>
            </a:r>
          </a:p>
          <a:p>
            <a:pPr eaLnBrk="1" hangingPunct="1"/>
            <a:endParaRPr lang="en-US" altLang="en-US" sz="800" dirty="0">
              <a:latin typeface="Segoe UI" panose="020B0502040204020203" pitchFamily="34" charset="0"/>
              <a:cs typeface="Segoe UI" panose="020B0502040204020203" pitchFamily="34" charset="0"/>
            </a:endParaRPr>
          </a:p>
          <a:p>
            <a:pPr eaLnBrk="1" hangingPunct="1"/>
            <a:r>
              <a:rPr lang="en-US" altLang="en-US" sz="2400" dirty="0" smtClean="0">
                <a:latin typeface="Segoe UI" panose="020B0502040204020203" pitchFamily="34" charset="0"/>
                <a:cs typeface="Segoe UI" panose="020B0502040204020203" pitchFamily="34" charset="0"/>
              </a:rPr>
              <a:t>We appreciate your feedback!</a:t>
            </a:r>
          </a:p>
        </p:txBody>
      </p:sp>
      <p:sp>
        <p:nvSpPr>
          <p:cNvPr id="3" name="Footer Placeholder 2"/>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r>
              <a:rPr lang="en-US" altLang="en-US" dirty="0" smtClean="0">
                <a:latin typeface="Segoe UI" panose="020B0502040204020203" pitchFamily="34" charset="0"/>
                <a:cs typeface="Segoe UI" panose="020B0502040204020203" pitchFamily="34" charset="0"/>
              </a:rPr>
              <a:t>Troubleshooting and sharing</a:t>
            </a:r>
          </a:p>
        </p:txBody>
      </p:sp>
      <p:sp>
        <p:nvSpPr>
          <p:cNvPr id="17413" name="Content Placeholder 2"/>
          <p:cNvSpPr>
            <a:spLocks noGrp="1"/>
          </p:cNvSpPr>
          <p:nvPr>
            <p:ph idx="1"/>
          </p:nvPr>
        </p:nvSpPr>
        <p:spPr>
          <a:xfrm>
            <a:off x="369282" y="1198605"/>
            <a:ext cx="8052621" cy="4804938"/>
          </a:xfrm>
        </p:spPr>
        <p:txBody>
          <a:bodyPr/>
          <a:lstStyle/>
          <a:p>
            <a:pPr marL="457200" indent="-457200" eaLnBrk="1" hangingPunct="1">
              <a:buFont typeface="Arial" panose="020B0604020202020204" pitchFamily="34" charset="0"/>
              <a:buChar char="•"/>
            </a:pPr>
            <a:r>
              <a:rPr lang="en-US" altLang="en-US" dirty="0" smtClean="0">
                <a:latin typeface="Segoe UI" panose="020B0502040204020203" pitchFamily="34" charset="0"/>
                <a:cs typeface="Segoe UI" panose="020B0502040204020203" pitchFamily="34" charset="0"/>
              </a:rPr>
              <a:t>Review July topics</a:t>
            </a:r>
          </a:p>
          <a:p>
            <a:pPr marL="1146175" lvl="1" indent="-457200" eaLnBrk="1" hangingPunct="1">
              <a:buFont typeface="Courier New" panose="02070309020205020404" pitchFamily="49" charset="0"/>
              <a:buChar char="o"/>
            </a:pPr>
            <a:r>
              <a:rPr lang="en-US" altLang="en-US" dirty="0" smtClean="0">
                <a:latin typeface="Segoe UI" panose="020B0502040204020203" pitchFamily="34" charset="0"/>
                <a:cs typeface="Segoe UI" panose="020B0502040204020203" pitchFamily="34" charset="0"/>
              </a:rPr>
              <a:t>Original Medicare and Medicare Supplement (Medigap) Insurance</a:t>
            </a:r>
          </a:p>
          <a:p>
            <a:pPr marL="457200" indent="-457200" eaLnBrk="1" hangingPunct="1">
              <a:buFont typeface="Arial" panose="020B0604020202020204" pitchFamily="34" charset="0"/>
              <a:buChar char="•"/>
            </a:pPr>
            <a:r>
              <a:rPr lang="en-US" altLang="en-US" dirty="0" smtClean="0">
                <a:latin typeface="Segoe UI" panose="020B0502040204020203" pitchFamily="34" charset="0"/>
                <a:cs typeface="Segoe UI" panose="020B0502040204020203" pitchFamily="34" charset="0"/>
              </a:rPr>
              <a:t>Re</a:t>
            </a:r>
            <a:r>
              <a:rPr lang="en-US" altLang="en-US" dirty="0">
                <a:latin typeface="Segoe UI" panose="020B0502040204020203" pitchFamily="34" charset="0"/>
                <a:cs typeface="Segoe UI" panose="020B0502040204020203" pitchFamily="34" charset="0"/>
              </a:rPr>
              <a:t>v</a:t>
            </a:r>
            <a:r>
              <a:rPr lang="en-US" altLang="en-US" dirty="0" smtClean="0">
                <a:latin typeface="Segoe UI" panose="020B0502040204020203" pitchFamily="34" charset="0"/>
                <a:cs typeface="Segoe UI" panose="020B0502040204020203" pitchFamily="34" charset="0"/>
              </a:rPr>
              <a:t>iew publications from July training</a:t>
            </a:r>
          </a:p>
          <a:p>
            <a:pPr marL="1200150" lvl="1" indent="-457200" eaLnBrk="1" hangingPunct="1">
              <a:buFont typeface="Courier New" panose="02070309020205020404" pitchFamily="49" charset="0"/>
              <a:buChar char="o"/>
            </a:pPr>
            <a:r>
              <a:rPr lang="en-US" altLang="en-US" dirty="0">
                <a:latin typeface="Segoe UI" panose="020B0502040204020203" pitchFamily="34" charset="0"/>
                <a:cs typeface="Segoe UI" panose="020B0502040204020203" pitchFamily="34" charset="0"/>
              </a:rPr>
              <a:t>Medicare &amp; You</a:t>
            </a:r>
          </a:p>
          <a:p>
            <a:pPr marL="1200150" lvl="1" indent="-457200" eaLnBrk="1" hangingPunct="1">
              <a:buFont typeface="Courier New" panose="02070309020205020404" pitchFamily="49" charset="0"/>
              <a:buChar char="o"/>
            </a:pPr>
            <a:r>
              <a:rPr lang="en-US" altLang="en-US" dirty="0" smtClean="0">
                <a:latin typeface="Segoe UI" panose="020B0502040204020203" pitchFamily="34" charset="0"/>
                <a:cs typeface="Segoe UI" panose="020B0502040204020203" pitchFamily="34" charset="0"/>
              </a:rPr>
              <a:t>What you need to know about Medigap (Medicare Supplement plans</a:t>
            </a:r>
            <a:endParaRPr lang="en-US" altLang="en-US" dirty="0">
              <a:latin typeface="Segoe UI" panose="020B0502040204020203" pitchFamily="34" charset="0"/>
              <a:cs typeface="Segoe UI" panose="020B0502040204020203" pitchFamily="34" charset="0"/>
            </a:endParaRPr>
          </a:p>
          <a:p>
            <a:pPr marL="1200150" lvl="1" indent="-457200" eaLnBrk="1" hangingPunct="1">
              <a:buFont typeface="Courier New" panose="02070309020205020404" pitchFamily="49" charset="0"/>
              <a:buChar char="o"/>
            </a:pPr>
            <a:r>
              <a:rPr lang="en-US" altLang="en-US" dirty="0" smtClean="0">
                <a:latin typeface="Segoe UI" panose="020B0502040204020203" pitchFamily="34" charset="0"/>
                <a:cs typeface="Segoe UI" panose="020B0502040204020203" pitchFamily="34" charset="0"/>
              </a:rPr>
              <a:t>Approved Medicare Supplement (Medigap) plans</a:t>
            </a:r>
            <a:endParaRPr lang="en-US" altLang="en-US" dirty="0">
              <a:latin typeface="Segoe UI" panose="020B0502040204020203" pitchFamily="34" charset="0"/>
              <a:cs typeface="Segoe UI" panose="020B0502040204020203" pitchFamily="34" charset="0"/>
            </a:endParaRPr>
          </a:p>
          <a:p>
            <a:pPr marL="457200" indent="-457200" eaLnBrk="1" hangingPunct="1">
              <a:buFont typeface="Arial" panose="020B0604020202020204" pitchFamily="34" charset="0"/>
              <a:buChar char="•"/>
            </a:pPr>
            <a:r>
              <a:rPr lang="en-US" altLang="en-US" dirty="0" smtClean="0">
                <a:latin typeface="Segoe UI" panose="020B0502040204020203" pitchFamily="34" charset="0"/>
                <a:cs typeface="Segoe UI" panose="020B0502040204020203" pitchFamily="34" charset="0"/>
              </a:rPr>
              <a:t>Local </a:t>
            </a:r>
            <a:r>
              <a:rPr lang="en-US" altLang="en-US" dirty="0">
                <a:latin typeface="Segoe UI" panose="020B0502040204020203" pitchFamily="34" charset="0"/>
                <a:cs typeface="Segoe UI" panose="020B0502040204020203" pitchFamily="34" charset="0"/>
              </a:rPr>
              <a:t>topic sharing</a:t>
            </a:r>
          </a:p>
          <a:p>
            <a:pPr marL="457200" indent="-45720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Other topics</a:t>
            </a:r>
          </a:p>
          <a:p>
            <a:pPr marL="457200" indent="-457200" eaLnBrk="1" hangingPunct="1">
              <a:buFont typeface="Arial" panose="020B0604020202020204" pitchFamily="34" charset="0"/>
              <a:buChar char="•"/>
            </a:pPr>
            <a:endParaRPr lang="en-US" sz="24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US" altLang="en-US" sz="2400" dirty="0">
              <a:latin typeface="Segoe UI" panose="020B0502040204020203" pitchFamily="34" charset="0"/>
              <a:cs typeface="Segoe UI" panose="020B0502040204020203" pitchFamily="34" charset="0"/>
            </a:endParaRPr>
          </a:p>
          <a:p>
            <a:pPr eaLnBrk="1" hangingPunct="1"/>
            <a:r>
              <a:rPr lang="en-US" altLang="en-US" sz="2400" dirty="0" smtClean="0">
                <a:latin typeface="Segoe UI" panose="020B0502040204020203" pitchFamily="34" charset="0"/>
                <a:cs typeface="Segoe UI" panose="020B0502040204020203" pitchFamily="34" charset="0"/>
              </a:rPr>
              <a:t/>
            </a:r>
            <a:br>
              <a:rPr lang="en-US" altLang="en-US" sz="2400" dirty="0" smtClean="0">
                <a:latin typeface="Segoe UI" panose="020B0502040204020203" pitchFamily="34" charset="0"/>
                <a:cs typeface="Segoe UI" panose="020B0502040204020203" pitchFamily="34" charset="0"/>
              </a:rPr>
            </a:br>
            <a:endParaRPr lang="en-US" altLang="en-US" sz="2400" dirty="0" smtClean="0">
              <a:latin typeface="Segoe UI" panose="020B0502040204020203" pitchFamily="34" charset="0"/>
              <a:cs typeface="Segoe UI" panose="020B0502040204020203" pitchFamily="34" charset="0"/>
            </a:endParaRPr>
          </a:p>
          <a:p>
            <a:pPr eaLnBrk="1" hangingPunct="1"/>
            <a:endParaRPr lang="en-US" altLang="en-US" sz="2400" dirty="0" smtClean="0">
              <a:latin typeface="Segoe UI" panose="020B0502040204020203" pitchFamily="34" charset="0"/>
              <a:cs typeface="Segoe UI" panose="020B0502040204020203" pitchFamily="34" charset="0"/>
            </a:endParaRPr>
          </a:p>
        </p:txBody>
      </p:sp>
      <p:sp>
        <p:nvSpPr>
          <p:cNvPr id="3" name="Footer Placeholder 2"/>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4</a:t>
            </a:fld>
            <a:endParaRPr lang="en-US" dirty="0"/>
          </a:p>
        </p:txBody>
      </p:sp>
    </p:spTree>
    <p:extLst>
      <p:ext uri="{BB962C8B-B14F-4D97-AF65-F5344CB8AC3E}">
        <p14:creationId xmlns:p14="http://schemas.microsoft.com/office/powerpoint/2010/main" val="2047001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ready for Medicare Open Enrollment</a:t>
            </a:r>
            <a:endParaRPr lang="en-US" dirty="0"/>
          </a:p>
        </p:txBody>
      </p:sp>
      <p:sp>
        <p:nvSpPr>
          <p:cNvPr id="4" name="Footer Placeholder 3"/>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91EAB261-394D-4D9C-9A31-C9FF847D6AC9}" type="slidenum">
              <a:rPr lang="en-US" smtClean="0"/>
              <a:pPr>
                <a:defRPr/>
              </a:pPr>
              <a:t>5</a:t>
            </a:fld>
            <a:endParaRPr lang="en-US" dirty="0"/>
          </a:p>
        </p:txBody>
      </p:sp>
    </p:spTree>
    <p:extLst>
      <p:ext uri="{BB962C8B-B14F-4D97-AF65-F5344CB8AC3E}">
        <p14:creationId xmlns:p14="http://schemas.microsoft.com/office/powerpoint/2010/main" val="4119112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r>
              <a:rPr lang="en-US" altLang="en-US" dirty="0" smtClean="0">
                <a:latin typeface="Segoe UI" panose="020B0502040204020203" pitchFamily="34" charset="0"/>
                <a:cs typeface="Segoe UI" panose="020B0502040204020203" pitchFamily="34" charset="0"/>
              </a:rPr>
              <a:t>Medicare OEP help</a:t>
            </a:r>
          </a:p>
        </p:txBody>
      </p:sp>
      <p:sp>
        <p:nvSpPr>
          <p:cNvPr id="17413" name="Content Placeholder 2"/>
          <p:cNvSpPr>
            <a:spLocks noGrp="1"/>
          </p:cNvSpPr>
          <p:nvPr>
            <p:ph idx="1"/>
          </p:nvPr>
        </p:nvSpPr>
        <p:spPr>
          <a:xfrm>
            <a:off x="369282" y="1198605"/>
            <a:ext cx="8052621" cy="4804938"/>
          </a:xfrm>
        </p:spPr>
        <p:txBody>
          <a:bodyPr/>
          <a:lstStyle/>
          <a:p>
            <a:r>
              <a:rPr lang="en-US" sz="2400" dirty="0" smtClean="0"/>
              <a:t>Your trainer will lead a discussion on what online tools and references are available to volunteers for Open Enrollment.  </a:t>
            </a:r>
          </a:p>
          <a:p>
            <a:r>
              <a:rPr lang="en-US" sz="2400" dirty="0" smtClean="0"/>
              <a:t>More materials will become available as we get closer to OEP.  Keep an eye out for these materials from our reliable partner sources.</a:t>
            </a:r>
          </a:p>
          <a:p>
            <a:endParaRPr lang="en-US" sz="800" dirty="0" smtClean="0"/>
          </a:p>
          <a:p>
            <a:pPr marL="342900" indent="-342900">
              <a:buFont typeface="Arial" panose="020B0604020202020204" pitchFamily="34" charset="0"/>
              <a:buChar char="•"/>
            </a:pPr>
            <a:r>
              <a:rPr lang="en-US" sz="2400" dirty="0"/>
              <a:t>CMS  </a:t>
            </a:r>
            <a:r>
              <a:rPr lang="en-US" sz="2400" dirty="0" smtClean="0">
                <a:hlinkClick r:id="rId3"/>
              </a:rPr>
              <a:t>www.cms.gov/</a:t>
            </a:r>
            <a:r>
              <a:rPr lang="en-US" sz="2400" dirty="0" smtClean="0"/>
              <a:t> </a:t>
            </a:r>
          </a:p>
          <a:p>
            <a:pPr marL="342900" indent="-342900">
              <a:buFont typeface="Arial" panose="020B0604020202020204" pitchFamily="34" charset="0"/>
              <a:buChar char="•"/>
            </a:pPr>
            <a:r>
              <a:rPr lang="en-US" sz="2400" dirty="0"/>
              <a:t>SMP  </a:t>
            </a:r>
            <a:r>
              <a:rPr lang="en-US" sz="2400" dirty="0" smtClean="0">
                <a:hlinkClick r:id="rId4"/>
              </a:rPr>
              <a:t>www.smpresource.org/</a:t>
            </a:r>
            <a:r>
              <a:rPr lang="en-US" sz="2400" dirty="0" smtClean="0"/>
              <a:t> </a:t>
            </a:r>
          </a:p>
          <a:p>
            <a:pPr marL="342900" indent="-342900">
              <a:buFont typeface="Arial" panose="020B0604020202020204" pitchFamily="34" charset="0"/>
              <a:buChar char="•"/>
            </a:pPr>
            <a:r>
              <a:rPr lang="en-US" sz="2400" dirty="0"/>
              <a:t>SHIP TA  </a:t>
            </a:r>
            <a:r>
              <a:rPr lang="en-US" sz="2400" dirty="0" smtClean="0">
                <a:hlinkClick r:id="rId5"/>
              </a:rPr>
              <a:t>www.shiptacenter.org/</a:t>
            </a:r>
            <a:r>
              <a:rPr lang="en-US" sz="2400" dirty="0" smtClean="0"/>
              <a:t> </a:t>
            </a:r>
          </a:p>
          <a:p>
            <a:pPr marL="342900" indent="-342900">
              <a:buFont typeface="Arial" panose="020B0604020202020204" pitchFamily="34" charset="0"/>
              <a:buChar char="•"/>
            </a:pPr>
            <a:r>
              <a:rPr lang="en-US" sz="2400" dirty="0"/>
              <a:t>ACL  </a:t>
            </a:r>
            <a:r>
              <a:rPr lang="en-US" sz="2400" dirty="0" smtClean="0">
                <a:hlinkClick r:id="rId6"/>
              </a:rPr>
              <a:t>acl.gov/</a:t>
            </a:r>
            <a:r>
              <a:rPr lang="en-US" sz="2400" dirty="0" smtClean="0"/>
              <a:t> </a:t>
            </a:r>
          </a:p>
          <a:p>
            <a:pPr marL="342900" indent="-342900">
              <a:buFont typeface="Arial" panose="020B0604020202020204" pitchFamily="34" charset="0"/>
              <a:buChar char="•"/>
            </a:pPr>
            <a:r>
              <a:rPr lang="en-US" sz="2400" dirty="0" smtClean="0"/>
              <a:t>WA </a:t>
            </a:r>
            <a:r>
              <a:rPr lang="en-US" sz="2400" dirty="0" err="1" smtClean="0"/>
              <a:t>HealthPlanFinder</a:t>
            </a:r>
            <a:r>
              <a:rPr lang="en-US" sz="2400" dirty="0" smtClean="0"/>
              <a:t>  </a:t>
            </a:r>
            <a:r>
              <a:rPr lang="en-US" sz="2400" dirty="0" smtClean="0">
                <a:hlinkClick r:id="rId7"/>
              </a:rPr>
              <a:t>www.wahealthplanfinder.org</a:t>
            </a:r>
            <a:r>
              <a:rPr lang="en-US" sz="2400" dirty="0" smtClean="0"/>
              <a:t> </a:t>
            </a:r>
          </a:p>
          <a:p>
            <a:pPr marL="342900" indent="-342900">
              <a:buFont typeface="Arial" panose="020B0604020202020204" pitchFamily="34" charset="0"/>
              <a:buChar char="•"/>
            </a:pPr>
            <a:r>
              <a:rPr lang="en-US" sz="2400" dirty="0" smtClean="0"/>
              <a:t>Others?</a:t>
            </a:r>
          </a:p>
          <a:p>
            <a:pPr eaLnBrk="1" hangingPunct="1"/>
            <a:endParaRPr lang="en-US" altLang="en-US" sz="2400" dirty="0" smtClean="0">
              <a:latin typeface="Segoe UI" panose="020B0502040204020203" pitchFamily="34" charset="0"/>
              <a:cs typeface="Segoe UI" panose="020B0502040204020203" pitchFamily="34" charset="0"/>
            </a:endParaRPr>
          </a:p>
          <a:p>
            <a:pPr eaLnBrk="1" hangingPunct="1"/>
            <a:endParaRPr lang="en-US" altLang="en-US" sz="2400" dirty="0" smtClean="0">
              <a:latin typeface="Segoe UI" panose="020B0502040204020203" pitchFamily="34" charset="0"/>
              <a:cs typeface="Segoe UI" panose="020B0502040204020203" pitchFamily="34" charset="0"/>
            </a:endParaRPr>
          </a:p>
        </p:txBody>
      </p:sp>
      <p:sp>
        <p:nvSpPr>
          <p:cNvPr id="3" name="Footer Placeholder 2"/>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6</a:t>
            </a:fld>
            <a:endParaRPr lang="en-US" dirty="0"/>
          </a:p>
        </p:txBody>
      </p:sp>
    </p:spTree>
    <p:extLst>
      <p:ext uri="{BB962C8B-B14F-4D97-AF65-F5344CB8AC3E}">
        <p14:creationId xmlns:p14="http://schemas.microsoft.com/office/powerpoint/2010/main" val="3402358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r>
              <a:rPr lang="en-US" altLang="en-US" dirty="0" smtClean="0">
                <a:latin typeface="Segoe UI" panose="020B0502040204020203" pitchFamily="34" charset="0"/>
                <a:cs typeface="Segoe UI" panose="020B0502040204020203" pitchFamily="34" charset="0"/>
              </a:rPr>
              <a:t>Medicare OEP planning</a:t>
            </a:r>
          </a:p>
        </p:txBody>
      </p:sp>
      <p:sp>
        <p:nvSpPr>
          <p:cNvPr id="17413" name="Content Placeholder 2"/>
          <p:cNvSpPr>
            <a:spLocks noGrp="1"/>
          </p:cNvSpPr>
          <p:nvPr>
            <p:ph idx="1"/>
          </p:nvPr>
        </p:nvSpPr>
        <p:spPr>
          <a:xfrm>
            <a:off x="369282" y="1198605"/>
            <a:ext cx="8052621" cy="4804938"/>
          </a:xfrm>
        </p:spPr>
        <p:txBody>
          <a:bodyPr/>
          <a:lstStyle/>
          <a:p>
            <a:r>
              <a:rPr lang="en-US" sz="2400" dirty="0" smtClean="0"/>
              <a:t>Trainers and </a:t>
            </a:r>
            <a:r>
              <a:rPr lang="en-US" sz="2400" dirty="0"/>
              <a:t>v</a:t>
            </a:r>
            <a:r>
              <a:rPr lang="en-US" sz="2400" dirty="0" smtClean="0"/>
              <a:t>olunteer coordinators will lead a discussion on Open Enrollment planning.  </a:t>
            </a:r>
          </a:p>
          <a:p>
            <a:endParaRPr lang="en-US" sz="2400" dirty="0" smtClean="0"/>
          </a:p>
          <a:p>
            <a:pPr marL="342900" indent="-342900">
              <a:buFont typeface="Arial" panose="020B0604020202020204" pitchFamily="34" charset="0"/>
              <a:buChar char="•"/>
            </a:pPr>
            <a:r>
              <a:rPr lang="en-US" sz="2400" dirty="0" smtClean="0"/>
              <a:t>What considerations are there for your region?</a:t>
            </a:r>
          </a:p>
          <a:p>
            <a:pPr marL="342900" indent="-342900">
              <a:buFont typeface="Arial" panose="020B0604020202020204" pitchFamily="34" charset="0"/>
              <a:buChar char="•"/>
            </a:pPr>
            <a:r>
              <a:rPr lang="en-US" sz="2400" dirty="0" smtClean="0"/>
              <a:t>What questions or problems do you anticipate?</a:t>
            </a:r>
          </a:p>
          <a:p>
            <a:pPr marL="342900" indent="-342900">
              <a:buFont typeface="Arial" panose="020B0604020202020204" pitchFamily="34" charset="0"/>
              <a:buChar char="•"/>
            </a:pPr>
            <a:r>
              <a:rPr lang="en-US" sz="2400" dirty="0" smtClean="0"/>
              <a:t>How can you best prepare for Open Enrollment during a pandemic?  </a:t>
            </a:r>
            <a:endParaRPr lang="en-US" altLang="en-US" sz="2400" dirty="0" smtClean="0">
              <a:latin typeface="Segoe UI" panose="020B0502040204020203" pitchFamily="34" charset="0"/>
              <a:cs typeface="Segoe UI" panose="020B0502040204020203" pitchFamily="34" charset="0"/>
            </a:endParaRPr>
          </a:p>
          <a:p>
            <a:pPr eaLnBrk="1" hangingPunct="1"/>
            <a:endParaRPr lang="en-US" altLang="en-US" sz="2400" dirty="0" smtClean="0">
              <a:latin typeface="Segoe UI" panose="020B0502040204020203" pitchFamily="34" charset="0"/>
              <a:cs typeface="Segoe UI" panose="020B0502040204020203" pitchFamily="34" charset="0"/>
            </a:endParaRPr>
          </a:p>
        </p:txBody>
      </p:sp>
      <p:sp>
        <p:nvSpPr>
          <p:cNvPr id="3" name="Footer Placeholder 2"/>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7</a:t>
            </a:fld>
            <a:endParaRPr lang="en-US" dirty="0"/>
          </a:p>
        </p:txBody>
      </p:sp>
    </p:spTree>
    <p:extLst>
      <p:ext uri="{BB962C8B-B14F-4D97-AF65-F5344CB8AC3E}">
        <p14:creationId xmlns:p14="http://schemas.microsoft.com/office/powerpoint/2010/main" val="150123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r>
              <a:rPr lang="en-US" altLang="en-US" dirty="0" smtClean="0">
                <a:latin typeface="Segoe UI" panose="020B0502040204020203" pitchFamily="34" charset="0"/>
                <a:cs typeface="Segoe UI" panose="020B0502040204020203" pitchFamily="34" charset="0"/>
              </a:rPr>
              <a:t>Changes planned for 2021</a:t>
            </a:r>
          </a:p>
        </p:txBody>
      </p:sp>
      <p:sp>
        <p:nvSpPr>
          <p:cNvPr id="17413" name="Content Placeholder 2"/>
          <p:cNvSpPr>
            <a:spLocks noGrp="1"/>
          </p:cNvSpPr>
          <p:nvPr>
            <p:ph idx="1"/>
          </p:nvPr>
        </p:nvSpPr>
        <p:spPr>
          <a:xfrm>
            <a:off x="369282" y="1249405"/>
            <a:ext cx="8436581" cy="2979695"/>
          </a:xfrm>
        </p:spPr>
        <p:txBody>
          <a:bodyPr/>
          <a:lstStyle/>
          <a:p>
            <a:pPr lvl="0"/>
            <a:r>
              <a:rPr lang="en-US" sz="2400" b="1" dirty="0" smtClean="0"/>
              <a:t>Discussion activity</a:t>
            </a:r>
          </a:p>
          <a:p>
            <a:pPr lvl="0"/>
            <a:r>
              <a:rPr lang="en-US" sz="2400" dirty="0" smtClean="0"/>
              <a:t>Spend some time discussing changes </a:t>
            </a:r>
            <a:r>
              <a:rPr lang="en-US" sz="2400" dirty="0"/>
              <a:t>we know are planned for 2021. </a:t>
            </a:r>
            <a:endParaRPr lang="en-US" sz="2400" dirty="0" smtClean="0"/>
          </a:p>
          <a:p>
            <a:pPr lvl="0"/>
            <a:endParaRPr lang="en-US" sz="2400" dirty="0"/>
          </a:p>
          <a:p>
            <a:pPr lvl="0"/>
            <a:r>
              <a:rPr lang="en-US" sz="2400" dirty="0" smtClean="0"/>
              <a:t>We may </a:t>
            </a:r>
            <a:r>
              <a:rPr lang="en-US" sz="2400" dirty="0"/>
              <a:t>not know a lot </a:t>
            </a:r>
            <a:r>
              <a:rPr lang="en-US" sz="2400" dirty="0" smtClean="0"/>
              <a:t>at the time of publishing this training, so keep a close eye on trusted sources and working with your VC and RTC.  </a:t>
            </a:r>
            <a:endParaRPr lang="en-US" sz="2400" dirty="0"/>
          </a:p>
          <a:p>
            <a:pPr eaLnBrk="1" hangingPunct="1"/>
            <a:endParaRPr lang="en-US" altLang="en-US" sz="2400" dirty="0" smtClean="0">
              <a:latin typeface="Segoe UI" panose="020B0502040204020203" pitchFamily="34" charset="0"/>
              <a:cs typeface="Segoe UI" panose="020B0502040204020203" pitchFamily="34" charset="0"/>
            </a:endParaRPr>
          </a:p>
        </p:txBody>
      </p:sp>
      <p:sp>
        <p:nvSpPr>
          <p:cNvPr id="3" name="Footer Placeholder 2"/>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8</a:t>
            </a:fld>
            <a:endParaRPr lang="en-US" dirty="0"/>
          </a:p>
        </p:txBody>
      </p:sp>
    </p:spTree>
    <p:extLst>
      <p:ext uri="{BB962C8B-B14F-4D97-AF65-F5344CB8AC3E}">
        <p14:creationId xmlns:p14="http://schemas.microsoft.com/office/powerpoint/2010/main" val="2555117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with ESRD</a:t>
            </a:r>
            <a:endParaRPr lang="en-US" dirty="0"/>
          </a:p>
        </p:txBody>
      </p:sp>
      <p:sp>
        <p:nvSpPr>
          <p:cNvPr id="3" name="Content Placeholder 2"/>
          <p:cNvSpPr>
            <a:spLocks noGrp="1"/>
          </p:cNvSpPr>
          <p:nvPr>
            <p:ph idx="1"/>
          </p:nvPr>
        </p:nvSpPr>
        <p:spPr/>
        <p:txBody>
          <a:bodyPr/>
          <a:lstStyle/>
          <a:p>
            <a:r>
              <a:rPr lang="en-US" dirty="0"/>
              <a:t>Starting January 1, 2021, beneficiaries with ESRD will be able to enroll in any Medicare Advantage (MA) plan in their area</a:t>
            </a:r>
            <a:r>
              <a:rPr lang="en-US" dirty="0" smtClean="0"/>
              <a:t>.</a:t>
            </a:r>
          </a:p>
          <a:p>
            <a:endParaRPr lang="en-US" dirty="0"/>
          </a:p>
          <a:p>
            <a:r>
              <a:rPr lang="en-US" smtClean="0"/>
              <a:t>They </a:t>
            </a:r>
            <a:r>
              <a:rPr lang="en-US" dirty="0" smtClean="0"/>
              <a:t>will need to review coverage details, participating providers and costs carefully.</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solidFill>
                  <a:prstClr val="black">
                    <a:lumMod val="75000"/>
                    <a:lumOff val="25000"/>
                  </a:prstClr>
                </a:solidFill>
              </a:rPr>
              <a:t>SHIBA advisor continuing education  |  September 2020</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9</a:t>
            </a:fld>
            <a:endParaRPr lang="en-US" dirty="0"/>
          </a:p>
        </p:txBody>
      </p:sp>
    </p:spTree>
    <p:extLst>
      <p:ext uri="{BB962C8B-B14F-4D97-AF65-F5344CB8AC3E}">
        <p14:creationId xmlns:p14="http://schemas.microsoft.com/office/powerpoint/2010/main" val="2486871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IC_presentation_PPT">
  <a:themeElements>
    <a:clrScheme name="OIC Color">
      <a:dk1>
        <a:sysClr val="windowText" lastClr="000000"/>
      </a:dk1>
      <a:lt1>
        <a:sysClr val="window" lastClr="FFFFFF"/>
      </a:lt1>
      <a:dk2>
        <a:srgbClr val="084678"/>
      </a:dk2>
      <a:lt2>
        <a:srgbClr val="E0E0E0"/>
      </a:lt2>
      <a:accent1>
        <a:srgbClr val="1084D3"/>
      </a:accent1>
      <a:accent2>
        <a:srgbClr val="52BA3F"/>
      </a:accent2>
      <a:accent3>
        <a:srgbClr val="FCBE25"/>
      </a:accent3>
      <a:accent4>
        <a:srgbClr val="307A22"/>
      </a:accent4>
      <a:accent5>
        <a:srgbClr val="FD6308"/>
      </a:accent5>
      <a:accent6>
        <a:srgbClr val="A5A5A5"/>
      </a:accent6>
      <a:hlink>
        <a:srgbClr val="0C42D7"/>
      </a:hlink>
      <a:folHlink>
        <a:srgbClr val="307A22"/>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0</TotalTime>
  <Words>3517</Words>
  <Application>Microsoft Office PowerPoint</Application>
  <PresentationFormat>On-screen Show (4:3)</PresentationFormat>
  <Paragraphs>528</Paragraphs>
  <Slides>38</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Calibri</vt:lpstr>
      <vt:lpstr>Calibri </vt:lpstr>
      <vt:lpstr>Courier New</vt:lpstr>
      <vt:lpstr>MS Mincho</vt:lpstr>
      <vt:lpstr>News Gothic MT</vt:lpstr>
      <vt:lpstr>Segoe UI</vt:lpstr>
      <vt:lpstr>Times New Roman</vt:lpstr>
      <vt:lpstr>Wingdings</vt:lpstr>
      <vt:lpstr>OIC_presentation_PPT</vt:lpstr>
      <vt:lpstr>Getting ready for Medicare Open Enrollment  and using Plan Finder                          </vt:lpstr>
      <vt:lpstr>Today’s agenda</vt:lpstr>
      <vt:lpstr>Learning objectives</vt:lpstr>
      <vt:lpstr>Troubleshooting and sharing</vt:lpstr>
      <vt:lpstr>Getting ready for Medicare Open Enrollment</vt:lpstr>
      <vt:lpstr>Medicare OEP help</vt:lpstr>
      <vt:lpstr>Medicare OEP planning</vt:lpstr>
      <vt:lpstr>Changes planned for 2021</vt:lpstr>
      <vt:lpstr>People with ESRD</vt:lpstr>
      <vt:lpstr>Part D Senior Savings Model</vt:lpstr>
      <vt:lpstr>Changes to D-SNP plans</vt:lpstr>
      <vt:lpstr>PowerPoint Presentation</vt:lpstr>
      <vt:lpstr>COVID-19:  You can protect yourself</vt:lpstr>
      <vt:lpstr>COVID-19:  You can protect yourself (cont’d)</vt:lpstr>
      <vt:lpstr>Medicare &amp; You</vt:lpstr>
      <vt:lpstr>Medicare &amp; You (continued)</vt:lpstr>
      <vt:lpstr>Discussion</vt:lpstr>
      <vt:lpstr>Optional: Mechanics of Plan Finder Practice sessions</vt:lpstr>
      <vt:lpstr>What’s your experience?</vt:lpstr>
      <vt:lpstr>Plan Finder updates</vt:lpstr>
      <vt:lpstr>Plan Finder updates (continued)</vt:lpstr>
      <vt:lpstr>Plan Finder updates (continued)</vt:lpstr>
      <vt:lpstr>Plan Finder updates (continued)</vt:lpstr>
      <vt:lpstr>Plan Finder updates (continued)</vt:lpstr>
      <vt:lpstr>Plan Finder updates (continued)</vt:lpstr>
      <vt:lpstr>Plan Finder updates (continued)</vt:lpstr>
      <vt:lpstr>Group activity: Mechanics of Plan Finder</vt:lpstr>
      <vt:lpstr>Optional practice sessions:  Effectively communicating with clients  to complete enrollment</vt:lpstr>
      <vt:lpstr>Effective communication</vt:lpstr>
      <vt:lpstr>Job aids to support you during OEP</vt:lpstr>
      <vt:lpstr>September 2020 learning aids </vt:lpstr>
      <vt:lpstr>September 2020 learning aids </vt:lpstr>
      <vt:lpstr>September 2020 learning aids </vt:lpstr>
      <vt:lpstr>September 2020 learning aids </vt:lpstr>
      <vt:lpstr>September 2020 learning aids </vt:lpstr>
      <vt:lpstr>CE topics and evaluation</vt:lpstr>
      <vt:lpstr>2020 continuing education topics</vt:lpstr>
      <vt:lpstr>Evaluation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ready for Medicare Open Enrollment and PlanFinder</dc:title>
  <dc:subject>Sept. 2020 SHIBA volunteer training about Medicare OEP and Plan Finder</dc:subject>
  <dc:creator/>
  <cp:lastModifiedBy/>
  <cp:revision>1</cp:revision>
  <dcterms:created xsi:type="dcterms:W3CDTF">2020-05-11T15:47:24Z</dcterms:created>
  <dcterms:modified xsi:type="dcterms:W3CDTF">2020-08-17T17:49:28Z</dcterms:modified>
</cp:coreProperties>
</file>