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0" r:id="rId3"/>
    <p:sldId id="263" r:id="rId4"/>
    <p:sldId id="262" r:id="rId5"/>
    <p:sldId id="264" r:id="rId6"/>
    <p:sldId id="259" r:id="rId7"/>
    <p:sldId id="265" r:id="rId8"/>
    <p:sldId id="267" r:id="rId9"/>
    <p:sldId id="268" r:id="rId10"/>
    <p:sldId id="269" r:id="rId11"/>
    <p:sldId id="271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678"/>
    <a:srgbClr val="FEB924"/>
    <a:srgbClr val="E0E0E0"/>
    <a:srgbClr val="D0D0D0"/>
    <a:srgbClr val="003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2D17A-769D-B246-9433-D3085147A8AB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81597-FBF9-F14E-A75F-3926BA1C5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41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CF02C-B956-2541-BC9C-BD2A1FFB27C4}" type="datetimeFigureOut">
              <a:rPr lang="en-US" smtClean="0"/>
              <a:t>2/3/2017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D6BFB-D0FE-144B-8F76-800013102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03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67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51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92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56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50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65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6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3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2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5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1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0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2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50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6BFB-D0FE-144B-8F76-8000131029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7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0205_LegWA_3001ab-(ZF-8244-58416-1-005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886"/>
            <a:ext cx="9144000" cy="6096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846797"/>
            <a:ext cx="9144000" cy="3011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341624" y="4270838"/>
            <a:ext cx="8463512" cy="651067"/>
          </a:xfrm>
        </p:spPr>
        <p:txBody>
          <a:bodyPr anchor="t">
            <a:no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3562350" y="5372624"/>
            <a:ext cx="5242786" cy="407815"/>
          </a:xfrm>
        </p:spPr>
        <p:txBody>
          <a:bodyPr anchor="t"/>
          <a:lstStyle>
            <a:lvl1pPr>
              <a:defRPr sz="1100">
                <a:solidFill>
                  <a:srgbClr val="084678"/>
                </a:solidFill>
              </a:defRPr>
            </a:lvl1pPr>
          </a:lstStyle>
          <a:p>
            <a:fld id="{F9CF0BC4-9A67-FF48-BC10-0473A027F7AC}" type="datetime4">
              <a:rPr lang="en-US" smtClean="0"/>
              <a:t>February 3, 2017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5683018"/>
            <a:ext cx="9143998" cy="796779"/>
            <a:chOff x="1" y="5683018"/>
            <a:chExt cx="9143998" cy="79677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1624" y="4921905"/>
            <a:ext cx="8463512" cy="450720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rgbClr val="084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2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948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166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7512"/>
            <a:ext cx="5486400" cy="6835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E85-5EF1-884C-888B-CC75AF37E5CC}" type="datetime4">
              <a:rPr lang="en-US" smtClean="0"/>
              <a:t>February 3,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3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2F4D-73F5-FF41-B546-CAC8CAC99704}" type="datetime4">
              <a:rPr lang="en-US" smtClean="0"/>
              <a:t>February 3,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21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808-2F09-694B-84EC-3532CC2D53A1}" type="datetime4">
              <a:rPr lang="en-US" smtClean="0"/>
              <a:t>February 3,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2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"/>
            <a:ext cx="9144000" cy="5339644"/>
            <a:chOff x="0" y="1"/>
            <a:chExt cx="9144000" cy="533964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"/>
              <a:ext cx="914400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Triangle 10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41624" y="980371"/>
            <a:ext cx="8463512" cy="1470025"/>
          </a:xfrm>
        </p:spPr>
        <p:txBody>
          <a:bodyPr anchor="b">
            <a:noAutofit/>
          </a:bodyPr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41624" y="2576837"/>
            <a:ext cx="8463512" cy="646525"/>
          </a:xfrm>
        </p:spPr>
        <p:txBody>
          <a:bodyPr>
            <a:normAutofit/>
          </a:bodyPr>
          <a:lstStyle>
            <a:lvl1pPr marL="0" indent="0" algn="r">
              <a:buNone/>
              <a:defRPr sz="3000" i="1">
                <a:solidFill>
                  <a:srgbClr val="084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62350" y="3231465"/>
            <a:ext cx="5242786" cy="407815"/>
          </a:xfrm>
        </p:spPr>
        <p:txBody>
          <a:bodyPr anchor="t"/>
          <a:lstStyle>
            <a:lvl1pPr>
              <a:defRPr sz="1400">
                <a:solidFill>
                  <a:srgbClr val="084678"/>
                </a:solidFill>
              </a:defRPr>
            </a:lvl1pPr>
          </a:lstStyle>
          <a:p>
            <a:fld id="{3FC52A6E-B5E4-3D4F-874D-95EF9E1A115F}" type="datetime4">
              <a:rPr lang="en-US" smtClean="0"/>
              <a:t>February 3, 2017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" y="5683018"/>
            <a:ext cx="9143998" cy="796779"/>
            <a:chOff x="1" y="5683018"/>
            <a:chExt cx="9143998" cy="7967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201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172" y="4270838"/>
            <a:ext cx="8464963" cy="651067"/>
          </a:xfrm>
        </p:spPr>
        <p:txBody>
          <a:bodyPr anchor="t">
            <a:normAutofit/>
          </a:bodyPr>
          <a:lstStyle>
            <a:lvl1pPr algn="r">
              <a:defRPr sz="36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72" y="4921905"/>
            <a:ext cx="8464963" cy="808824"/>
          </a:xfrm>
        </p:spPr>
        <p:txBody>
          <a:bodyPr anchor="t"/>
          <a:lstStyle>
            <a:lvl1pPr marL="0" indent="0" algn="r">
              <a:buNone/>
              <a:defRPr sz="2000" i="1">
                <a:solidFill>
                  <a:srgbClr val="0846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355C-BF78-6F45-BAC3-400777F688FC}" type="datetime4">
              <a:rPr lang="en-US" smtClean="0"/>
              <a:t>February 3,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846797"/>
            <a:chOff x="0" y="1"/>
            <a:chExt cx="12692560" cy="533964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"/>
              <a:ext cx="1269256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9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27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2DE-529F-3F46-851B-EDE2E603D2FB}" type="datetime4">
              <a:rPr lang="en-US" smtClean="0"/>
              <a:t>February 3,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210" y="1312056"/>
            <a:ext cx="4135590" cy="4814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056"/>
            <a:ext cx="4156936" cy="4814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989E-413E-EF4F-B230-4683F4D06CDB}" type="datetime4">
              <a:rPr lang="en-US" smtClean="0"/>
              <a:t>February 3,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01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6"/>
            <a:ext cx="4137178" cy="86281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846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210" y="2174875"/>
            <a:ext cx="41371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2056"/>
            <a:ext cx="4160111" cy="86281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846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601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A12-C479-0C43-BC84-62C03DA9EA8F}" type="datetime4">
              <a:rPr lang="en-US" smtClean="0"/>
              <a:t>February 3,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4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CF03-4856-B149-A38E-BED196DF846D}" type="datetime4">
              <a:rPr lang="en-US" smtClean="0"/>
              <a:t>February 3,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000-B45B-394C-ACD1-6114AC56AF54}" type="datetime4">
              <a:rPr lang="en-US" smtClean="0"/>
              <a:t>February 3,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7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87" y="273050"/>
            <a:ext cx="3008313" cy="10712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298" y="273050"/>
            <a:ext cx="50918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38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8835-2AA2-4D4F-AE54-4CA0E776ED97}" type="datetime4">
              <a:rPr lang="en-US" smtClean="0"/>
              <a:t>February 3,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6169132"/>
            <a:ext cx="9143999" cy="519140"/>
            <a:chOff x="1" y="6169132"/>
            <a:chExt cx="9143999" cy="519140"/>
          </a:xfrm>
        </p:grpSpPr>
        <p:sp>
          <p:nvSpPr>
            <p:cNvPr id="7" name="Rectangle 6"/>
            <p:cNvSpPr/>
            <p:nvPr userDrawn="1"/>
          </p:nvSpPr>
          <p:spPr>
            <a:xfrm>
              <a:off x="1279525" y="6257925"/>
              <a:ext cx="7864475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" y="6257925"/>
              <a:ext cx="231774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OIClogo_RGB_abridged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31" y="6169132"/>
              <a:ext cx="822960" cy="51914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210" y="327998"/>
            <a:ext cx="8444926" cy="6675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6"/>
            <a:ext cx="8444926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6713" y="6314490"/>
            <a:ext cx="2133600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fld id="{4F90963F-9640-0E4E-97A5-10433052FF3D}" type="datetime4">
              <a:rPr lang="en-US" smtClean="0"/>
              <a:pPr/>
              <a:t>February 3,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7209" y="6314490"/>
            <a:ext cx="3354245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5697" y="6314490"/>
            <a:ext cx="639439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fld id="{2981B80C-5BE7-794F-A6A0-8361E3B5D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2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84678"/>
          </a:solidFill>
          <a:latin typeface="Segoe UI"/>
          <a:ea typeface="+mj-ea"/>
          <a:cs typeface="Segoe U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8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Segoe U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Segoe UI"/>
          <a:ea typeface="+mn-ea"/>
          <a:cs typeface="Segoe U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urance.wa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urance.wa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nsurance.wa.gov/complaints-and-fraud/file-a-complaint/insurance-compan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Program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C0B-958A-9C41-A3A0-4E6EAC3210D4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oicfloly01\users\wendyg\MyDocuments\My Pictures\watching c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6629400" cy="472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long does it take?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895" y="4013951"/>
            <a:ext cx="3895122" cy="1853449"/>
          </a:xfrm>
        </p:spPr>
        <p:txBody>
          <a:bodyPr>
            <a:noAutofit/>
          </a:bodyPr>
          <a:lstStyle/>
          <a:p>
            <a:endParaRPr lang="en-US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-457200"/>
            <a:endParaRPr lang="en-US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indent="0">
              <a:buNone/>
            </a:pPr>
            <a:r>
              <a:rPr lang="en-US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Usually resolve </a:t>
            </a:r>
            <a:br>
              <a:rPr lang="en-US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within 30 days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00150" lvl="1" indent="-457200"/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Success stories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823-90A2-444D-B206-0B1FEE07FFC4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1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12" y="315654"/>
            <a:ext cx="8444926" cy="667548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Life &amp; Health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uccess story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12" y="1259804"/>
            <a:ext cx="8444926" cy="4444310"/>
          </a:xfrm>
        </p:spPr>
        <p:txBody>
          <a:bodyPr>
            <a:noAutofit/>
          </a:bodyPr>
          <a:lstStyle/>
          <a:p>
            <a:endParaRPr lang="en-US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An L&amp;D analyst assisted a consumer who received a quote for a 50% coinsurance rate for a drug his wife needed for her cancer treatment.  </a:t>
            </a:r>
            <a:endParaRPr lang="en-US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Using </a:t>
            </a:r>
            <a:r>
              <a:rPr lang="en-US" dirty="0">
                <a:solidFill>
                  <a:prstClr val="black"/>
                </a:solidFill>
              </a:rPr>
              <a:t>the complaint, the analyst pointed out to the insurance company  that  the drug was self-administered chemotherapy and should be covered under the law using a 20% coinsurance rate instead of the 50% they were requiring. </a:t>
            </a:r>
            <a:endParaRPr lang="en-US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This </a:t>
            </a:r>
            <a:r>
              <a:rPr lang="en-US" dirty="0">
                <a:solidFill>
                  <a:prstClr val="black"/>
                </a:solidFill>
              </a:rPr>
              <a:t>saved the consumer $18,000. </a:t>
            </a:r>
          </a:p>
          <a:p>
            <a:pPr marL="1200150" lvl="1" indent="-457200"/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26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12" y="315654"/>
            <a:ext cx="8444926" cy="667548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Property &amp; Casualty success story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12" y="1259804"/>
            <a:ext cx="8444926" cy="4444310"/>
          </a:xfrm>
        </p:spPr>
        <p:txBody>
          <a:bodyPr>
            <a:noAutofit/>
          </a:bodyPr>
          <a:lstStyle/>
          <a:p>
            <a:endParaRPr lang="en-US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P&amp;C </a:t>
            </a:r>
            <a:r>
              <a:rPr lang="en-US" dirty="0"/>
              <a:t>analyst helped a consumer who was told by their insurer that their vehicle was a total loss.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But </a:t>
            </a:r>
            <a:r>
              <a:rPr lang="en-US" dirty="0"/>
              <a:t>after buying a new car, the consumer was told their totaled vehicle was repairable after all.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Following </a:t>
            </a:r>
            <a:r>
              <a:rPr lang="en-US" dirty="0"/>
              <a:t>receipt of the OIC complaint, the company decided to allow the total loss and paid $3,916 to the consumer. </a:t>
            </a:r>
          </a:p>
          <a:p>
            <a:pPr marL="1200150" lvl="1" indent="-457200"/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0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to get help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823-90A2-444D-B206-0B1FEE07FFC4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12" y="315654"/>
            <a:ext cx="8444926" cy="667548"/>
          </a:xfrm>
        </p:spPr>
        <p:txBody>
          <a:bodyPr/>
          <a:lstStyle/>
          <a:p>
            <a:pPr>
              <a:tabLst>
                <a:tab pos="8456613" algn="l"/>
              </a:tabLst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Need help?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12" y="1259804"/>
            <a:ext cx="8398224" cy="4444310"/>
          </a:xfrm>
        </p:spPr>
        <p:txBody>
          <a:bodyPr>
            <a:noAutofit/>
          </a:bodyPr>
          <a:lstStyle/>
          <a:p>
            <a:pPr algn="ctr"/>
            <a:endParaRPr lang="en-US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 smtClean="0"/>
              <a:t>Contact the OIC’s Consumer Advocacy Program:</a:t>
            </a:r>
          </a:p>
          <a:p>
            <a:pPr algn="ctr"/>
            <a:r>
              <a:rPr lang="en-US" sz="4000" b="1" dirty="0" smtClean="0"/>
              <a:t>1-800-562-6900</a:t>
            </a:r>
          </a:p>
          <a:p>
            <a:pPr algn="ctr"/>
            <a:r>
              <a:rPr lang="en-US" sz="3200" dirty="0" smtClean="0">
                <a:hlinkClick r:id="rId3"/>
              </a:rPr>
              <a:t>www.insurance.wa.gov</a:t>
            </a:r>
            <a:r>
              <a:rPr lang="en-US" sz="3200" dirty="0" smtClean="0"/>
              <a:t> </a:t>
            </a:r>
          </a:p>
          <a:p>
            <a:pPr algn="ctr"/>
            <a:endParaRPr lang="en-US" dirty="0"/>
          </a:p>
          <a:p>
            <a:pPr marL="514350" defTabSz="423863">
              <a:tabLst>
                <a:tab pos="7202488" algn="l"/>
                <a:tab pos="7375525" algn="l"/>
              </a:tabLst>
            </a:pPr>
            <a:r>
              <a:rPr lang="en-US" dirty="0" smtClean="0"/>
              <a:t>We have insurance experts available to discuss your insurance options and concerns over the phone or via email from 8 a.m. to 5 p.m. weekdays.</a:t>
            </a:r>
            <a:endParaRPr lang="en-US" dirty="0"/>
          </a:p>
          <a:p>
            <a:pPr marL="1200150" lvl="1" indent="-457200"/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9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OIC’s Consumer Advocacy Program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79" y="1312056"/>
            <a:ext cx="8444926" cy="45259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Answers consumer inquiries about insurance and their legal rights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Investigates complaints filed against insurance companies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Educates citizens to enable them to make informed choices about their insurance needs and options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are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79" y="1912947"/>
            <a:ext cx="8444926" cy="36866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 Life &amp; Health insurance analysts/experts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Property &amp; Casualty insurance analysts/experts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Hotline specialists trained to triage and refer consumer calls for help to Consumer Advocacy, SHIBA &amp; the OIC’s producer licensing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1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2016 results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79" y="1312056"/>
            <a:ext cx="8444926" cy="45259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Recovered more than $11.2 million for consumers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Responded to more than 67,000 consumer calls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Mailed more than 1, 900 publications and consumer-related materials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Completed more than 7,900 complaint investigations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Answered more than 3,400 consumer requests for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always help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12" y="1259804"/>
            <a:ext cx="8444926" cy="444431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we don’t have the expertise or services a consumer needs, we refer them to others who do, including:</a:t>
            </a:r>
          </a:p>
          <a:p>
            <a:endParaRPr lang="en-US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SHIBA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Washington Health Benefit Exchange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State and federal agencies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Private non-profit assistance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Insurance agents and brokers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Even insurance companies when needed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4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complaint process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823-90A2-444D-B206-0B1FEE07FFC4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3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OIC’s insurance analysts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12" y="1259804"/>
            <a:ext cx="8444926" cy="4444310"/>
          </a:xfrm>
        </p:spPr>
        <p:txBody>
          <a:bodyPr>
            <a:noAutofit/>
          </a:bodyPr>
          <a:lstStyle/>
          <a:p>
            <a:endParaRPr lang="en-US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Send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complaints to insurance companies, who must respond within 15 business days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Review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insurance company responses &amp; evaluate according to RCW 48 and WAC 284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Advocate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each resolutions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Communicate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results and educate consumers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Refer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insurance violations to OIC enforcement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0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Types of complaints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12" y="1259804"/>
            <a:ext cx="8444926" cy="4444310"/>
          </a:xfrm>
        </p:spPr>
        <p:txBody>
          <a:bodyPr>
            <a:noAutofit/>
          </a:bodyPr>
          <a:lstStyle/>
          <a:p>
            <a:endParaRPr lang="en-US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Claim delays, denials, disputes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Coverage issues and appeals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Cancellations and renewals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Rate increases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Medical necessity issues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Company customer service issues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Tribal and provider concerns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1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Ways we receive a complaint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12" y="1259804"/>
            <a:ext cx="8444926" cy="4444310"/>
          </a:xfrm>
        </p:spPr>
        <p:txBody>
          <a:bodyPr>
            <a:noAutofit/>
          </a:bodyPr>
          <a:lstStyle/>
          <a:p>
            <a:endParaRPr lang="en-US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Emails and online forms submitted via our website at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www.insurance.wa.gov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Paper complaint form via mail, FAX, email</a:t>
            </a:r>
          </a:p>
          <a:p>
            <a:pPr marL="1200150" lvl="1" indent="-457200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mail form to consumer or</a:t>
            </a:r>
          </a:p>
          <a:p>
            <a:pPr marL="1200150" lvl="1" indent="-457200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prints form from website</a:t>
            </a:r>
          </a:p>
          <a:p>
            <a:pPr marL="457200" lvl="1" indent="-457200"/>
            <a:endParaRPr lang="en-US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-457200"/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Filed online:  Online Complaint Center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 indent="0">
              <a:buNone/>
            </a:pPr>
            <a:r>
              <a:rPr lang="en-US" u="sng" dirty="0" smtClean="0">
                <a:hlinkClick r:id="rId4"/>
              </a:rPr>
              <a:t>www.insurance.wa.gov/complaints-and-fraud/</a:t>
            </a:r>
            <a:br>
              <a:rPr lang="en-US" u="sng" dirty="0" smtClean="0">
                <a:hlinkClick r:id="rId4"/>
              </a:rPr>
            </a:br>
            <a:r>
              <a:rPr lang="en-US" u="sng" dirty="0" smtClean="0">
                <a:hlinkClick r:id="rId4"/>
              </a:rPr>
              <a:t>file-a-complaint/insurance-company</a:t>
            </a:r>
            <a:r>
              <a:rPr lang="en-US" u="sng" dirty="0">
                <a:hlinkClick r:id="rId4"/>
              </a:rPr>
              <a:t>/</a:t>
            </a:r>
            <a:endParaRPr lang="en-US" dirty="0"/>
          </a:p>
          <a:p>
            <a:pPr marL="1200150" lvl="1" indent="-457200"/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February 3, 2017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Consumer Advocacy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43205"/>
      </p:ext>
    </p:extLst>
  </p:cSld>
  <p:clrMapOvr>
    <a:masterClrMapping/>
  </p:clrMapOvr>
</p:sld>
</file>

<file path=ppt/theme/theme1.xml><?xml version="1.0" encoding="utf-8"?>
<a:theme xmlns:a="http://schemas.openxmlformats.org/drawingml/2006/main" name="OIC_presentation_PPT">
  <a:themeElements>
    <a:clrScheme name="OIC Color">
      <a:dk1>
        <a:sysClr val="windowText" lastClr="000000"/>
      </a:dk1>
      <a:lt1>
        <a:sysClr val="window" lastClr="FFFFFF"/>
      </a:lt1>
      <a:dk2>
        <a:srgbClr val="084678"/>
      </a:dk2>
      <a:lt2>
        <a:srgbClr val="E0E0E0"/>
      </a:lt2>
      <a:accent1>
        <a:srgbClr val="1084D3"/>
      </a:accent1>
      <a:accent2>
        <a:srgbClr val="52BA3F"/>
      </a:accent2>
      <a:accent3>
        <a:srgbClr val="FCBE25"/>
      </a:accent3>
      <a:accent4>
        <a:srgbClr val="307A22"/>
      </a:accent4>
      <a:accent5>
        <a:srgbClr val="FD6308"/>
      </a:accent5>
      <a:accent6>
        <a:srgbClr val="A5A5A5"/>
      </a:accent6>
      <a:hlink>
        <a:srgbClr val="0C42D7"/>
      </a:hlink>
      <a:folHlink>
        <a:srgbClr val="307A22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OIC_presentation_PPT</Template>
  <TotalTime>200</TotalTime>
  <Words>567</Words>
  <Application>Microsoft Office PowerPoint</Application>
  <PresentationFormat>On-screen Show (4:3)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News Gothic MT</vt:lpstr>
      <vt:lpstr>Segoe UI</vt:lpstr>
      <vt:lpstr>Wingdings</vt:lpstr>
      <vt:lpstr>OIC_presentation_PPT</vt:lpstr>
      <vt:lpstr>Consumer Advocacy Program</vt:lpstr>
      <vt:lpstr>The OIC’s Consumer Advocacy Program</vt:lpstr>
      <vt:lpstr>We are</vt:lpstr>
      <vt:lpstr>Consumer Advocacy 2016 results</vt:lpstr>
      <vt:lpstr>We always help</vt:lpstr>
      <vt:lpstr>Our complaint process</vt:lpstr>
      <vt:lpstr>The OIC’s insurance analysts</vt:lpstr>
      <vt:lpstr>Types of complaints</vt:lpstr>
      <vt:lpstr>Ways we receive a complaint</vt:lpstr>
      <vt:lpstr>How long does it take?</vt:lpstr>
      <vt:lpstr>Success stories</vt:lpstr>
      <vt:lpstr>Life &amp; Health success story</vt:lpstr>
      <vt:lpstr>Property &amp; Casualty success story</vt:lpstr>
      <vt:lpstr>How to get help</vt:lpstr>
      <vt:lpstr>Need help?</vt:lpstr>
    </vt:vector>
  </TitlesOfParts>
  <Company>Office of Insurance Commissioner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Advocacy Program</dc:title>
  <dc:subject>Slide show for volunteers about how the OIC's Consumer Advocacy Program</dc:subject>
  <dc:creator>Wells, Donna (OIC)</dc:creator>
  <cp:lastModifiedBy>Wells, Donna (OIC)</cp:lastModifiedBy>
  <cp:revision>15</cp:revision>
  <dcterms:created xsi:type="dcterms:W3CDTF">2015-12-18T17:02:31Z</dcterms:created>
  <dcterms:modified xsi:type="dcterms:W3CDTF">2017-02-03T23:56:11Z</dcterms:modified>
</cp:coreProperties>
</file>