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262" r:id="rId3"/>
    <p:sldId id="280" r:id="rId4"/>
    <p:sldId id="281" r:id="rId5"/>
    <p:sldId id="275" r:id="rId6"/>
    <p:sldId id="284" r:id="rId7"/>
    <p:sldId id="276" r:id="rId8"/>
    <p:sldId id="263" r:id="rId9"/>
    <p:sldId id="279" r:id="rId10"/>
    <p:sldId id="264" r:id="rId11"/>
    <p:sldId id="269" r:id="rId12"/>
    <p:sldId id="273" r:id="rId13"/>
    <p:sldId id="274" r:id="rId14"/>
    <p:sldId id="268" r:id="rId15"/>
    <p:sldId id="270" r:id="rId16"/>
    <p:sldId id="285"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B5B"/>
    <a:srgbClr val="990033"/>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35" autoAdjust="0"/>
  </p:normalViewPr>
  <p:slideViewPr>
    <p:cSldViewPr>
      <p:cViewPr varScale="1">
        <p:scale>
          <a:sx n="76" d="100"/>
          <a:sy n="76" d="100"/>
        </p:scale>
        <p:origin x="1542" y="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50" dirty="0" smtClean="0"/>
            <a:t>Effectiveness</a:t>
          </a:r>
          <a:endParaRPr lang="en-US" sz="2050" dirty="0"/>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800" dirty="0" smtClean="0"/>
            <a:t>Safety</a:t>
          </a:r>
          <a:endParaRPr lang="en-US" sz="2800" dirty="0"/>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800" dirty="0" smtClean="0"/>
            <a:t>Quality</a:t>
          </a:r>
          <a:endParaRPr lang="en-US" sz="2800" dirty="0"/>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t>
        <a:bodyPr/>
        <a:lstStyle/>
        <a:p>
          <a:endParaRPr lang="en-US"/>
        </a:p>
      </dgm:t>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t>
        <a:bodyPr/>
        <a:lstStyle/>
        <a:p>
          <a:endParaRPr lang="en-US"/>
        </a:p>
      </dgm:t>
    </dgm:pt>
    <dgm:pt modelId="{A18A5167-FE49-4AF3-8EE5-32CCFABD5220}" type="pres">
      <dgm:prSet presAssocID="{DF10402F-A7D6-4911-8071-389FF38CC80F}" presName="ellipse2" presStyleLbl="vennNode1" presStyleIdx="1" presStyleCnt="3" custScaleX="105950" custScaleY="104655" custLinFactNeighborX="-10710" custLinFactNeighborY="-63721">
        <dgm:presLayoutVars>
          <dgm:bulletEnabled val="1"/>
        </dgm:presLayoutVars>
      </dgm:prSet>
      <dgm:spPr/>
      <dgm:t>
        <a:bodyPr/>
        <a:lstStyle/>
        <a:p>
          <a:endParaRPr lang="en-US"/>
        </a:p>
      </dgm:t>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t>
        <a:bodyPr/>
        <a:lstStyle/>
        <a:p>
          <a:endParaRPr lang="en-US"/>
        </a:p>
      </dgm:t>
    </dgm:pt>
  </dgm:ptLst>
  <dgm:cxnLst>
    <dgm:cxn modelId="{25CD9FEA-A22C-4334-816E-533E62BA3966}" type="presOf" srcId="{7FE8E665-89AD-4AF6-8B42-6FA234FC84DC}" destId="{42648621-81E7-4066-A374-5D96666B3266}" srcOrd="0" destOrd="0" presId="urn:microsoft.com/office/officeart/2005/8/layout/rings+Icon"/>
    <dgm:cxn modelId="{8BC7414F-AD4B-4AFD-8129-A4FFBF32212C}" type="presOf" srcId="{A873D424-A1A4-46A8-9AB6-26CEFF9EFAAA}" destId="{41B87863-A991-4D3C-974E-3081E7D60BAE}"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BB1FA16E-CEE4-4DB2-84BF-7045031EA832}" type="presOf" srcId="{6682BC5D-CDF8-4AD6-A3CB-E99DD49A816F}" destId="{A18A5167-FE49-4AF3-8EE5-32CCFABD5220}" srcOrd="0" destOrd="0" presId="urn:microsoft.com/office/officeart/2005/8/layout/rings+Icon"/>
    <dgm:cxn modelId="{23B31DF3-B013-43C5-8FDD-0B2106EB171F}" srcId="{DF10402F-A7D6-4911-8071-389FF38CC80F}" destId="{7FE8E665-89AD-4AF6-8B42-6FA234FC84DC}" srcOrd="0" destOrd="0" parTransId="{8D50E78A-83BA-4FF1-BD92-B792CDC774D9}" sibTransId="{150E008D-D770-4B61-A5EE-D5A834F56A14}"/>
    <dgm:cxn modelId="{03DF4DEB-80A9-43DE-8FA0-DB659DCBC6C5}" type="presOf" srcId="{DF10402F-A7D6-4911-8071-389FF38CC80F}" destId="{9792CFC8-7AF1-42D1-99C0-BDE627267232}" srcOrd="0" destOrd="0" presId="urn:microsoft.com/office/officeart/2005/8/layout/rings+Icon"/>
    <dgm:cxn modelId="{CB3F1BB9-DFED-43BC-B0F3-0E365DFC07F6}" srcId="{DF10402F-A7D6-4911-8071-389FF38CC80F}" destId="{A873D424-A1A4-46A8-9AB6-26CEFF9EFAAA}" srcOrd="2" destOrd="0" parTransId="{13884668-9BBC-4874-8515-64E12A43220E}" sibTransId="{B7928F38-C749-4DC5-A3E6-78144FE5AD8B}"/>
    <dgm:cxn modelId="{DFA3880F-E491-410E-AC63-151D834BB7A3}" type="presParOf" srcId="{9792CFC8-7AF1-42D1-99C0-BDE627267232}" destId="{42648621-81E7-4066-A374-5D96666B3266}" srcOrd="0" destOrd="0" presId="urn:microsoft.com/office/officeart/2005/8/layout/rings+Icon"/>
    <dgm:cxn modelId="{506F12EB-D976-46F4-8418-27E09021EFC8}" type="presParOf" srcId="{9792CFC8-7AF1-42D1-99C0-BDE627267232}" destId="{A18A5167-FE49-4AF3-8EE5-32CCFABD5220}" srcOrd="1" destOrd="0" presId="urn:microsoft.com/office/officeart/2005/8/layout/rings+Icon"/>
    <dgm:cxn modelId="{CF650FCD-5805-4CBE-ADC9-D0D56FA7BD36}"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65A23-C069-4B79-8B86-C666545A13F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418364C7-453D-4AFF-AC60-FF7B93B7E04F}">
      <dgm:prSet phldrT="[Text]"/>
      <dgm:spPr>
        <a:noFill/>
        <a:ln>
          <a:noFill/>
        </a:ln>
      </dgm:spPr>
      <dgm:t>
        <a:bodyPr/>
        <a:lstStyle/>
        <a:p>
          <a:r>
            <a:rPr lang="en-US" dirty="0" smtClean="0"/>
            <a:t>VRPM</a:t>
          </a:r>
          <a:endParaRPr lang="en-US" dirty="0"/>
        </a:p>
      </dgm:t>
    </dgm:pt>
    <dgm:pt modelId="{CC5691D7-E168-44B6-8115-ED86F7DF9626}" type="parTrans" cxnId="{5540D0D7-0F11-4B7F-B626-BE748421965A}">
      <dgm:prSet/>
      <dgm:spPr/>
      <dgm:t>
        <a:bodyPr/>
        <a:lstStyle/>
        <a:p>
          <a:endParaRPr lang="en-US"/>
        </a:p>
      </dgm:t>
    </dgm:pt>
    <dgm:pt modelId="{8F2936C7-0633-44F7-B764-E2A922D39DAA}" type="sibTrans" cxnId="{5540D0D7-0F11-4B7F-B626-BE748421965A}">
      <dgm:prSet/>
      <dgm:spPr/>
      <dgm:t>
        <a:bodyPr/>
        <a:lstStyle/>
        <a:p>
          <a:endParaRPr lang="en-US"/>
        </a:p>
      </dgm:t>
    </dgm:pt>
    <dgm:pt modelId="{B89E17AF-15F0-4DF6-849C-3562F396999F}">
      <dgm:prSet phldrT="[Text]"/>
      <dgm:spPr>
        <a:noFill/>
        <a:ln>
          <a:noFill/>
        </a:ln>
      </dgm:spPr>
      <dgm:t>
        <a:bodyPr/>
        <a:lstStyle/>
        <a:p>
          <a:r>
            <a:rPr lang="en-US" dirty="0" smtClean="0">
              <a:solidFill>
                <a:schemeClr val="accent1"/>
              </a:solidFill>
            </a:rPr>
            <a:t>Volunteers</a:t>
          </a:r>
          <a:endParaRPr lang="en-US" dirty="0">
            <a:solidFill>
              <a:schemeClr val="accent1"/>
            </a:solidFill>
          </a:endParaRPr>
        </a:p>
      </dgm:t>
    </dgm:pt>
    <dgm:pt modelId="{BA7B62E0-4521-470E-97FF-D16993D573B7}" type="parTrans" cxnId="{354B2E40-C8DA-44C5-8611-A13E0142F8D7}">
      <dgm:prSet/>
      <dgm:spPr/>
      <dgm:t>
        <a:bodyPr/>
        <a:lstStyle/>
        <a:p>
          <a:endParaRPr lang="en-US"/>
        </a:p>
      </dgm:t>
    </dgm:pt>
    <dgm:pt modelId="{6E7002F0-1829-49A3-AF3F-C891D89EC11F}" type="sibTrans" cxnId="{354B2E40-C8DA-44C5-8611-A13E0142F8D7}">
      <dgm:prSet/>
      <dgm:spPr/>
      <dgm:t>
        <a:bodyPr/>
        <a:lstStyle/>
        <a:p>
          <a:endParaRPr lang="en-US"/>
        </a:p>
      </dgm:t>
    </dgm:pt>
    <dgm:pt modelId="{A1AEA9E5-7F8B-4507-9842-59C66B808CB5}">
      <dgm:prSet phldrT="[Text]"/>
      <dgm:spPr>
        <a:noFill/>
        <a:ln>
          <a:noFill/>
        </a:ln>
        <a:effectLst>
          <a:glow rad="127000">
            <a:srgbClr val="FAFAFA"/>
          </a:glow>
        </a:effectLst>
      </dgm:spPr>
      <dgm:t>
        <a:bodyPr/>
        <a:lstStyle/>
        <a:p>
          <a:r>
            <a:rPr lang="en-US" dirty="0" smtClean="0">
              <a:solidFill>
                <a:schemeClr val="accent1"/>
              </a:solidFill>
            </a:rPr>
            <a:t>SHIPs &amp;</a:t>
          </a:r>
          <a:endParaRPr lang="en-US" dirty="0">
            <a:solidFill>
              <a:schemeClr val="accent1"/>
            </a:solidFill>
          </a:endParaRPr>
        </a:p>
      </dgm:t>
    </dgm:pt>
    <dgm:pt modelId="{4A843F20-1926-45B0-BA56-D6F17609CCFF}" type="parTrans" cxnId="{F971CB28-B0F4-40C7-89A8-1219D4C256EA}">
      <dgm:prSet/>
      <dgm:spPr/>
      <dgm:t>
        <a:bodyPr/>
        <a:lstStyle/>
        <a:p>
          <a:endParaRPr lang="en-US"/>
        </a:p>
      </dgm:t>
    </dgm:pt>
    <dgm:pt modelId="{F5F8525F-7E36-45A5-8F11-712D1828DA22}" type="sibTrans" cxnId="{F971CB28-B0F4-40C7-89A8-1219D4C256EA}">
      <dgm:prSet/>
      <dgm:spPr/>
      <dgm:t>
        <a:bodyPr/>
        <a:lstStyle/>
        <a:p>
          <a:endParaRPr lang="en-US"/>
        </a:p>
      </dgm:t>
    </dgm:pt>
    <dgm:pt modelId="{F10B0B4F-5816-4B8E-A59B-99CBFB7297E8}" type="pres">
      <dgm:prSet presAssocID="{39A65A23-C069-4B79-8B86-C666545A13F6}" presName="Name0" presStyleCnt="0">
        <dgm:presLayoutVars>
          <dgm:chPref val="1"/>
          <dgm:dir/>
          <dgm:animOne val="branch"/>
          <dgm:animLvl val="lvl"/>
          <dgm:resizeHandles/>
        </dgm:presLayoutVars>
      </dgm:prSet>
      <dgm:spPr/>
      <dgm:t>
        <a:bodyPr/>
        <a:lstStyle/>
        <a:p>
          <a:endParaRPr lang="en-US"/>
        </a:p>
      </dgm:t>
    </dgm:pt>
    <dgm:pt modelId="{25C11AE0-57F1-491B-964C-112A0812D004}" type="pres">
      <dgm:prSet presAssocID="{418364C7-453D-4AFF-AC60-FF7B93B7E04F}" presName="vertOne" presStyleCnt="0"/>
      <dgm:spPr/>
    </dgm:pt>
    <dgm:pt modelId="{385C0E95-8D4B-45B3-B082-D1BAA33A1EA5}" type="pres">
      <dgm:prSet presAssocID="{418364C7-453D-4AFF-AC60-FF7B93B7E04F}" presName="txOne" presStyleLbl="node0" presStyleIdx="0" presStyleCnt="1" custLinFactNeighborX="-763" custLinFactNeighborY="-44697">
        <dgm:presLayoutVars>
          <dgm:chPref val="3"/>
        </dgm:presLayoutVars>
      </dgm:prSet>
      <dgm:spPr>
        <a:prstGeom prst="round2SameRect">
          <a:avLst/>
        </a:prstGeom>
      </dgm:spPr>
      <dgm:t>
        <a:bodyPr/>
        <a:lstStyle/>
        <a:p>
          <a:endParaRPr lang="en-US"/>
        </a:p>
      </dgm:t>
    </dgm:pt>
    <dgm:pt modelId="{F6AE69BB-B9B6-459F-AA6C-68C6BAF6BBF1}" type="pres">
      <dgm:prSet presAssocID="{418364C7-453D-4AFF-AC60-FF7B93B7E04F}" presName="parTransOne" presStyleCnt="0"/>
      <dgm:spPr/>
    </dgm:pt>
    <dgm:pt modelId="{40265220-6430-492A-8600-3CFE9606241D}" type="pres">
      <dgm:prSet presAssocID="{418364C7-453D-4AFF-AC60-FF7B93B7E04F}" presName="horzOne" presStyleCnt="0"/>
      <dgm:spPr/>
    </dgm:pt>
    <dgm:pt modelId="{530DB058-80B2-46D2-8D00-62E7B02F6FFF}" type="pres">
      <dgm:prSet presAssocID="{B89E17AF-15F0-4DF6-849C-3562F396999F}" presName="vertTwo" presStyleCnt="0"/>
      <dgm:spPr/>
    </dgm:pt>
    <dgm:pt modelId="{177DD82D-9533-489B-ACA4-C3ACB9AA1FB7}" type="pres">
      <dgm:prSet presAssocID="{B89E17AF-15F0-4DF6-849C-3562F396999F}" presName="txTwo" presStyleLbl="node2" presStyleIdx="0" presStyleCnt="2" custScaleX="66689" custScaleY="66689" custLinFactNeighborX="71123" custLinFactNeighborY="-37360">
        <dgm:presLayoutVars>
          <dgm:chPref val="3"/>
        </dgm:presLayoutVars>
      </dgm:prSet>
      <dgm:spPr/>
      <dgm:t>
        <a:bodyPr/>
        <a:lstStyle/>
        <a:p>
          <a:endParaRPr lang="en-US"/>
        </a:p>
      </dgm:t>
    </dgm:pt>
    <dgm:pt modelId="{59EC8549-2DC2-4105-8016-3E009822255E}" type="pres">
      <dgm:prSet presAssocID="{B89E17AF-15F0-4DF6-849C-3562F396999F}" presName="horzTwo" presStyleCnt="0"/>
      <dgm:spPr/>
    </dgm:pt>
    <dgm:pt modelId="{3EE57048-8299-4701-8CBD-0F63B8BE2D64}" type="pres">
      <dgm:prSet presAssocID="{6E7002F0-1829-49A3-AF3F-C891D89EC11F}" presName="sibSpaceTwo" presStyleCnt="0"/>
      <dgm:spPr/>
    </dgm:pt>
    <dgm:pt modelId="{4B5B8FC4-42F3-4575-B747-0D3DB1F6D855}" type="pres">
      <dgm:prSet presAssocID="{A1AEA9E5-7F8B-4507-9842-59C66B808CB5}" presName="vertTwo" presStyleCnt="0"/>
      <dgm:spPr/>
    </dgm:pt>
    <dgm:pt modelId="{63CC0988-063D-4265-BDA7-B6844A996C04}" type="pres">
      <dgm:prSet presAssocID="{A1AEA9E5-7F8B-4507-9842-59C66B808CB5}" presName="txTwo" presStyleLbl="node2" presStyleIdx="1" presStyleCnt="2" custScaleX="66689" custScaleY="66689" custLinFactNeighborX="-60697" custLinFactNeighborY="-35971">
        <dgm:presLayoutVars>
          <dgm:chPref val="3"/>
        </dgm:presLayoutVars>
      </dgm:prSet>
      <dgm:spPr/>
      <dgm:t>
        <a:bodyPr/>
        <a:lstStyle/>
        <a:p>
          <a:endParaRPr lang="en-US"/>
        </a:p>
      </dgm:t>
    </dgm:pt>
    <dgm:pt modelId="{186BB721-46E8-4056-A655-E4EC0C4BB871}" type="pres">
      <dgm:prSet presAssocID="{A1AEA9E5-7F8B-4507-9842-59C66B808CB5}" presName="horzTwo" presStyleCnt="0"/>
      <dgm:spPr/>
    </dgm:pt>
  </dgm:ptLst>
  <dgm:cxnLst>
    <dgm:cxn modelId="{5B4E6AA1-52BC-4C56-9C0A-F444FAE47D8B}" type="presOf" srcId="{A1AEA9E5-7F8B-4507-9842-59C66B808CB5}" destId="{63CC0988-063D-4265-BDA7-B6844A996C04}" srcOrd="0" destOrd="0" presId="urn:microsoft.com/office/officeart/2005/8/layout/hierarchy4"/>
    <dgm:cxn modelId="{4CF4740A-A600-4CF1-88FF-95E417E2E60C}" type="presOf" srcId="{B89E17AF-15F0-4DF6-849C-3562F396999F}" destId="{177DD82D-9533-489B-ACA4-C3ACB9AA1FB7}" srcOrd="0" destOrd="0" presId="urn:microsoft.com/office/officeart/2005/8/layout/hierarchy4"/>
    <dgm:cxn modelId="{5540D0D7-0F11-4B7F-B626-BE748421965A}" srcId="{39A65A23-C069-4B79-8B86-C666545A13F6}" destId="{418364C7-453D-4AFF-AC60-FF7B93B7E04F}" srcOrd="0" destOrd="0" parTransId="{CC5691D7-E168-44B6-8115-ED86F7DF9626}" sibTransId="{8F2936C7-0633-44F7-B764-E2A922D39DAA}"/>
    <dgm:cxn modelId="{354B2E40-C8DA-44C5-8611-A13E0142F8D7}" srcId="{418364C7-453D-4AFF-AC60-FF7B93B7E04F}" destId="{B89E17AF-15F0-4DF6-849C-3562F396999F}" srcOrd="0" destOrd="0" parTransId="{BA7B62E0-4521-470E-97FF-D16993D573B7}" sibTransId="{6E7002F0-1829-49A3-AF3F-C891D89EC11F}"/>
    <dgm:cxn modelId="{BE9421C7-0937-45AD-8483-B4D9713CD1E8}" type="presOf" srcId="{418364C7-453D-4AFF-AC60-FF7B93B7E04F}" destId="{385C0E95-8D4B-45B3-B082-D1BAA33A1EA5}" srcOrd="0" destOrd="0" presId="urn:microsoft.com/office/officeart/2005/8/layout/hierarchy4"/>
    <dgm:cxn modelId="{200C5D74-C335-43EF-AACC-6B8E5A6F340D}" type="presOf" srcId="{39A65A23-C069-4B79-8B86-C666545A13F6}" destId="{F10B0B4F-5816-4B8E-A59B-99CBFB7297E8}" srcOrd="0" destOrd="0" presId="urn:microsoft.com/office/officeart/2005/8/layout/hierarchy4"/>
    <dgm:cxn modelId="{F971CB28-B0F4-40C7-89A8-1219D4C256EA}" srcId="{418364C7-453D-4AFF-AC60-FF7B93B7E04F}" destId="{A1AEA9E5-7F8B-4507-9842-59C66B808CB5}" srcOrd="1" destOrd="0" parTransId="{4A843F20-1926-45B0-BA56-D6F17609CCFF}" sibTransId="{F5F8525F-7E36-45A5-8F11-712D1828DA22}"/>
    <dgm:cxn modelId="{50CA72B1-6717-4C1C-9D85-427F0EF1EFB1}" type="presParOf" srcId="{F10B0B4F-5816-4B8E-A59B-99CBFB7297E8}" destId="{25C11AE0-57F1-491B-964C-112A0812D004}" srcOrd="0" destOrd="0" presId="urn:microsoft.com/office/officeart/2005/8/layout/hierarchy4"/>
    <dgm:cxn modelId="{C23D2248-F42E-4586-885F-13B5A3C56848}" type="presParOf" srcId="{25C11AE0-57F1-491B-964C-112A0812D004}" destId="{385C0E95-8D4B-45B3-B082-D1BAA33A1EA5}" srcOrd="0" destOrd="0" presId="urn:microsoft.com/office/officeart/2005/8/layout/hierarchy4"/>
    <dgm:cxn modelId="{D39713E8-24DD-4F21-8339-2E33F3767B23}" type="presParOf" srcId="{25C11AE0-57F1-491B-964C-112A0812D004}" destId="{F6AE69BB-B9B6-459F-AA6C-68C6BAF6BBF1}" srcOrd="1" destOrd="0" presId="urn:microsoft.com/office/officeart/2005/8/layout/hierarchy4"/>
    <dgm:cxn modelId="{22CFC388-5359-4F57-98C6-A4D97B0C680B}" type="presParOf" srcId="{25C11AE0-57F1-491B-964C-112A0812D004}" destId="{40265220-6430-492A-8600-3CFE9606241D}" srcOrd="2" destOrd="0" presId="urn:microsoft.com/office/officeart/2005/8/layout/hierarchy4"/>
    <dgm:cxn modelId="{2E4E4369-8CB0-4E11-B7BB-73961E3F5FD5}" type="presParOf" srcId="{40265220-6430-492A-8600-3CFE9606241D}" destId="{530DB058-80B2-46D2-8D00-62E7B02F6FFF}" srcOrd="0" destOrd="0" presId="urn:microsoft.com/office/officeart/2005/8/layout/hierarchy4"/>
    <dgm:cxn modelId="{923E46F8-6C0E-43D1-8C8D-88E241C2F558}" type="presParOf" srcId="{530DB058-80B2-46D2-8D00-62E7B02F6FFF}" destId="{177DD82D-9533-489B-ACA4-C3ACB9AA1FB7}" srcOrd="0" destOrd="0" presId="urn:microsoft.com/office/officeart/2005/8/layout/hierarchy4"/>
    <dgm:cxn modelId="{9F06B931-1D9B-4AD6-9C98-5FED63A2E40F}" type="presParOf" srcId="{530DB058-80B2-46D2-8D00-62E7B02F6FFF}" destId="{59EC8549-2DC2-4105-8016-3E009822255E}" srcOrd="1" destOrd="0" presId="urn:microsoft.com/office/officeart/2005/8/layout/hierarchy4"/>
    <dgm:cxn modelId="{4B7C7E64-0007-4D0B-B61C-3E54B168EF11}" type="presParOf" srcId="{40265220-6430-492A-8600-3CFE9606241D}" destId="{3EE57048-8299-4701-8CBD-0F63B8BE2D64}" srcOrd="1" destOrd="0" presId="urn:microsoft.com/office/officeart/2005/8/layout/hierarchy4"/>
    <dgm:cxn modelId="{3C81C739-2DDE-476D-82C4-9D19473ABDDB}" type="presParOf" srcId="{40265220-6430-492A-8600-3CFE9606241D}" destId="{4B5B8FC4-42F3-4575-B747-0D3DB1F6D855}" srcOrd="2" destOrd="0" presId="urn:microsoft.com/office/officeart/2005/8/layout/hierarchy4"/>
    <dgm:cxn modelId="{7B587151-BE2B-492D-AA81-4081868FADF8}" type="presParOf" srcId="{4B5B8FC4-42F3-4575-B747-0D3DB1F6D855}" destId="{63CC0988-063D-4265-BDA7-B6844A996C04}" srcOrd="0" destOrd="0" presId="urn:microsoft.com/office/officeart/2005/8/layout/hierarchy4"/>
    <dgm:cxn modelId="{1378CB98-F45B-4887-BA71-9D23E1A53074}" type="presParOf" srcId="{4B5B8FC4-42F3-4575-B747-0D3DB1F6D855}" destId="{186BB721-46E8-4056-A655-E4EC0C4BB87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8621-81E7-4066-A374-5D96666B3266}">
      <dsp:nvSpPr>
        <dsp:cNvPr id="0" name=""/>
        <dsp:cNvSpPr/>
      </dsp:nvSpPr>
      <dsp:spPr>
        <a:xfrm>
          <a:off x="223188" y="1310967"/>
          <a:ext cx="1965660" cy="1965632"/>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Quality</a:t>
          </a:r>
          <a:endParaRPr lang="en-US" sz="2800" kern="1200" dirty="0"/>
        </a:p>
      </dsp:txBody>
      <dsp:txXfrm>
        <a:off x="511052" y="1598827"/>
        <a:ext cx="1389932" cy="1389912"/>
      </dsp:txXfrm>
    </dsp:sp>
    <dsp:sp modelId="{A18A5167-FE49-4AF3-8EE5-32CCFABD5220}">
      <dsp:nvSpPr>
        <dsp:cNvPr id="0" name=""/>
        <dsp:cNvSpPr/>
      </dsp:nvSpPr>
      <dsp:spPr>
        <a:xfrm>
          <a:off x="992525" y="0"/>
          <a:ext cx="2082617" cy="2057132"/>
        </a:xfrm>
        <a:prstGeom prst="ellipse">
          <a:avLst/>
        </a:prstGeom>
        <a:solidFill>
          <a:schemeClr val="accent2">
            <a:alpha val="50000"/>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11225">
            <a:lnSpc>
              <a:spcPct val="90000"/>
            </a:lnSpc>
            <a:spcBef>
              <a:spcPct val="0"/>
            </a:spcBef>
            <a:spcAft>
              <a:spcPct val="35000"/>
            </a:spcAft>
          </a:pPr>
          <a:r>
            <a:rPr lang="en-US" sz="2050" kern="1200" dirty="0" smtClean="0"/>
            <a:t>Effectiveness</a:t>
          </a:r>
          <a:endParaRPr lang="en-US" sz="2050" kern="1200" dirty="0"/>
        </a:p>
      </dsp:txBody>
      <dsp:txXfrm>
        <a:off x="1297517" y="301260"/>
        <a:ext cx="1472633" cy="1454612"/>
      </dsp:txXfrm>
    </dsp:sp>
    <dsp:sp modelId="{41B87863-A991-4D3C-974E-3081E7D60BAE}">
      <dsp:nvSpPr>
        <dsp:cNvPr id="0" name=""/>
        <dsp:cNvSpPr/>
      </dsp:nvSpPr>
      <dsp:spPr>
        <a:xfrm>
          <a:off x="1752273" y="1310967"/>
          <a:ext cx="1965660" cy="1965632"/>
        </a:xfrm>
        <a:prstGeom prst="ellipse">
          <a:avLst/>
        </a:prstGeom>
        <a:solidFill>
          <a:schemeClr val="accent2">
            <a:alpha val="50000"/>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Safety</a:t>
          </a:r>
          <a:endParaRPr lang="en-US" sz="2800" kern="1200" dirty="0"/>
        </a:p>
      </dsp:txBody>
      <dsp:txXfrm>
        <a:off x="2040137" y="1598827"/>
        <a:ext cx="1389932" cy="1389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C0E95-8D4B-45B3-B082-D1BAA33A1EA5}">
      <dsp:nvSpPr>
        <dsp:cNvPr id="0" name=""/>
        <dsp:cNvSpPr/>
      </dsp:nvSpPr>
      <dsp:spPr>
        <a:xfrm>
          <a:off x="0" y="0"/>
          <a:ext cx="5522542" cy="2282080"/>
        </a:xfrm>
        <a:prstGeom prst="round2SameRect">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VRPM</a:t>
          </a:r>
          <a:endParaRPr lang="en-US" sz="6500" kern="1200" dirty="0"/>
        </a:p>
      </dsp:txBody>
      <dsp:txXfrm>
        <a:off x="111402" y="111402"/>
        <a:ext cx="5299738" cy="2170678"/>
      </dsp:txXfrm>
    </dsp:sp>
    <dsp:sp modelId="{177DD82D-9533-489B-ACA4-C3ACB9AA1FB7}">
      <dsp:nvSpPr>
        <dsp:cNvPr id="0" name=""/>
        <dsp:cNvSpPr/>
      </dsp:nvSpPr>
      <dsp:spPr>
        <a:xfrm>
          <a:off x="2771364" y="1609928"/>
          <a:ext cx="2597672" cy="1521896"/>
        </a:xfrm>
        <a:prstGeom prst="roundRect">
          <a:avLst>
            <a:gd name="adj" fmla="val 10000"/>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accent1"/>
              </a:solidFill>
            </a:rPr>
            <a:t>Volunteers</a:t>
          </a:r>
          <a:endParaRPr lang="en-US" sz="4100" kern="1200" dirty="0">
            <a:solidFill>
              <a:schemeClr val="accent1"/>
            </a:solidFill>
          </a:endParaRPr>
        </a:p>
      </dsp:txBody>
      <dsp:txXfrm>
        <a:off x="2815939" y="1654503"/>
        <a:ext cx="2508522" cy="1432746"/>
      </dsp:txXfrm>
    </dsp:sp>
    <dsp:sp modelId="{63CC0988-063D-4265-BDA7-B6844A996C04}">
      <dsp:nvSpPr>
        <dsp:cNvPr id="0" name=""/>
        <dsp:cNvSpPr/>
      </dsp:nvSpPr>
      <dsp:spPr>
        <a:xfrm>
          <a:off x="561576" y="1641626"/>
          <a:ext cx="2597672" cy="1521896"/>
        </a:xfrm>
        <a:prstGeom prst="roundRect">
          <a:avLst>
            <a:gd name="adj" fmla="val 10000"/>
          </a:avLst>
        </a:prstGeom>
        <a:noFill/>
        <a:ln w="19050" cap="flat" cmpd="sng" algn="ctr">
          <a:noFill/>
          <a:prstDash val="solid"/>
        </a:ln>
        <a:effectLst>
          <a:glow rad="127000">
            <a:srgbClr val="FAFAFA"/>
          </a:glow>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accent1"/>
              </a:solidFill>
            </a:rPr>
            <a:t>SHIPs &amp;</a:t>
          </a:r>
          <a:endParaRPr lang="en-US" sz="4100" kern="1200" dirty="0">
            <a:solidFill>
              <a:schemeClr val="accent1"/>
            </a:solidFill>
          </a:endParaRPr>
        </a:p>
      </dsp:txBody>
      <dsp:txXfrm>
        <a:off x="606151" y="1686201"/>
        <a:ext cx="2508522" cy="1432746"/>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2070803-E7B6-4ABD-93DA-80CD3189395A}" type="datetimeFigureOut">
              <a:rPr lang="en-US" smtClean="0"/>
              <a:t>6/14/2017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99AEA4BD-F70C-48BC-8BFF-3D16E324CF74}" type="slidenum">
              <a:rPr lang="en-US" smtClean="0"/>
              <a:t>‹#›</a:t>
            </a:fld>
            <a:endParaRPr lang="en-US"/>
          </a:p>
        </p:txBody>
      </p:sp>
    </p:spTree>
    <p:extLst>
      <p:ext uri="{BB962C8B-B14F-4D97-AF65-F5344CB8AC3E}">
        <p14:creationId xmlns:p14="http://schemas.microsoft.com/office/powerpoint/2010/main" val="291128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ACFD648-1AD3-48FC-AF18-F3319FEF1E03}" type="datetimeFigureOut">
              <a:rPr lang="en-US" smtClean="0"/>
              <a:t>6/14/2017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08CC9EC-95DA-4AC0-8829-0C87D44A94FE}" type="slidenum">
              <a:rPr lang="en-US" smtClean="0"/>
              <a:t>‹#›</a:t>
            </a:fld>
            <a:endParaRPr lang="en-US" dirty="0"/>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PPT may be</a:t>
            </a:r>
            <a:r>
              <a:rPr lang="en-US" baseline="0" dirty="0" smtClean="0"/>
              <a:t> used in conjunction with the Background PPT or as a stand-alone PPT. If used in conjunction with the Background PPT, you may notice some overlapping content. You can choose to delete repetitious content or keep it. Hearing something more reinforces the message.  Here, the VRPM Initiative is put into specific context for volunteers.</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a:t>
            </a:fld>
            <a:endParaRPr lang="en-US" dirty="0"/>
          </a:p>
        </p:txBody>
      </p:sp>
    </p:spTree>
    <p:extLst>
      <p:ext uri="{BB962C8B-B14F-4D97-AF65-F5344CB8AC3E}">
        <p14:creationId xmlns:p14="http://schemas.microsoft.com/office/powerpoint/2010/main" val="1063510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8CC9EC-95DA-4AC0-8829-0C87D44A94FE}" type="slidenum">
              <a:rPr lang="en-US" smtClean="0"/>
              <a:t>10</a:t>
            </a:fld>
            <a:endParaRPr lang="en-US" dirty="0"/>
          </a:p>
        </p:txBody>
      </p:sp>
    </p:spTree>
    <p:extLst>
      <p:ext uri="{BB962C8B-B14F-4D97-AF65-F5344CB8AC3E}">
        <p14:creationId xmlns:p14="http://schemas.microsoft.com/office/powerpoint/2010/main" val="24840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some of the policies to show you some examples of why we think you’ll benefit.</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11</a:t>
            </a:fld>
            <a:endParaRPr lang="en-US" dirty="0"/>
          </a:p>
        </p:txBody>
      </p:sp>
    </p:spTree>
    <p:extLst>
      <p:ext uri="{BB962C8B-B14F-4D97-AF65-F5344CB8AC3E}">
        <p14:creationId xmlns:p14="http://schemas.microsoft.com/office/powerpoint/2010/main" val="296042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12</a:t>
            </a:fld>
            <a:endParaRPr lang="en-US" dirty="0"/>
          </a:p>
        </p:txBody>
      </p:sp>
    </p:spTree>
    <p:extLst>
      <p:ext uri="{BB962C8B-B14F-4D97-AF65-F5344CB8AC3E}">
        <p14:creationId xmlns:p14="http://schemas.microsoft.com/office/powerpoint/2010/main" val="411457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13</a:t>
            </a:fld>
            <a:endParaRPr lang="en-US" dirty="0"/>
          </a:p>
        </p:txBody>
      </p:sp>
    </p:spTree>
    <p:extLst>
      <p:ext uri="{BB962C8B-B14F-4D97-AF65-F5344CB8AC3E}">
        <p14:creationId xmlns:p14="http://schemas.microsoft.com/office/powerpoint/2010/main" val="303267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another way, the policies provide clear expectations.</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14</a:t>
            </a:fld>
            <a:endParaRPr lang="en-US" dirty="0"/>
          </a:p>
        </p:txBody>
      </p:sp>
    </p:spTree>
    <p:extLst>
      <p:ext uri="{BB962C8B-B14F-4D97-AF65-F5344CB8AC3E}">
        <p14:creationId xmlns:p14="http://schemas.microsoft.com/office/powerpoint/2010/main" val="188954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needs to be customized with whatever</a:t>
            </a:r>
            <a:r>
              <a:rPr lang="en-US" baseline="0" dirty="0" smtClean="0"/>
              <a:t> communication plan to have and with the scheduling of any training, conferences, etc. where you will be explaining the policies to volunteers.  The list above is simply some examples of ways to do this communication.</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15</a:t>
            </a:fld>
            <a:endParaRPr lang="en-US" dirty="0"/>
          </a:p>
        </p:txBody>
      </p:sp>
    </p:spTree>
    <p:extLst>
      <p:ext uri="{BB962C8B-B14F-4D97-AF65-F5344CB8AC3E}">
        <p14:creationId xmlns:p14="http://schemas.microsoft.com/office/powerpoint/2010/main" val="416394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8CC9EC-95DA-4AC0-8829-0C87D44A94FE}" type="slidenum">
              <a:rPr lang="en-US" smtClean="0"/>
              <a:t>16</a:t>
            </a:fld>
            <a:endParaRPr lang="en-US" dirty="0"/>
          </a:p>
        </p:txBody>
      </p:sp>
    </p:spTree>
    <p:extLst>
      <p:ext uri="{BB962C8B-B14F-4D97-AF65-F5344CB8AC3E}">
        <p14:creationId xmlns:p14="http://schemas.microsoft.com/office/powerpoint/2010/main" val="190878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Talking Point: The policies are designed to create a unified approach to working more effectively with volunteers. We’ll show you what that means after we talk a little about why this is being done.</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2</a:t>
            </a:fld>
            <a:endParaRPr lang="en-US" dirty="0"/>
          </a:p>
        </p:txBody>
      </p:sp>
    </p:spTree>
    <p:extLst>
      <p:ext uri="{BB962C8B-B14F-4D97-AF65-F5344CB8AC3E}">
        <p14:creationId xmlns:p14="http://schemas.microsoft.com/office/powerpoint/2010/main" val="231109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 When the SHIP/SMP program</a:t>
            </a:r>
            <a:r>
              <a:rPr lang="en-US" baseline="0" dirty="0" smtClean="0"/>
              <a:t> was moved from CMS to ACL in 2014, ACL conducted a national SHIP/SMP Program Evaluation. From that effort, a national SHIP/SMP Mission and Vision was created. The mission and vision outline the SHIP/SMP program’s core values, and they also bind us closer together as a national network.</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3</a:t>
            </a:fld>
            <a:endParaRPr lang="en-US" dirty="0"/>
          </a:p>
        </p:txBody>
      </p:sp>
    </p:spTree>
    <p:extLst>
      <p:ext uri="{BB962C8B-B14F-4D97-AF65-F5344CB8AC3E}">
        <p14:creationId xmlns:p14="http://schemas.microsoft.com/office/powerpoint/2010/main" val="339183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writing of this presentation, SHIP/SMPs nationally maintain a network of more than 3,300 local SHIP/SMP offices and over 15,000 counselors, 57 percent of which are highly trained volunteers.  </a:t>
            </a:r>
          </a:p>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4</a:t>
            </a:fld>
            <a:endParaRPr lang="en-US" dirty="0"/>
          </a:p>
        </p:txBody>
      </p:sp>
    </p:spTree>
    <p:extLst>
      <p:ext uri="{BB962C8B-B14F-4D97-AF65-F5344CB8AC3E}">
        <p14:creationId xmlns:p14="http://schemas.microsoft.com/office/powerpoint/2010/main" val="890302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policies address</a:t>
            </a:r>
            <a:r>
              <a:rPr lang="en-US" baseline="0" dirty="0" smtClean="0"/>
              <a:t> the actions and behaviors of the SHIP Program and SHIP staff, whereas other policies will have a more direct affect on volunteers. Here, we will cover some examples.</a:t>
            </a:r>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5</a:t>
            </a:fld>
            <a:endParaRPr lang="en-US" dirty="0"/>
          </a:p>
        </p:txBody>
      </p:sp>
    </p:spTree>
    <p:extLst>
      <p:ext uri="{BB962C8B-B14F-4D97-AF65-F5344CB8AC3E}">
        <p14:creationId xmlns:p14="http://schemas.microsoft.com/office/powerpoint/2010/main" val="295287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8CC9EC-95DA-4AC0-8829-0C87D44A94FE}" type="slidenum">
              <a:rPr lang="en-US" smtClean="0"/>
              <a:t>6</a:t>
            </a:fld>
            <a:endParaRPr lang="en-US" dirty="0"/>
          </a:p>
        </p:txBody>
      </p:sp>
    </p:spTree>
    <p:extLst>
      <p:ext uri="{BB962C8B-B14F-4D97-AF65-F5344CB8AC3E}">
        <p14:creationId xmlns:p14="http://schemas.microsoft.com/office/powerpoint/2010/main" val="124444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8CC9EC-95DA-4AC0-8829-0C87D44A94FE}" type="slidenum">
              <a:rPr lang="en-US" smtClean="0"/>
              <a:t>7</a:t>
            </a:fld>
            <a:endParaRPr lang="en-US" dirty="0"/>
          </a:p>
        </p:txBody>
      </p:sp>
    </p:spTree>
    <p:extLst>
      <p:ext uri="{BB962C8B-B14F-4D97-AF65-F5344CB8AC3E}">
        <p14:creationId xmlns:p14="http://schemas.microsoft.com/office/powerpoint/2010/main" val="367418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8</a:t>
            </a:fld>
            <a:endParaRPr lang="en-US" dirty="0"/>
          </a:p>
        </p:txBody>
      </p:sp>
    </p:spTree>
    <p:extLst>
      <p:ext uri="{BB962C8B-B14F-4D97-AF65-F5344CB8AC3E}">
        <p14:creationId xmlns:p14="http://schemas.microsoft.com/office/powerpoint/2010/main" val="30958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C9EC-95DA-4AC0-8829-0C87D44A94FE}" type="slidenum">
              <a:rPr lang="en-US" smtClean="0"/>
              <a:t>9</a:t>
            </a:fld>
            <a:endParaRPr lang="en-US" dirty="0"/>
          </a:p>
        </p:txBody>
      </p:sp>
    </p:spTree>
    <p:extLst>
      <p:ext uri="{BB962C8B-B14F-4D97-AF65-F5344CB8AC3E}">
        <p14:creationId xmlns:p14="http://schemas.microsoft.com/office/powerpoint/2010/main" val="132880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FCD8D47-EAB0-4DEF-AB0B-BD82F86C8467}" type="datetimeFigureOut">
              <a:rPr lang="en-US" smtClean="0"/>
              <a:t>6/14/2017</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64697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CD8D47-EAB0-4DEF-AB0B-BD82F86C8467}"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274876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FCD8D47-EAB0-4DEF-AB0B-BD82F86C8467}" type="datetimeFigureOut">
              <a:rPr lang="en-US" smtClean="0"/>
              <a:t>6/14/2017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241558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CD8D47-EAB0-4DEF-AB0B-BD82F86C8467}" type="datetimeFigureOut">
              <a:rPr lang="en-US" smtClean="0"/>
              <a:t>6/14/2017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4791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FCD8D47-EAB0-4DEF-AB0B-BD82F86C8467}" type="datetimeFigureOut">
              <a:rPr lang="en-US" smtClean="0"/>
              <a:t>6/14/2017</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43586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FCD8D47-EAB0-4DEF-AB0B-BD82F86C8467}" type="datetimeFigureOut">
              <a:rPr lang="en-US" smtClean="0"/>
              <a:t>6/14/2017</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192141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FCD8D47-EAB0-4DEF-AB0B-BD82F86C8467}" type="datetimeFigureOut">
              <a:rPr lang="en-US" smtClean="0"/>
              <a:t>6/14/2017</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12030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CD8D47-EAB0-4DEF-AB0B-BD82F86C8467}" type="datetimeFigureOut">
              <a:rPr lang="en-US" smtClean="0"/>
              <a:t>6/14/2017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75062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D8D47-EAB0-4DEF-AB0B-BD82F86C8467}" type="datetimeFigureOut">
              <a:rPr lang="en-US" smtClean="0"/>
              <a:t>6/14/2017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47548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CD8D47-EAB0-4DEF-AB0B-BD82F86C8467}" type="datetimeFigureOut">
              <a:rPr lang="en-US" smtClean="0"/>
              <a:t>6/14/2017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6819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DFCD8D47-EAB0-4DEF-AB0B-BD82F86C8467}" type="datetimeFigureOut">
              <a:rPr lang="en-US" smtClean="0"/>
              <a:t>6/14/2017</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69437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FCD8D47-EAB0-4DEF-AB0B-BD82F86C8467}" type="datetimeFigureOut">
              <a:rPr lang="en-US" smtClean="0"/>
              <a:t>6/14/2017</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342890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LizM@oic.w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Explaining the vrpm to key audiences: sHIP Volunteers</a:t>
            </a:r>
            <a:endParaRPr lang="en-US" sz="3600" dirty="0"/>
          </a:p>
        </p:txBody>
      </p:sp>
      <p:sp>
        <p:nvSpPr>
          <p:cNvPr id="3" name="Subtitle 2"/>
          <p:cNvSpPr>
            <a:spLocks noGrp="1"/>
          </p:cNvSpPr>
          <p:nvPr>
            <p:ph type="subTitle" idx="1"/>
          </p:nvPr>
        </p:nvSpPr>
        <p:spPr/>
        <p:txBody>
          <a:bodyPr/>
          <a:lstStyle/>
          <a:p>
            <a:endParaRPr lang="en-US" dirty="0"/>
          </a:p>
        </p:txBody>
      </p:sp>
      <p:pic>
        <p:nvPicPr>
          <p:cNvPr id="4" name="Picture 2" descr="Q:\OHIC\SHIP\SHIP Logos\1C PMS2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6019800"/>
            <a:ext cx="1295400" cy="74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17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up with national trends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VRPM policies are consistent with the approach taken by other volunteer organizations with whom you might also be engaged </a:t>
            </a:r>
            <a:r>
              <a:rPr lang="mr-IN" dirty="0" smtClean="0"/>
              <a:t>–</a:t>
            </a:r>
            <a:r>
              <a:rPr lang="en-US" dirty="0" smtClean="0"/>
              <a:t> the Red Cross, Girl Scouts, 4H, VITA and many other programs.</a:t>
            </a:r>
          </a:p>
          <a:p>
            <a:pPr lvl="0"/>
            <a:r>
              <a:rPr lang="en-US" dirty="0" smtClean="0"/>
              <a:t>They reflect a national trend in rising industry standards for volunteer programs. </a:t>
            </a:r>
          </a:p>
          <a:p>
            <a:pPr lvl="0"/>
            <a:r>
              <a:rPr lang="en-US" dirty="0" smtClean="0"/>
              <a:t>They reflect demands for greater accountability by courts and the public for volunteer-based programs, particularly programs serving vulnerable populations.</a:t>
            </a:r>
            <a:endParaRPr lang="en-US" dirty="0"/>
          </a:p>
          <a:p>
            <a:endParaRPr lang="en-US" dirty="0" smtClean="0"/>
          </a:p>
        </p:txBody>
      </p:sp>
    </p:spTree>
    <p:extLst>
      <p:ext uri="{BB962C8B-B14F-4D97-AF65-F5344CB8AC3E}">
        <p14:creationId xmlns:p14="http://schemas.microsoft.com/office/powerpoint/2010/main" val="4040662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Protecting volunteers</a:t>
            </a:r>
            <a:endParaRPr lang="en-US" dirty="0"/>
          </a:p>
        </p:txBody>
      </p:sp>
      <p:sp>
        <p:nvSpPr>
          <p:cNvPr id="3" name="Content Placeholder 2"/>
          <p:cNvSpPr>
            <a:spLocks noGrp="1"/>
          </p:cNvSpPr>
          <p:nvPr>
            <p:ph sz="quarter" idx="1"/>
          </p:nvPr>
        </p:nvSpPr>
        <p:spPr/>
        <p:txBody>
          <a:bodyPr>
            <a:normAutofit/>
          </a:bodyPr>
          <a:lstStyle/>
          <a:p>
            <a:pPr lvl="0"/>
            <a:r>
              <a:rPr lang="en-US" dirty="0"/>
              <a:t>Many of the new policies are designed to provide a protective system for volunteers, including ensuring a safe work environment and equipment, freedom from harassment, and other protections.</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6985"/>
          <a:stretch/>
        </p:blipFill>
        <p:spPr>
          <a:xfrm>
            <a:off x="1447799" y="3581399"/>
            <a:ext cx="5703457" cy="2895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9138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and listening</a:t>
            </a:r>
            <a:endParaRPr lang="en-US" dirty="0"/>
          </a:p>
        </p:txBody>
      </p:sp>
      <p:sp>
        <p:nvSpPr>
          <p:cNvPr id="3" name="Content Placeholder 2"/>
          <p:cNvSpPr>
            <a:spLocks noGrp="1"/>
          </p:cNvSpPr>
          <p:nvPr>
            <p:ph sz="quarter" idx="1"/>
          </p:nvPr>
        </p:nvSpPr>
        <p:spPr>
          <a:xfrm>
            <a:off x="612648" y="1600200"/>
            <a:ext cx="8302752" cy="4495800"/>
          </a:xfrm>
        </p:spPr>
        <p:txBody>
          <a:bodyPr/>
          <a:lstStyle/>
          <a:p>
            <a:pPr lvl="0"/>
            <a:r>
              <a:rPr lang="en-US" sz="2700" dirty="0"/>
              <a:t>This is a clear system for providing support to all SHIP volunteers, evaluating volunteer performance, and dealing with any issues or grievances held by volunteers.</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869" b="4503"/>
          <a:stretch/>
        </p:blipFill>
        <p:spPr>
          <a:xfrm>
            <a:off x="1600200" y="3048000"/>
            <a:ext cx="5967186" cy="3529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4449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 and guidance</a:t>
            </a:r>
            <a:endParaRPr lang="en-US" dirty="0"/>
          </a:p>
        </p:txBody>
      </p:sp>
      <p:sp>
        <p:nvSpPr>
          <p:cNvPr id="3" name="Content Placeholder 2"/>
          <p:cNvSpPr>
            <a:spLocks noGrp="1"/>
          </p:cNvSpPr>
          <p:nvPr>
            <p:ph sz="quarter" idx="1"/>
          </p:nvPr>
        </p:nvSpPr>
        <p:spPr/>
        <p:txBody>
          <a:bodyPr/>
          <a:lstStyle/>
          <a:p>
            <a:pPr lvl="0"/>
            <a:r>
              <a:rPr lang="en-US" dirty="0"/>
              <a:t>The new policies require that every volunteer has a dedicated supervisor whose role it is to assist and support the volunteer in performing successfully.</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2985"/>
          <a:stretch/>
        </p:blipFill>
        <p:spPr>
          <a:xfrm>
            <a:off x="1143000" y="3233928"/>
            <a:ext cx="6461760" cy="3319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5251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clarity and consistency</a:t>
            </a:r>
            <a:endParaRPr lang="en-US" dirty="0"/>
          </a:p>
        </p:txBody>
      </p:sp>
      <p:sp>
        <p:nvSpPr>
          <p:cNvPr id="3" name="Content Placeholder 2"/>
          <p:cNvSpPr>
            <a:spLocks noGrp="1"/>
          </p:cNvSpPr>
          <p:nvPr>
            <p:ph sz="quarter" idx="1"/>
          </p:nvPr>
        </p:nvSpPr>
        <p:spPr/>
        <p:txBody>
          <a:bodyPr/>
          <a:lstStyle/>
          <a:p>
            <a:r>
              <a:rPr lang="en-US" dirty="0" smtClean="0"/>
              <a:t>Many of the “new” policies are consistent with what we have been doing in managing volunteers, although in some cases we had never written down our approach and in some cases probably didn’t fully inform volunteers about it.</a:t>
            </a:r>
          </a:p>
          <a:p>
            <a:r>
              <a:rPr lang="en-US" dirty="0" smtClean="0"/>
              <a:t>The VRPM ensures that everyone </a:t>
            </a:r>
            <a:r>
              <a:rPr lang="mr-IN" dirty="0" smtClean="0"/>
              <a:t>–</a:t>
            </a:r>
            <a:r>
              <a:rPr lang="en-US" dirty="0" smtClean="0"/>
              <a:t> staff, volunteers and partner organization </a:t>
            </a:r>
            <a:r>
              <a:rPr lang="mr-IN" dirty="0" smtClean="0"/>
              <a:t>–</a:t>
            </a:r>
            <a:r>
              <a:rPr lang="en-US" dirty="0" smtClean="0"/>
              <a:t> is playing by the same set of rules designed to protect all of us and our beneficiaries.</a:t>
            </a:r>
            <a:endParaRPr lang="en-US" dirty="0"/>
          </a:p>
        </p:txBody>
      </p:sp>
    </p:spTree>
    <p:extLst>
      <p:ext uri="{BB962C8B-B14F-4D97-AF65-F5344CB8AC3E}">
        <p14:creationId xmlns:p14="http://schemas.microsoft.com/office/powerpoint/2010/main" val="2605420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
          </p:nvPr>
        </p:nvSpPr>
        <p:spPr>
          <a:xfrm>
            <a:off x="612648" y="1600200"/>
            <a:ext cx="8531352" cy="2819400"/>
          </a:xfrm>
        </p:spPr>
        <p:txBody>
          <a:bodyPr>
            <a:noAutofit/>
          </a:bodyPr>
          <a:lstStyle/>
          <a:p>
            <a:r>
              <a:rPr lang="en-US" sz="2400" dirty="0" smtClean="0"/>
              <a:t>More information will be shared as we know it-  full implementation planned for Spring of 2018</a:t>
            </a:r>
          </a:p>
          <a:p>
            <a:r>
              <a:rPr lang="en-US" sz="2400" dirty="0" smtClean="0"/>
              <a:t>All volunteers will see the policies that affect them in our Volunteer Handbook.</a:t>
            </a:r>
          </a:p>
          <a:p>
            <a:r>
              <a:rPr lang="en-US" sz="2400" dirty="0" smtClean="0"/>
              <a:t>All </a:t>
            </a:r>
            <a:r>
              <a:rPr lang="en-US" sz="2400" dirty="0"/>
              <a:t>volunteers will receive training on the new policies</a:t>
            </a:r>
            <a:r>
              <a:rPr lang="en-US" sz="2400" dirty="0" smtClean="0"/>
              <a:t>.</a:t>
            </a:r>
            <a:endParaRPr lang="en-US" sz="2400" dirty="0"/>
          </a:p>
        </p:txBody>
      </p:sp>
      <p:pic>
        <p:nvPicPr>
          <p:cNvPr id="6" name="Content Placeholder 3"/>
          <p:cNvPicPr>
            <a:picLocks/>
          </p:cNvPicPr>
          <p:nvPr/>
        </p:nvPicPr>
        <p:blipFill rotWithShape="1">
          <a:blip r:embed="rId3" cstate="print">
            <a:extLst>
              <a:ext uri="{28A0092B-C50C-407E-A947-70E740481C1C}">
                <a14:useLocalDpi xmlns:a14="http://schemas.microsoft.com/office/drawing/2010/main" val="0"/>
              </a:ext>
            </a:extLst>
          </a:blip>
          <a:srcRect t="20857" b="22250"/>
          <a:stretch/>
        </p:blipFill>
        <p:spPr>
          <a:xfrm>
            <a:off x="0" y="3810000"/>
            <a:ext cx="9144000" cy="3048000"/>
          </a:xfrm>
          <a:prstGeom prst="rect">
            <a:avLst/>
          </a:prstGeom>
          <a:ln>
            <a:noFill/>
          </a:ln>
        </p:spPr>
      </p:pic>
    </p:spTree>
    <p:extLst>
      <p:ext uri="{BB962C8B-B14F-4D97-AF65-F5344CB8AC3E}">
        <p14:creationId xmlns:p14="http://schemas.microsoft.com/office/powerpoint/2010/main" val="2469686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commitment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162D542-39A4-4598-BEB9-D1267FDA8501}" type="slidenum">
              <a:rPr lang="en-US" smtClean="0"/>
              <a:t>16</a:t>
            </a:fld>
            <a:endParaRPr lang="en-US" dirty="0"/>
          </a:p>
        </p:txBody>
      </p:sp>
      <p:sp>
        <p:nvSpPr>
          <p:cNvPr id="3" name="Content Placeholder 2"/>
          <p:cNvSpPr>
            <a:spLocks noGrp="1"/>
          </p:cNvSpPr>
          <p:nvPr>
            <p:ph sz="quarter" idx="1"/>
          </p:nvPr>
        </p:nvSpPr>
        <p:spPr/>
        <p:txBody>
          <a:bodyPr>
            <a:normAutofit fontScale="92500" lnSpcReduction="10000"/>
          </a:bodyPr>
          <a:lstStyle/>
          <a:p>
            <a:r>
              <a:rPr lang="en-US" sz="2800" dirty="0" smtClean="0"/>
              <a:t>We’ll communicate openly as we go through this process, and we will make every effort to answer your questions.</a:t>
            </a:r>
          </a:p>
          <a:p>
            <a:endParaRPr lang="en-US" sz="2800" dirty="0" smtClean="0"/>
          </a:p>
          <a:p>
            <a:r>
              <a:rPr lang="en-US" dirty="0" smtClean="0"/>
              <a:t>Please send any questions to </a:t>
            </a:r>
          </a:p>
          <a:p>
            <a:pPr marL="0" indent="0">
              <a:buNone/>
            </a:pPr>
            <a:r>
              <a:rPr lang="en-US" dirty="0"/>
              <a:t>	</a:t>
            </a:r>
            <a:r>
              <a:rPr lang="en-US" dirty="0" smtClean="0"/>
              <a:t>Liz Mercer</a:t>
            </a:r>
          </a:p>
          <a:p>
            <a:pPr marL="0" indent="0">
              <a:buNone/>
            </a:pPr>
            <a:r>
              <a:rPr lang="en-US" dirty="0"/>
              <a:t>	</a:t>
            </a:r>
            <a:r>
              <a:rPr lang="en-US" dirty="0" smtClean="0">
                <a:hlinkClick r:id="rId3"/>
              </a:rPr>
              <a:t>LizM@oic.wa.gov</a:t>
            </a:r>
            <a:r>
              <a:rPr lang="en-US" dirty="0" smtClean="0"/>
              <a:t> </a:t>
            </a:r>
          </a:p>
          <a:p>
            <a:pPr marL="0" indent="0">
              <a:buNone/>
            </a:pPr>
            <a:r>
              <a:rPr lang="en-US" dirty="0"/>
              <a:t>	</a:t>
            </a:r>
            <a:r>
              <a:rPr lang="en-US" dirty="0" smtClean="0"/>
              <a:t>360-725-7225</a:t>
            </a:r>
          </a:p>
          <a:p>
            <a:pPr marL="0" indent="0">
              <a:buNone/>
            </a:pPr>
            <a:r>
              <a:rPr lang="en-US" sz="2600" dirty="0" smtClean="0"/>
              <a:t>Or write them clearly on your Training</a:t>
            </a:r>
          </a:p>
          <a:p>
            <a:pPr marL="0" indent="0">
              <a:buNone/>
            </a:pPr>
            <a:r>
              <a:rPr lang="en-US" sz="2600" dirty="0" smtClean="0"/>
              <a:t>Course Evaluation form and give to your Regional</a:t>
            </a:r>
          </a:p>
          <a:p>
            <a:pPr marL="0" indent="0">
              <a:buNone/>
            </a:pPr>
            <a:r>
              <a:rPr lang="en-US" sz="2600" dirty="0" smtClean="0"/>
              <a:t>Training Consultant. </a:t>
            </a:r>
            <a:endParaRPr lang="en-US" sz="2600" dirty="0"/>
          </a:p>
        </p:txBody>
      </p:sp>
      <p:pic>
        <p:nvPicPr>
          <p:cNvPr id="6" name="Picture 5"/>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00800" y="2921985"/>
            <a:ext cx="2133600" cy="3539066"/>
          </a:xfrm>
          <a:prstGeom prst="rect">
            <a:avLst/>
          </a:prstGeom>
        </p:spPr>
      </p:pic>
    </p:spTree>
    <p:extLst>
      <p:ext uri="{BB962C8B-B14F-4D97-AF65-F5344CB8AC3E}">
        <p14:creationId xmlns:p14="http://schemas.microsoft.com/office/powerpoint/2010/main" val="1736773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overview</a:t>
            </a:r>
            <a:endParaRPr lang="en-US" dirty="0"/>
          </a:p>
        </p:txBody>
      </p:sp>
      <p:sp>
        <p:nvSpPr>
          <p:cNvPr id="4" name="Slide Number Placeholder 2"/>
          <p:cNvSpPr>
            <a:spLocks noGrp="1"/>
          </p:cNvSpPr>
          <p:nvPr>
            <p:ph type="sldNum" sz="quarter" idx="12"/>
          </p:nvPr>
        </p:nvSpPr>
        <p:spPr/>
        <p:txBody>
          <a:bodyPr>
            <a:normAutofit fontScale="85000" lnSpcReduction="20000"/>
          </a:bodyPr>
          <a:lstStyle/>
          <a:p>
            <a:fld id="{A2606392-2EB7-4DBC-9688-B6CCB54D41CC}" type="slidenum">
              <a:rPr lang="en-US" smtClean="0"/>
              <a:pPr/>
              <a:t>2</a:t>
            </a:fld>
            <a:endParaRPr lang="en-US" dirty="0"/>
          </a:p>
        </p:txBody>
      </p:sp>
      <p:sp>
        <p:nvSpPr>
          <p:cNvPr id="3" name="Content Placeholder 2"/>
          <p:cNvSpPr>
            <a:spLocks noGrp="1"/>
          </p:cNvSpPr>
          <p:nvPr>
            <p:ph sz="quarter" idx="1"/>
          </p:nvPr>
        </p:nvSpPr>
        <p:spPr/>
        <p:txBody>
          <a:bodyPr>
            <a:noAutofit/>
          </a:bodyPr>
          <a:lstStyle/>
          <a:p>
            <a:r>
              <a:rPr lang="en-US" sz="2800" dirty="0" smtClean="0"/>
              <a:t>Our funder, The Administration for Community Living (ACL), has mandated that all SHIP grantees adopt a set of Volunteer Risk and Program Management standards, commonly referred to as the VRPM. </a:t>
            </a:r>
          </a:p>
          <a:p>
            <a:r>
              <a:rPr lang="en-US" sz="2800" dirty="0" smtClean="0"/>
              <a:t>We will be implementing these standards between now and April 2018.  </a:t>
            </a:r>
          </a:p>
          <a:p>
            <a:endParaRPr lang="en-US" sz="2800" dirty="0" smtClean="0"/>
          </a:p>
          <a:p>
            <a:endParaRPr lang="en-US" sz="2800" dirty="0"/>
          </a:p>
        </p:txBody>
      </p:sp>
    </p:spTree>
    <p:extLst>
      <p:ext uri="{BB962C8B-B14F-4D97-AF65-F5344CB8AC3E}">
        <p14:creationId xmlns:p14="http://schemas.microsoft.com/office/powerpoint/2010/main" val="248397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Big Picture</a:t>
            </a:r>
            <a:endParaRPr lang="en-US" dirty="0">
              <a:solidFill>
                <a:schemeClr val="tx1"/>
              </a:solidFill>
            </a:endParaRPr>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3</a:t>
            </a:fld>
            <a:endParaRPr lang="en-US" dirty="0"/>
          </a:p>
        </p:txBody>
      </p:sp>
      <p:sp>
        <p:nvSpPr>
          <p:cNvPr id="4" name="Content Placeholder 3"/>
          <p:cNvSpPr>
            <a:spLocks noGrp="1"/>
          </p:cNvSpPr>
          <p:nvPr>
            <p:ph sz="quarter" idx="1"/>
          </p:nvPr>
        </p:nvSpPr>
        <p:spPr>
          <a:xfrm>
            <a:off x="612648" y="1600200"/>
            <a:ext cx="6397752" cy="4572000"/>
          </a:xfrm>
        </p:spPr>
        <p:txBody>
          <a:bodyPr/>
          <a:lstStyle/>
          <a:p>
            <a:r>
              <a:rPr lang="en-US" b="1" dirty="0"/>
              <a:t>National </a:t>
            </a:r>
            <a:r>
              <a:rPr lang="en-US" b="1" dirty="0" smtClean="0"/>
              <a:t>SHIP </a:t>
            </a:r>
            <a:r>
              <a:rPr lang="en-US" b="1" dirty="0"/>
              <a:t>Mission</a:t>
            </a:r>
            <a:endParaRPr lang="en-US" dirty="0"/>
          </a:p>
          <a:p>
            <a:pPr lvl="1"/>
            <a:r>
              <a:rPr lang="en-US" sz="2500" dirty="0"/>
              <a:t>“Our mission is to empower, educate, and assist Medicare-eligible individuals, their families, and caregivers through objective outreach, counseling, and training to make informed health insurance decisions that optimize access to care and benefits.”</a:t>
            </a:r>
          </a:p>
          <a:p>
            <a:r>
              <a:rPr lang="en-US" b="1" dirty="0" smtClean="0"/>
              <a:t>Vision</a:t>
            </a:r>
            <a:endParaRPr lang="en-US" dirty="0"/>
          </a:p>
          <a:p>
            <a:pPr lvl="1"/>
            <a:r>
              <a:rPr lang="en-US" sz="2500" dirty="0" smtClean="0"/>
              <a:t>“We </a:t>
            </a:r>
            <a:r>
              <a:rPr lang="en-US" sz="2500" dirty="0"/>
              <a:t>are the known and trusted community resource for Medicare information.”</a:t>
            </a:r>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115" t="1002" r="17170" b="154"/>
          <a:stretch/>
        </p:blipFill>
        <p:spPr>
          <a:xfrm>
            <a:off x="6858000" y="1501516"/>
            <a:ext cx="2286000" cy="5351265"/>
          </a:xfrm>
          <a:prstGeom prst="rect">
            <a:avLst/>
          </a:prstGeom>
        </p:spPr>
      </p:pic>
    </p:spTree>
    <p:extLst>
      <p:ext uri="{BB962C8B-B14F-4D97-AF65-F5344CB8AC3E}">
        <p14:creationId xmlns:p14="http://schemas.microsoft.com/office/powerpoint/2010/main" val="4244797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SHIPs/SMPs Have a History of Successful Volunteer Involvement</a:t>
            </a:r>
            <a:endParaRPr lang="en-US" dirty="0">
              <a:solidFill>
                <a:schemeClr val="tx1"/>
              </a:solidFill>
            </a:endParaRPr>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a:t>
            </a:fld>
            <a:endParaRPr lang="en-US" dirty="0"/>
          </a:p>
        </p:txBody>
      </p:sp>
      <p:sp>
        <p:nvSpPr>
          <p:cNvPr id="4" name="Content Placeholder 3"/>
          <p:cNvSpPr>
            <a:spLocks noGrp="1"/>
          </p:cNvSpPr>
          <p:nvPr>
            <p:ph sz="quarter" idx="1"/>
          </p:nvPr>
        </p:nvSpPr>
        <p:spPr>
          <a:xfrm>
            <a:off x="612648" y="1600200"/>
            <a:ext cx="7464552" cy="3276600"/>
          </a:xfrm>
        </p:spPr>
        <p:txBody>
          <a:bodyPr>
            <a:normAutofit fontScale="92500" lnSpcReduction="20000"/>
          </a:bodyPr>
          <a:lstStyle/>
          <a:p>
            <a:r>
              <a:rPr lang="en-US" dirty="0" smtClean="0"/>
              <a:t>SHIP/SMP </a:t>
            </a:r>
            <a:r>
              <a:rPr lang="en-US" dirty="0"/>
              <a:t>is a national, visible, and respected partner in the effort to provide Medicare beneficiaries with reliable and unbiased information regarding health insurance </a:t>
            </a:r>
            <a:r>
              <a:rPr lang="en-US" dirty="0" smtClean="0"/>
              <a:t>options. Because </a:t>
            </a:r>
            <a:r>
              <a:rPr lang="en-US" dirty="0"/>
              <a:t>of the labor-intensive, in-person nature of </a:t>
            </a:r>
            <a:r>
              <a:rPr lang="en-US" dirty="0" smtClean="0"/>
              <a:t>SHIP/SMP </a:t>
            </a:r>
            <a:r>
              <a:rPr lang="en-US" dirty="0"/>
              <a:t>work and the high demand for </a:t>
            </a:r>
            <a:r>
              <a:rPr lang="en-US" dirty="0" smtClean="0"/>
              <a:t>SHIP/SMP </a:t>
            </a:r>
            <a:r>
              <a:rPr lang="en-US" dirty="0"/>
              <a:t>services, volunteers have helped paid staff meet beneficiaries’ needs since the inception of the </a:t>
            </a:r>
            <a:r>
              <a:rPr lang="en-US" dirty="0" smtClean="0"/>
              <a:t>program in 1990.</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 y="4682599"/>
            <a:ext cx="3806952" cy="21754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4912360"/>
            <a:ext cx="2943225" cy="1571625"/>
          </a:xfrm>
          <a:prstGeom prst="rect">
            <a:avLst/>
          </a:prstGeom>
        </p:spPr>
      </p:pic>
    </p:spTree>
    <p:extLst>
      <p:ext uri="{BB962C8B-B14F-4D97-AF65-F5344CB8AC3E}">
        <p14:creationId xmlns:p14="http://schemas.microsoft.com/office/powerpoint/2010/main" val="1780617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sz="4400" b="1" dirty="0" smtClean="0">
                <a:solidFill>
                  <a:schemeClr val="bg2">
                    <a:lumMod val="10000"/>
                  </a:schemeClr>
                </a:solidFill>
              </a:rPr>
              <a:t>Policies &amp; </a:t>
            </a:r>
          </a:p>
          <a:p>
            <a:r>
              <a:rPr lang="en-US" sz="4400" b="1" dirty="0" smtClean="0">
                <a:solidFill>
                  <a:schemeClr val="bg2">
                    <a:lumMod val="10000"/>
                  </a:schemeClr>
                </a:solidFill>
              </a:rPr>
              <a:t>Procedures</a:t>
            </a:r>
            <a:endParaRPr lang="en-US" sz="4400" b="1" dirty="0">
              <a:solidFill>
                <a:schemeClr val="bg2">
                  <a:lumMod val="10000"/>
                </a:schemeClr>
              </a:solidFill>
            </a:endParaRPr>
          </a:p>
        </p:txBody>
      </p:sp>
      <p:sp>
        <p:nvSpPr>
          <p:cNvPr id="4" name="Title 3"/>
          <p:cNvSpPr>
            <a:spLocks noGrp="1"/>
          </p:cNvSpPr>
          <p:nvPr>
            <p:ph type="title"/>
          </p:nvPr>
        </p:nvSpPr>
        <p:spPr/>
        <p:txBody>
          <a:bodyPr/>
          <a:lstStyle/>
          <a:p>
            <a:r>
              <a:rPr lang="en-US" dirty="0" smtClean="0"/>
              <a:t>We will be sharing updated…</a:t>
            </a:r>
            <a:endParaRPr lang="en-US" dirty="0"/>
          </a:p>
        </p:txBody>
      </p:sp>
    </p:spTree>
    <p:extLst>
      <p:ext uri="{BB962C8B-B14F-4D97-AF65-F5344CB8AC3E}">
        <p14:creationId xmlns:p14="http://schemas.microsoft.com/office/powerpoint/2010/main" val="2643787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02752" cy="990600"/>
          </a:xfrm>
        </p:spPr>
        <p:txBody>
          <a:bodyPr>
            <a:normAutofit/>
          </a:bodyPr>
          <a:lstStyle/>
          <a:p>
            <a:r>
              <a:rPr lang="en-US" dirty="0" smtClean="0">
                <a:solidFill>
                  <a:schemeClr val="tx1"/>
                </a:solidFill>
              </a:rPr>
              <a:t>What is the Purpose?</a:t>
            </a:r>
            <a:endParaRPr lang="en-US" dirty="0">
              <a:solidFill>
                <a:schemeClr val="tx1"/>
              </a:solidFill>
            </a:endParaRPr>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6</a:t>
            </a:fld>
            <a:endParaRPr lang="en-US" dirty="0"/>
          </a:p>
        </p:txBody>
      </p:sp>
      <p:sp>
        <p:nvSpPr>
          <p:cNvPr id="4" name="Content Placeholder 3"/>
          <p:cNvSpPr>
            <a:spLocks noGrp="1"/>
          </p:cNvSpPr>
          <p:nvPr>
            <p:ph sz="quarter" idx="1"/>
          </p:nvPr>
        </p:nvSpPr>
        <p:spPr>
          <a:xfrm>
            <a:off x="612648" y="1600200"/>
            <a:ext cx="8150352" cy="2362200"/>
          </a:xfrm>
        </p:spPr>
        <p:txBody>
          <a:bodyPr/>
          <a:lstStyle/>
          <a:p>
            <a:r>
              <a:rPr lang="en-US" sz="2800" dirty="0" smtClean="0"/>
              <a:t>“</a:t>
            </a:r>
            <a:r>
              <a:rPr lang="en-US" sz="2800" dirty="0"/>
              <a:t>The purpose of these volunteer policies is to enhance the quality, effectiveness, and safety of </a:t>
            </a:r>
            <a:r>
              <a:rPr lang="en-US" sz="2800" dirty="0" smtClean="0"/>
              <a:t>SMP and SHIP </a:t>
            </a:r>
            <a:r>
              <a:rPr lang="en-US" sz="2800" dirty="0"/>
              <a:t>services through the provision of guidance and direction to </a:t>
            </a:r>
            <a:r>
              <a:rPr lang="en-US" sz="2800" dirty="0" smtClean="0"/>
              <a:t>staff </a:t>
            </a:r>
            <a:r>
              <a:rPr lang="en-US" sz="2800" dirty="0"/>
              <a:t>and volunteers.”</a:t>
            </a:r>
          </a:p>
          <a:p>
            <a:endParaRPr lang="en-US" dirty="0"/>
          </a:p>
        </p:txBody>
      </p:sp>
      <p:graphicFrame>
        <p:nvGraphicFramePr>
          <p:cNvPr id="5" name="Diagram 4"/>
          <p:cNvGraphicFramePr/>
          <p:nvPr>
            <p:extLst/>
          </p:nvPr>
        </p:nvGraphicFramePr>
        <p:xfrm>
          <a:off x="2514600" y="3429000"/>
          <a:ext cx="4487517"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384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Expectations for staff as well as volunteers</a:t>
            </a:r>
            <a:endParaRPr lang="en-US" dirty="0"/>
          </a:p>
        </p:txBody>
      </p:sp>
      <p:sp>
        <p:nvSpPr>
          <p:cNvPr id="3" name="Content Placeholder 2"/>
          <p:cNvSpPr>
            <a:spLocks noGrp="1"/>
          </p:cNvSpPr>
          <p:nvPr>
            <p:ph sz="quarter" idx="1"/>
          </p:nvPr>
        </p:nvSpPr>
        <p:spPr/>
        <p:txBody>
          <a:bodyPr/>
          <a:lstStyle/>
          <a:p>
            <a:r>
              <a:rPr lang="en-US" dirty="0"/>
              <a:t>The new policies outline both the responsibilities of those who volunteer for SHIP and the responsibilities that SHIP undertakes in supervising and supporting its volunteers.</a:t>
            </a:r>
          </a:p>
          <a:p>
            <a:endParaRPr lang="en-US" dirty="0"/>
          </a:p>
        </p:txBody>
      </p:sp>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2200" y="2743200"/>
            <a:ext cx="4343400" cy="4343400"/>
          </a:xfrm>
          <a:prstGeom prst="rect">
            <a:avLst/>
          </a:prstGeom>
        </p:spPr>
      </p:pic>
      <p:graphicFrame>
        <p:nvGraphicFramePr>
          <p:cNvPr id="4" name="Diagram 3"/>
          <p:cNvGraphicFramePr/>
          <p:nvPr>
            <p:extLst>
              <p:ext uri="{D42A27DB-BD31-4B8C-83A1-F6EECF244321}">
                <p14:modId xmlns:p14="http://schemas.microsoft.com/office/powerpoint/2010/main" val="1056205937"/>
              </p:ext>
            </p:extLst>
          </p:nvPr>
        </p:nvGraphicFramePr>
        <p:xfrm>
          <a:off x="1641348" y="2971800"/>
          <a:ext cx="5524500" cy="398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7766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not punitive</a:t>
            </a:r>
            <a:endParaRPr lang="en-US" dirty="0"/>
          </a:p>
        </p:txBody>
      </p:sp>
      <p:sp>
        <p:nvSpPr>
          <p:cNvPr id="3" name="Content Placeholder 2"/>
          <p:cNvSpPr>
            <a:spLocks noGrp="1"/>
          </p:cNvSpPr>
          <p:nvPr>
            <p:ph sz="quarter" idx="1"/>
          </p:nvPr>
        </p:nvSpPr>
        <p:spPr>
          <a:xfrm>
            <a:off x="612648" y="1600200"/>
            <a:ext cx="8153400" cy="4876800"/>
          </a:xfrm>
        </p:spPr>
        <p:txBody>
          <a:bodyPr>
            <a:normAutofit/>
          </a:bodyPr>
          <a:lstStyle/>
          <a:p>
            <a:r>
              <a:rPr lang="en-US" dirty="0" smtClean="0"/>
              <a:t>The policies are a proactive system for protecting SHIP, its volunteers, and our beneficiaries. </a:t>
            </a:r>
          </a:p>
          <a:p>
            <a:r>
              <a:rPr lang="en-US" dirty="0" smtClean="0"/>
              <a:t>They are </a:t>
            </a:r>
            <a:r>
              <a:rPr lang="en-US" dirty="0"/>
              <a:t>not a sign of specifically identified current </a:t>
            </a:r>
            <a:r>
              <a:rPr lang="en-US" dirty="0" smtClean="0"/>
              <a:t>problems; We, and you, have been doing a good job.</a:t>
            </a:r>
          </a:p>
        </p:txBody>
      </p:sp>
      <p:grpSp>
        <p:nvGrpSpPr>
          <p:cNvPr id="4" name="Group 3"/>
          <p:cNvGrpSpPr/>
          <p:nvPr/>
        </p:nvGrpSpPr>
        <p:grpSpPr>
          <a:xfrm>
            <a:off x="2667000" y="3619320"/>
            <a:ext cx="4038601" cy="3127636"/>
            <a:chOff x="1981200" y="4267200"/>
            <a:chExt cx="3077467" cy="2362200"/>
          </a:xfrm>
        </p:grpSpPr>
        <p:sp>
          <p:nvSpPr>
            <p:cNvPr id="5" name="Down Arrow 4"/>
            <p:cNvSpPr/>
            <p:nvPr/>
          </p:nvSpPr>
          <p:spPr>
            <a:xfrm>
              <a:off x="2285995" y="5334000"/>
              <a:ext cx="1144143" cy="1295400"/>
            </a:xfrm>
            <a:prstGeom prst="downArrow">
              <a:avLst/>
            </a:prstGeom>
            <a:solidFill>
              <a:srgbClr val="DF5B5B"/>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 name="Up Arrow 5"/>
            <p:cNvSpPr/>
            <p:nvPr/>
          </p:nvSpPr>
          <p:spPr>
            <a:xfrm>
              <a:off x="1981200" y="4267200"/>
              <a:ext cx="1144143" cy="1447800"/>
            </a:xfrm>
            <a:prstGeom prst="upArrow">
              <a:avLst/>
            </a:prstGeom>
            <a:solidFill>
              <a:schemeClr val="accent3"/>
            </a:solidFill>
            <a:ln>
              <a:solidFill>
                <a:schemeClr val="accent3">
                  <a:lumMod val="50000"/>
                </a:schemeClr>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Freeform 6"/>
            <p:cNvSpPr/>
            <p:nvPr/>
          </p:nvSpPr>
          <p:spPr>
            <a:xfrm>
              <a:off x="2736091" y="4583868"/>
              <a:ext cx="2322576" cy="1109472"/>
            </a:xfrm>
            <a:custGeom>
              <a:avLst/>
              <a:gdLst>
                <a:gd name="connsiteX0" fmla="*/ 0 w 1941576"/>
                <a:gd name="connsiteY0" fmla="*/ 0 h 1109472"/>
                <a:gd name="connsiteX1" fmla="*/ 1941576 w 1941576"/>
                <a:gd name="connsiteY1" fmla="*/ 0 h 1109472"/>
                <a:gd name="connsiteX2" fmla="*/ 1941576 w 1941576"/>
                <a:gd name="connsiteY2" fmla="*/ 1109472 h 1109472"/>
                <a:gd name="connsiteX3" fmla="*/ 0 w 1941576"/>
                <a:gd name="connsiteY3" fmla="*/ 1109472 h 1109472"/>
                <a:gd name="connsiteX4" fmla="*/ 0 w 1941576"/>
                <a:gd name="connsiteY4" fmla="*/ 0 h 110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576" h="1109472">
                  <a:moveTo>
                    <a:pt x="0" y="0"/>
                  </a:moveTo>
                  <a:lnTo>
                    <a:pt x="1941576" y="0"/>
                  </a:lnTo>
                  <a:lnTo>
                    <a:pt x="1941576" y="1109472"/>
                  </a:lnTo>
                  <a:lnTo>
                    <a:pt x="0" y="1109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472" tIns="0" rIns="220472" bIns="220472" numCol="1" spcCol="1270" anchor="ctr" anchorCtr="0">
              <a:noAutofit/>
            </a:bodyPr>
            <a:lstStyle/>
            <a:p>
              <a:pPr lvl="0" algn="l" defTabSz="1377950">
                <a:lnSpc>
                  <a:spcPct val="90000"/>
                </a:lnSpc>
                <a:spcBef>
                  <a:spcPct val="0"/>
                </a:spcBef>
                <a:spcAft>
                  <a:spcPct val="35000"/>
                </a:spcAft>
              </a:pPr>
              <a:r>
                <a:rPr lang="en-US" sz="3600" b="1" u="sng" kern="1200" dirty="0" smtClean="0"/>
                <a:t>Proactive</a:t>
              </a:r>
              <a:endParaRPr lang="en-US" sz="3600" b="1" u="sng" kern="1200" dirty="0"/>
            </a:p>
          </p:txBody>
        </p:sp>
        <p:sp>
          <p:nvSpPr>
            <p:cNvPr id="8" name="Freeform 7"/>
            <p:cNvSpPr/>
            <p:nvPr/>
          </p:nvSpPr>
          <p:spPr>
            <a:xfrm>
              <a:off x="3084443" y="5373591"/>
              <a:ext cx="1466588" cy="1109472"/>
            </a:xfrm>
            <a:custGeom>
              <a:avLst/>
              <a:gdLst>
                <a:gd name="connsiteX0" fmla="*/ 0 w 1941576"/>
                <a:gd name="connsiteY0" fmla="*/ 0 h 1109472"/>
                <a:gd name="connsiteX1" fmla="*/ 1941576 w 1941576"/>
                <a:gd name="connsiteY1" fmla="*/ 0 h 1109472"/>
                <a:gd name="connsiteX2" fmla="*/ 1941576 w 1941576"/>
                <a:gd name="connsiteY2" fmla="*/ 1109472 h 1109472"/>
                <a:gd name="connsiteX3" fmla="*/ 0 w 1941576"/>
                <a:gd name="connsiteY3" fmla="*/ 1109472 h 1109472"/>
                <a:gd name="connsiteX4" fmla="*/ 0 w 1941576"/>
                <a:gd name="connsiteY4" fmla="*/ 0 h 1109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1576" h="1109472">
                  <a:moveTo>
                    <a:pt x="0" y="0"/>
                  </a:moveTo>
                  <a:lnTo>
                    <a:pt x="1941576" y="0"/>
                  </a:lnTo>
                  <a:lnTo>
                    <a:pt x="1941576" y="1109472"/>
                  </a:lnTo>
                  <a:lnTo>
                    <a:pt x="0" y="1109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472" tIns="0" rIns="220472" bIns="220472" numCol="1" spcCol="1270" anchor="ctr" anchorCtr="0">
              <a:noAutofit/>
            </a:bodyPr>
            <a:lstStyle/>
            <a:p>
              <a:pPr lvl="0" algn="l" defTabSz="1377950">
                <a:lnSpc>
                  <a:spcPct val="90000"/>
                </a:lnSpc>
                <a:spcBef>
                  <a:spcPct val="0"/>
                </a:spcBef>
                <a:spcAft>
                  <a:spcPct val="35000"/>
                </a:spcAft>
              </a:pPr>
              <a:r>
                <a:rPr lang="en-US" sz="3100" kern="1200" dirty="0" smtClean="0">
                  <a:solidFill>
                    <a:schemeClr val="accent6">
                      <a:lumMod val="50000"/>
                    </a:schemeClr>
                  </a:solidFill>
                </a:rPr>
                <a:t>Punitive</a:t>
              </a:r>
              <a:endParaRPr lang="en-US" sz="3100" kern="1200" dirty="0">
                <a:solidFill>
                  <a:schemeClr val="accent6">
                    <a:lumMod val="50000"/>
                  </a:schemeClr>
                </a:solidFill>
              </a:endParaRPr>
            </a:p>
          </p:txBody>
        </p:sp>
      </p:grpSp>
      <p:sp>
        <p:nvSpPr>
          <p:cNvPr id="9" name="Multiply 8"/>
          <p:cNvSpPr/>
          <p:nvPr/>
        </p:nvSpPr>
        <p:spPr>
          <a:xfrm>
            <a:off x="4558122" y="5305850"/>
            <a:ext cx="733874" cy="790326"/>
          </a:xfrm>
          <a:prstGeom prst="mathMultiply">
            <a:avLst/>
          </a:prstGeom>
          <a:solidFill>
            <a:srgbClr val="C00000">
              <a:alpha val="5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514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art</a:t>
            </a:r>
            <a:endParaRPr lang="en-US" dirty="0"/>
          </a:p>
        </p:txBody>
      </p:sp>
      <p:sp>
        <p:nvSpPr>
          <p:cNvPr id="3" name="Content Placeholder 2"/>
          <p:cNvSpPr>
            <a:spLocks noGrp="1"/>
          </p:cNvSpPr>
          <p:nvPr>
            <p:ph sz="quarter" idx="1"/>
          </p:nvPr>
        </p:nvSpPr>
        <p:spPr/>
        <p:txBody>
          <a:bodyPr/>
          <a:lstStyle/>
          <a:p>
            <a:r>
              <a:rPr lang="en-US" dirty="0"/>
              <a:t>The new policies represent the creation of a state-of-the-art system for managing volunteers within SHIP, an approach that reflects the high-level roles undertaken by SHIP volunteers.  </a:t>
            </a:r>
            <a:endParaRPr lang="en-US" dirty="0" smtClean="0"/>
          </a:p>
          <a:p>
            <a:r>
              <a:rPr lang="en-US" sz="2800" dirty="0" smtClean="0"/>
              <a:t>What </a:t>
            </a:r>
            <a:r>
              <a:rPr lang="en-US" sz="2800" dirty="0"/>
              <a:t>we do is both difficult and </a:t>
            </a:r>
            <a:r>
              <a:rPr lang="en-US" sz="2800" dirty="0" smtClean="0"/>
              <a:t/>
            </a:r>
            <a:br>
              <a:rPr lang="en-US" sz="2800" dirty="0" smtClean="0"/>
            </a:br>
            <a:r>
              <a:rPr lang="en-US" sz="2800" dirty="0" smtClean="0"/>
              <a:t>important</a:t>
            </a:r>
            <a:r>
              <a:rPr lang="en-US" sz="2800" dirty="0"/>
              <a:t>, and we want the best </a:t>
            </a:r>
            <a:r>
              <a:rPr lang="en-US" sz="2800" dirty="0" smtClean="0"/>
              <a:t/>
            </a:r>
            <a:br>
              <a:rPr lang="en-US" sz="2800" dirty="0" smtClean="0"/>
            </a:br>
            <a:r>
              <a:rPr lang="en-US" sz="2800" dirty="0" smtClean="0"/>
              <a:t>possible </a:t>
            </a:r>
            <a:r>
              <a:rPr lang="en-US" sz="2800" dirty="0"/>
              <a:t>system for continuing in </a:t>
            </a:r>
            <a:r>
              <a:rPr lang="en-US" sz="2800" dirty="0" smtClean="0"/>
              <a:t/>
            </a:r>
            <a:br>
              <a:rPr lang="en-US" sz="2800" dirty="0" smtClean="0"/>
            </a:br>
            <a:r>
              <a:rPr lang="en-US" sz="2800" dirty="0" smtClean="0"/>
              <a:t>our </a:t>
            </a:r>
            <a:r>
              <a:rPr lang="en-US" sz="2800" dirty="0"/>
              <a:t>effort</a:t>
            </a:r>
            <a:r>
              <a:rPr lang="en-US" sz="2500" dirty="0"/>
              <a:t>.</a:t>
            </a:r>
          </a:p>
          <a:p>
            <a:pPr marL="0" indent="0">
              <a:buNone/>
            </a:pP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6096000" y="3200400"/>
            <a:ext cx="2477135" cy="3429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2479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HIPTACenter">
  <a:themeElements>
    <a:clrScheme name="Custom 6">
      <a:dk1>
        <a:srgbClr val="595959"/>
      </a:dk1>
      <a:lt1>
        <a:sysClr val="window" lastClr="FFFFFF"/>
      </a:lt1>
      <a:dk2>
        <a:srgbClr val="595959"/>
      </a:dk2>
      <a:lt2>
        <a:srgbClr val="EBDDC3"/>
      </a:lt2>
      <a:accent1>
        <a:srgbClr val="417199"/>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SHIPTACenter" id="{E59FD3AA-B2D9-44FF-AE6F-27F0223044F9}" vid="{F5B34D7C-F8F7-4485-BCDE-CE83D9B9FC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SHIPTACenter</Template>
  <TotalTime>7200</TotalTime>
  <Words>1007</Words>
  <Application>Microsoft Office PowerPoint</Application>
  <PresentationFormat>On-screen Show (4:3)</PresentationFormat>
  <Paragraphs>88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Mangal</vt:lpstr>
      <vt:lpstr>Tw Cen MT</vt:lpstr>
      <vt:lpstr>Wingdings</vt:lpstr>
      <vt:lpstr>Wingdings 2</vt:lpstr>
      <vt:lpstr>SHIPTACenter</vt:lpstr>
      <vt:lpstr>Explaining the vrpm to key audiences: sHIP Volunteers</vt:lpstr>
      <vt:lpstr>Quick overview</vt:lpstr>
      <vt:lpstr>The Big Picture</vt:lpstr>
      <vt:lpstr>SHIPs/SMPs Have a History of Successful Volunteer Involvement</vt:lpstr>
      <vt:lpstr>We will be sharing updated…</vt:lpstr>
      <vt:lpstr>What is the Purpose?</vt:lpstr>
      <vt:lpstr>Expectations for staff as well as volunteers</vt:lpstr>
      <vt:lpstr>Proactive, not punitive</vt:lpstr>
      <vt:lpstr>State of the art</vt:lpstr>
      <vt:lpstr>Keeping up with national trends</vt:lpstr>
      <vt:lpstr>Protecting volunteers</vt:lpstr>
      <vt:lpstr>Supporting and listening</vt:lpstr>
      <vt:lpstr>Direction and guidance</vt:lpstr>
      <vt:lpstr>Adding clarity and consistency</vt:lpstr>
      <vt:lpstr>Next steps:</vt:lpstr>
      <vt:lpstr>Our commitment</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the VRPM to volunteers</dc:title>
  <dc:subject>How the new VRPM will work</dc:subject>
  <dc:creator>Rebecca Kinney</dc:creator>
  <cp:keywords/>
  <cp:lastModifiedBy>Wells, Donna (OIC)</cp:lastModifiedBy>
  <cp:revision>265</cp:revision>
  <cp:lastPrinted>2017-05-22T21:24:14Z</cp:lastPrinted>
  <dcterms:created xsi:type="dcterms:W3CDTF">2016-03-07T21:56:05Z</dcterms:created>
  <dcterms:modified xsi:type="dcterms:W3CDTF">2017-06-14T15:26:12Z</dcterms:modified>
</cp:coreProperties>
</file>