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4755" r:id="rId2"/>
  </p:sldMasterIdLst>
  <p:notesMasterIdLst>
    <p:notesMasterId r:id="rId56"/>
  </p:notesMasterIdLst>
  <p:handoutMasterIdLst>
    <p:handoutMasterId r:id="rId57"/>
  </p:handoutMasterIdLst>
  <p:sldIdLst>
    <p:sldId id="257" r:id="rId3"/>
    <p:sldId id="442" r:id="rId4"/>
    <p:sldId id="506" r:id="rId5"/>
    <p:sldId id="817" r:id="rId6"/>
    <p:sldId id="465" r:id="rId7"/>
    <p:sldId id="778" r:id="rId8"/>
    <p:sldId id="779" r:id="rId9"/>
    <p:sldId id="826" r:id="rId10"/>
    <p:sldId id="827" r:id="rId11"/>
    <p:sldId id="808" r:id="rId12"/>
    <p:sldId id="828" r:id="rId13"/>
    <p:sldId id="829" r:id="rId14"/>
    <p:sldId id="830" r:id="rId15"/>
    <p:sldId id="831" r:id="rId16"/>
    <p:sldId id="832" r:id="rId17"/>
    <p:sldId id="833" r:id="rId18"/>
    <p:sldId id="788" r:id="rId19"/>
    <p:sldId id="819" r:id="rId20"/>
    <p:sldId id="840" r:id="rId21"/>
    <p:sldId id="841" r:id="rId22"/>
    <p:sldId id="842" r:id="rId23"/>
    <p:sldId id="835" r:id="rId24"/>
    <p:sldId id="836" r:id="rId25"/>
    <p:sldId id="843" r:id="rId26"/>
    <p:sldId id="635" r:id="rId27"/>
    <p:sldId id="845" r:id="rId28"/>
    <p:sldId id="801" r:id="rId29"/>
    <p:sldId id="713" r:id="rId30"/>
    <p:sldId id="769" r:id="rId31"/>
    <p:sldId id="818" r:id="rId32"/>
    <p:sldId id="848" r:id="rId33"/>
    <p:sldId id="849" r:id="rId34"/>
    <p:sldId id="771" r:id="rId35"/>
    <p:sldId id="844" r:id="rId36"/>
    <p:sldId id="820" r:id="rId37"/>
    <p:sldId id="823" r:id="rId38"/>
    <p:sldId id="824" r:id="rId39"/>
    <p:sldId id="825" r:id="rId40"/>
    <p:sldId id="821" r:id="rId41"/>
    <p:sldId id="839" r:id="rId42"/>
    <p:sldId id="838" r:id="rId43"/>
    <p:sldId id="772" r:id="rId44"/>
    <p:sldId id="630" r:id="rId45"/>
    <p:sldId id="780" r:id="rId46"/>
    <p:sldId id="782" r:id="rId47"/>
    <p:sldId id="784" r:id="rId48"/>
    <p:sldId id="786" r:id="rId49"/>
    <p:sldId id="847" r:id="rId50"/>
    <p:sldId id="846" r:id="rId51"/>
    <p:sldId id="837" r:id="rId52"/>
    <p:sldId id="787" r:id="rId53"/>
    <p:sldId id="822" r:id="rId54"/>
    <p:sldId id="378" r:id="rId55"/>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6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678"/>
    <a:srgbClr val="FEB924"/>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65455" autoAdjust="0"/>
  </p:normalViewPr>
  <p:slideViewPr>
    <p:cSldViewPr snapToGrid="0" snapToObjects="1">
      <p:cViewPr varScale="1">
        <p:scale>
          <a:sx n="53" d="100"/>
          <a:sy n="53" d="100"/>
        </p:scale>
        <p:origin x="1925"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82"/>
    </p:cViewPr>
  </p:sorterViewPr>
  <p:notesViewPr>
    <p:cSldViewPr snapToGrid="0" snapToObjects="1">
      <p:cViewPr varScale="1">
        <p:scale>
          <a:sx n="74" d="100"/>
          <a:sy n="74" d="100"/>
        </p:scale>
        <p:origin x="211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6613" tIns="48307" rIns="96613" bIns="483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2967" y="0"/>
            <a:ext cx="3170583" cy="480388"/>
          </a:xfrm>
          <a:prstGeom prst="rect">
            <a:avLst/>
          </a:prstGeom>
        </p:spPr>
        <p:txBody>
          <a:bodyPr vert="horz" lIns="96613" tIns="48307" rIns="96613" bIns="48307" rtlCol="0"/>
          <a:lstStyle>
            <a:lvl1pPr algn="r" eaLnBrk="1" fontAlgn="auto" hangingPunct="1">
              <a:spcBef>
                <a:spcPts val="0"/>
              </a:spcBef>
              <a:spcAft>
                <a:spcPts val="0"/>
              </a:spcAft>
              <a:defRPr sz="1200">
                <a:latin typeface="+mn-lt"/>
              </a:defRPr>
            </a:lvl1pPr>
          </a:lstStyle>
          <a:p>
            <a:pPr>
              <a:defRPr/>
            </a:pPr>
            <a:fld id="{E90C14BC-A176-4034-87E0-7D7810727699}" type="datetimeFigureOut">
              <a:rPr lang="en-US"/>
              <a:pPr>
                <a:defRPr/>
              </a:pPr>
              <a:t>9/9/2021</a:t>
            </a:fld>
            <a:endParaRPr lang="en-US" dirty="0"/>
          </a:p>
        </p:txBody>
      </p:sp>
      <p:sp>
        <p:nvSpPr>
          <p:cNvPr id="4" name="Footer Placeholder 3"/>
          <p:cNvSpPr>
            <a:spLocks noGrp="1"/>
          </p:cNvSpPr>
          <p:nvPr>
            <p:ph type="ftr" sz="quarter" idx="2"/>
          </p:nvPr>
        </p:nvSpPr>
        <p:spPr>
          <a:xfrm>
            <a:off x="5" y="9119173"/>
            <a:ext cx="3624141" cy="480388"/>
          </a:xfrm>
          <a:prstGeom prst="rect">
            <a:avLst/>
          </a:prstGeom>
        </p:spPr>
        <p:txBody>
          <a:bodyPr vert="horz" lIns="96613" tIns="48307" rIns="96613" bIns="48307" rtlCol="0" anchor="b"/>
          <a:lstStyle>
            <a:lvl1pPr algn="l" eaLnBrk="1" fontAlgn="auto" hangingPunct="1">
              <a:spcBef>
                <a:spcPts val="0"/>
              </a:spcBef>
              <a:spcAft>
                <a:spcPts val="0"/>
              </a:spcAft>
              <a:defRPr sz="1200">
                <a:latin typeface="+mn-lt"/>
              </a:defRPr>
            </a:lvl1pPr>
          </a:lstStyle>
          <a:p>
            <a:pPr>
              <a:defRPr/>
            </a:pPr>
            <a:r>
              <a:rPr lang="en-US"/>
              <a:t>SHIBA advisor continuing education  |  July 2020</a:t>
            </a:r>
            <a:endParaRPr lang="en-US" dirty="0"/>
          </a:p>
        </p:txBody>
      </p:sp>
      <p:sp>
        <p:nvSpPr>
          <p:cNvPr id="5" name="Slide Number Placeholder 4"/>
          <p:cNvSpPr>
            <a:spLocks noGrp="1"/>
          </p:cNvSpPr>
          <p:nvPr>
            <p:ph type="sldNum" sz="quarter" idx="3"/>
          </p:nvPr>
        </p:nvSpPr>
        <p:spPr>
          <a:xfrm>
            <a:off x="4142967" y="9119173"/>
            <a:ext cx="3170583" cy="480388"/>
          </a:xfrm>
          <a:prstGeom prst="rect">
            <a:avLst/>
          </a:prstGeom>
        </p:spPr>
        <p:txBody>
          <a:bodyPr vert="horz" lIns="96613" tIns="48307" rIns="96613" bIns="48307" rtlCol="0" anchor="b"/>
          <a:lstStyle>
            <a:lvl1pPr algn="r" eaLnBrk="1" fontAlgn="auto" hangingPunct="1">
              <a:spcBef>
                <a:spcPts val="0"/>
              </a:spcBef>
              <a:spcAft>
                <a:spcPts val="0"/>
              </a:spcAft>
              <a:defRPr sz="1200">
                <a:latin typeface="+mn-lt"/>
              </a:defRPr>
            </a:lvl1pPr>
          </a:lstStyle>
          <a:p>
            <a:pPr>
              <a:defRPr/>
            </a:pPr>
            <a:fld id="{B5B8F38B-DE45-4275-A30E-A3255DAFA9D9}" type="slidenum">
              <a:rPr lang="en-US"/>
              <a:pPr>
                <a:defRPr/>
              </a:pPr>
              <a:t>‹#›</a:t>
            </a:fld>
            <a:endParaRPr lang="en-US" dirty="0"/>
          </a:p>
        </p:txBody>
      </p:sp>
    </p:spTree>
    <p:extLst>
      <p:ext uri="{BB962C8B-B14F-4D97-AF65-F5344CB8AC3E}">
        <p14:creationId xmlns:p14="http://schemas.microsoft.com/office/powerpoint/2010/main" val="1219933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6613" tIns="48307" rIns="96613" bIns="483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2967" y="0"/>
            <a:ext cx="3170583" cy="480388"/>
          </a:xfrm>
          <a:prstGeom prst="rect">
            <a:avLst/>
          </a:prstGeom>
        </p:spPr>
        <p:txBody>
          <a:bodyPr vert="horz" lIns="96613" tIns="48307" rIns="96613" bIns="48307" rtlCol="0"/>
          <a:lstStyle>
            <a:lvl1pPr algn="r" eaLnBrk="1" fontAlgn="auto" hangingPunct="1">
              <a:spcBef>
                <a:spcPts val="0"/>
              </a:spcBef>
              <a:spcAft>
                <a:spcPts val="0"/>
              </a:spcAft>
              <a:defRPr sz="1200">
                <a:latin typeface="+mn-lt"/>
              </a:defRPr>
            </a:lvl1pPr>
          </a:lstStyle>
          <a:p>
            <a:pPr>
              <a:defRPr/>
            </a:pPr>
            <a:fld id="{6D3BDE0C-565D-4622-97D7-E1CD70C67F14}" type="datetimeFigureOut">
              <a:rPr lang="en-US"/>
              <a:pPr>
                <a:defRPr/>
              </a:pPr>
              <a:t>9/9/2021</a:t>
            </a:fld>
            <a:endParaRPr lang="en-US" dirty="0"/>
          </a:p>
        </p:txBody>
      </p:sp>
      <p:sp>
        <p:nvSpPr>
          <p:cNvPr id="4" name="Slide Image Placeholder 3"/>
          <p:cNvSpPr>
            <a:spLocks noGrp="1" noRot="1" noChangeAspect="1"/>
          </p:cNvSpPr>
          <p:nvPr>
            <p:ph type="sldImg" idx="2"/>
          </p:nvPr>
        </p:nvSpPr>
        <p:spPr>
          <a:xfrm>
            <a:off x="913578" y="321770"/>
            <a:ext cx="5486400" cy="4113439"/>
          </a:xfrm>
          <a:prstGeom prst="rect">
            <a:avLst/>
          </a:prstGeom>
          <a:noFill/>
          <a:ln w="12700">
            <a:solidFill>
              <a:prstClr val="black"/>
            </a:solidFill>
          </a:ln>
        </p:spPr>
        <p:txBody>
          <a:bodyPr vert="horz" lIns="96613" tIns="48307" rIns="96613" bIns="48307" rtlCol="0" anchor="ctr"/>
          <a:lstStyle/>
          <a:p>
            <a:pPr lvl="0"/>
            <a:endParaRPr lang="en-US" noProof="0" dirty="0"/>
          </a:p>
        </p:txBody>
      </p:sp>
      <p:sp>
        <p:nvSpPr>
          <p:cNvPr id="5" name="Notes Placeholder 4"/>
          <p:cNvSpPr>
            <a:spLocks noGrp="1"/>
          </p:cNvSpPr>
          <p:nvPr>
            <p:ph type="body" sz="quarter" idx="3"/>
          </p:nvPr>
        </p:nvSpPr>
        <p:spPr>
          <a:xfrm>
            <a:off x="732186" y="4561232"/>
            <a:ext cx="5850835" cy="4320213"/>
          </a:xfrm>
          <a:prstGeom prst="rect">
            <a:avLst/>
          </a:prstGeom>
        </p:spPr>
        <p:txBody>
          <a:bodyPr vert="horz" lIns="96613" tIns="48307" rIns="96613" bIns="483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p:cNvSpPr txBox="1"/>
          <p:nvPr/>
        </p:nvSpPr>
        <p:spPr>
          <a:xfrm>
            <a:off x="115613" y="9133490"/>
            <a:ext cx="5517931"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SHIBA advisor continuing education  |  September 2021</a:t>
            </a:r>
          </a:p>
        </p:txBody>
      </p:sp>
    </p:spTree>
    <p:extLst>
      <p:ext uri="{BB962C8B-B14F-4D97-AF65-F5344CB8AC3E}">
        <p14:creationId xmlns:p14="http://schemas.microsoft.com/office/powerpoint/2010/main" val="265305069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are.gov/about-us/accessibility-nondiscrimination-noti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u="sng" dirty="0">
                <a:latin typeface="Segoe UI" panose="020B0502040204020203" pitchFamily="34" charset="0"/>
                <a:cs typeface="Segoe UI" panose="020B0502040204020203" pitchFamily="34" charset="0"/>
              </a:rPr>
              <a:t>Updates to this version</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Slides 10-15: Updated to 2021/2022 version of the </a:t>
            </a:r>
            <a:r>
              <a:rPr lang="en-US" sz="1400" dirty="0">
                <a:latin typeface="Segoe UI" panose="020B0502040204020203" pitchFamily="34" charset="0"/>
                <a:cs typeface="Segoe UI" panose="020B0502040204020203" pitchFamily="34" charset="0"/>
              </a:rPr>
              <a:t>Guide to consumer mailings from CMS.</a:t>
            </a:r>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Slide 24: Deleted a duplicate web link.</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Slide 43: Updates picture for the 2022 version of Medicare &amp; You.</a:t>
            </a:r>
          </a:p>
        </p:txBody>
      </p:sp>
    </p:spTree>
    <p:extLst>
      <p:ext uri="{BB962C8B-B14F-4D97-AF65-F5344CB8AC3E}">
        <p14:creationId xmlns:p14="http://schemas.microsoft.com/office/powerpoint/2010/main" val="121578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aseline="0" dirty="0">
                <a:latin typeface="Segoe UI" panose="020B0502040204020203" pitchFamily="34" charset="0"/>
                <a:cs typeface="Segoe UI" panose="020B0502040204020203" pitchFamily="34" charset="0"/>
              </a:rPr>
              <a:t>This will be your time to talk with your groups about OEP planning. </a:t>
            </a:r>
            <a:r>
              <a:rPr lang="en-US" altLang="en-US" sz="1400" dirty="0">
                <a:latin typeface="Segoe UI" panose="020B0502040204020203" pitchFamily="34" charset="0"/>
                <a:cs typeface="Segoe UI" panose="020B0502040204020203" pitchFamily="34" charset="0"/>
              </a:rPr>
              <a:t>OEP training may be adapted to fit</a:t>
            </a:r>
            <a:r>
              <a:rPr lang="en-US" altLang="en-US" sz="1400" baseline="0" dirty="0">
                <a:latin typeface="Segoe UI" panose="020B0502040204020203" pitchFamily="34" charset="0"/>
                <a:cs typeface="Segoe UI" panose="020B0502040204020203" pitchFamily="34" charset="0"/>
              </a:rPr>
              <a:t> the needs of your group.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400" baseline="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aseline="0" dirty="0">
                <a:latin typeface="Segoe UI" panose="020B0502040204020203" pitchFamily="34" charset="0"/>
                <a:cs typeface="Segoe UI" panose="020B0502040204020203" pitchFamily="34" charset="0"/>
              </a:rPr>
              <a:t>The CMS Guide to consumer mailings document may be found by doing a web search (such as Google or Bing) for “</a:t>
            </a:r>
            <a:r>
              <a:rPr lang="en-US" altLang="en-US" sz="1400" baseline="0" dirty="0" err="1">
                <a:latin typeface="Segoe UI" panose="020B0502040204020203" pitchFamily="34" charset="0"/>
                <a:cs typeface="Segoe UI" panose="020B0502040204020203" pitchFamily="34" charset="0"/>
              </a:rPr>
              <a:t>cms</a:t>
            </a:r>
            <a:r>
              <a:rPr lang="en-US" altLang="en-US" sz="1400" baseline="0" dirty="0">
                <a:latin typeface="Segoe UI" panose="020B0502040204020203" pitchFamily="34" charset="0"/>
                <a:cs typeface="Segoe UI" panose="020B0502040204020203" pitchFamily="34" charset="0"/>
              </a:rPr>
              <a:t> g</a:t>
            </a:r>
            <a:r>
              <a:rPr lang="en-US" sz="1400" dirty="0">
                <a:latin typeface="Segoe UI" panose="020B0502040204020203" pitchFamily="34" charset="0"/>
                <a:cs typeface="Segoe UI" panose="020B0502040204020203" pitchFamily="34" charset="0"/>
              </a:rPr>
              <a:t>uide to consumer mailings” or by visiting CMS.gov and searching for the same phrase.</a:t>
            </a:r>
            <a:endParaRPr lang="en-US" altLang="en-US" sz="1400" dirty="0">
              <a:latin typeface="Segoe UI" panose="020B0502040204020203" pitchFamily="34" charset="0"/>
              <a:cs typeface="Segoe UI" panose="020B0502040204020203" pitchFamily="34" charset="0"/>
            </a:endParaRP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You may either link to the CMS.gov version of the document or use the versions on the next five slides for reference in case you are unable to access the CMS site.</a:t>
            </a:r>
          </a:p>
          <a:p>
            <a:endParaRPr lang="en-US" altLang="en-US" sz="1400" dirty="0">
              <a:latin typeface="Segoe UI" panose="020B0502040204020203" pitchFamily="34" charset="0"/>
              <a:cs typeface="Segoe UI" panose="020B0502040204020203" pitchFamily="34" charset="0"/>
            </a:endParaRPr>
          </a:p>
          <a:p>
            <a:endParaRPr lang="en-US" altLang="en-US" sz="1400" baseline="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9684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Guide to consumer mailings from CMS, Social Security, &amp; plans in 2021/2022</a:t>
            </a:r>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Page 1 of 5</a:t>
            </a:r>
          </a:p>
          <a:p>
            <a:r>
              <a:rPr lang="en-US" sz="14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4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43047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Guide to consumer mailings from CMS, Social Security, &amp; plans in 2021/2022</a:t>
            </a:r>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Page 2 of 5</a:t>
            </a:r>
          </a:p>
          <a:p>
            <a:r>
              <a:rPr lang="en-US" sz="14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4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391989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Guide to consumer mailings from CMS, Social Security, &amp; plans in 2021/2022</a:t>
            </a:r>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Page 3 of 5</a:t>
            </a:r>
          </a:p>
          <a:p>
            <a:r>
              <a:rPr lang="en-US" sz="14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4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311881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Guide to consumer mailings from CMS, Social Security, &amp; plans in 2021/2022</a:t>
            </a:r>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Page 4 of 5</a:t>
            </a:r>
          </a:p>
          <a:p>
            <a:r>
              <a:rPr lang="en-US" sz="14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4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336908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Guide to consumer mailings from CMS, Social Security, &amp; plans in 2021/2022</a:t>
            </a:r>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Page 5 of 5</a:t>
            </a:r>
          </a:p>
          <a:p>
            <a:r>
              <a:rPr lang="en-US" sz="14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4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97397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This information is being provided as a reminder that SHIBA and our partners work in a variety of ways to provide accessible content in various formats. If there are questions, they may contact shiba@oic.wa.gov or the partner, such as Medicare.gov on this slide, directly. </a:t>
            </a:r>
          </a:p>
          <a:p>
            <a:endParaRPr lang="en-US" altLang="en-US" sz="1400" dirty="0">
              <a:latin typeface="Segoe UI" panose="020B0502040204020203" pitchFamily="34" charset="0"/>
              <a:cs typeface="Segoe UI" panose="020B0502040204020203" pitchFamily="34" charset="0"/>
            </a:endParaRPr>
          </a:p>
          <a:p>
            <a:r>
              <a:rPr lang="en-US" sz="1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https://www.medicare.gov/about-us/accessibility-nondiscrimination-notice</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656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0" dirty="0">
                <a:latin typeface="Segoe UI" panose="020B0502040204020203" pitchFamily="34" charset="0"/>
                <a:cs typeface="Segoe UI" panose="020B0502040204020203" pitchFamily="34" charset="0"/>
              </a:rPr>
              <a:t>For this activity, volunteers may refer to the </a:t>
            </a:r>
            <a:r>
              <a:rPr lang="en-US" altLang="en-US" sz="1400" b="1" dirty="0">
                <a:latin typeface="Segoe UI" panose="020B0502040204020203" pitchFamily="34" charset="0"/>
                <a:cs typeface="Segoe UI" panose="020B0502040204020203" pitchFamily="34" charset="0"/>
              </a:rPr>
              <a:t>Guide to consumer mailings from CMS, Social Security, &amp; plans in 2020/2021.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400" b="1"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0" dirty="0">
                <a:latin typeface="Segoe UI" panose="020B0502040204020203" pitchFamily="34" charset="0"/>
                <a:cs typeface="Segoe UI" panose="020B0502040204020203" pitchFamily="34" charset="0"/>
              </a:rPr>
              <a:t>You may do this as a group activity or in breakouts. </a:t>
            </a:r>
          </a:p>
          <a:p>
            <a:endParaRPr lang="en-US" altLang="en-US" sz="1400" b="0" dirty="0">
              <a:latin typeface="Segoe UI" panose="020B0502040204020203" pitchFamily="34" charset="0"/>
              <a:cs typeface="Segoe UI" panose="020B0502040204020203" pitchFamily="34" charset="0"/>
            </a:endParaRPr>
          </a:p>
          <a:p>
            <a:r>
              <a:rPr lang="en-US" altLang="en-US" sz="1400" b="1" dirty="0">
                <a:latin typeface="Segoe UI" panose="020B0502040204020203" pitchFamily="34" charset="0"/>
                <a:cs typeface="Segoe UI" panose="020B0502040204020203" pitchFamily="34" charset="0"/>
              </a:rPr>
              <a:t>Answers to scenarios:  </a:t>
            </a:r>
          </a:p>
          <a:p>
            <a:pPr marL="342900" indent="-342900">
              <a:buFont typeface="+mj-lt"/>
              <a:buAutoNum type="arabicPeriod"/>
            </a:pPr>
            <a:r>
              <a:rPr lang="en-US" altLang="en-US" sz="1400" dirty="0">
                <a:latin typeface="Segoe UI" panose="020B0502040204020203" pitchFamily="34" charset="0"/>
                <a:cs typeface="Segoe UI" panose="020B0502040204020203" pitchFamily="34" charset="0"/>
              </a:rPr>
              <a:t>The Grey notice says a person needs to apply for Extra Help if they want to continue for next year. Make sure they apply if there is any chance that they are eligible.  </a:t>
            </a:r>
          </a:p>
          <a:p>
            <a:pPr marL="342900" indent="-342900">
              <a:buFont typeface="+mj-lt"/>
              <a:buAutoNum type="arabicPeriod"/>
            </a:pPr>
            <a:endParaRPr lang="en-US" altLang="en-US" sz="1400" dirty="0">
              <a:latin typeface="Segoe UI" panose="020B0502040204020203" pitchFamily="34" charset="0"/>
              <a:cs typeface="Segoe UI" panose="020B0502040204020203" pitchFamily="34" charset="0"/>
            </a:endParaRPr>
          </a:p>
          <a:p>
            <a:pPr marL="342900" indent="-342900">
              <a:buFont typeface="+mj-lt"/>
              <a:buAutoNum type="arabicPeriod"/>
            </a:pPr>
            <a:r>
              <a:rPr lang="en-US" altLang="en-US" sz="1400" dirty="0">
                <a:latin typeface="Segoe UI" panose="020B0502040204020203" pitchFamily="34" charset="0"/>
                <a:cs typeface="Segoe UI" panose="020B0502040204020203" pitchFamily="34" charset="0"/>
              </a:rPr>
              <a:t>Medicare releases the list of plans by late September. We will have plan lists ready as soon as we can, but we want to make sure they are accurate. We will share them as soon as we can. Medicare generally posts them on the Plan Finder on October 1. No one can make an enrollment change until October 15 at the earliest. </a:t>
            </a:r>
          </a:p>
          <a:p>
            <a:pPr marL="342900" indent="-342900">
              <a:buFont typeface="+mj-lt"/>
              <a:buAutoNum type="arabicPeriod"/>
            </a:pPr>
            <a:endParaRPr lang="en-US" altLang="en-US" sz="1400" dirty="0">
              <a:latin typeface="Segoe UI" panose="020B0502040204020203" pitchFamily="34" charset="0"/>
              <a:cs typeface="Segoe UI" panose="020B0502040204020203" pitchFamily="34" charset="0"/>
            </a:endParaRPr>
          </a:p>
          <a:p>
            <a:pPr marL="342900" indent="-342900">
              <a:buFont typeface="+mj-lt"/>
              <a:buAutoNum type="arabicPeriod"/>
            </a:pPr>
            <a:r>
              <a:rPr lang="en-US" altLang="en-US" sz="1400" dirty="0">
                <a:latin typeface="Segoe UI" panose="020B0502040204020203" pitchFamily="34" charset="0"/>
                <a:cs typeface="Segoe UI" panose="020B0502040204020203" pitchFamily="34" charset="0"/>
              </a:rPr>
              <a:t>Tell them about Medicare Advantage OEP. See page 2 of the 2021-2022 Medicare OEP Timeline document.</a:t>
            </a:r>
          </a:p>
        </p:txBody>
      </p:sp>
    </p:spTree>
    <p:extLst>
      <p:ext uri="{BB962C8B-B14F-4D97-AF65-F5344CB8AC3E}">
        <p14:creationId xmlns:p14="http://schemas.microsoft.com/office/powerpoint/2010/main" val="794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lvl="1">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We’ve had discussions about providing further assistance to PEBB clients during Open Enrollment but are not ready to change anything for this fall. There could be bad outcomes if SHIBA volunteers provide information or assistance that causes a PEBB enrollee to lose an opportunity to enroll or to complete PEBB forms improperly. </a:t>
            </a:r>
          </a:p>
          <a:p>
            <a:pPr marL="0" lvl="1">
              <a:buFont typeface="Arial" panose="020B0604020202020204" pitchFamily="34" charset="0"/>
              <a:buNone/>
            </a:pPr>
            <a:endParaRPr lang="en-US" altLang="en-US" sz="1400" dirty="0">
              <a:latin typeface="Segoe UI" panose="020B0502040204020203" pitchFamily="34" charset="0"/>
              <a:cs typeface="Segoe UI" panose="020B0502040204020203" pitchFamily="34" charset="0"/>
            </a:endParaRPr>
          </a:p>
          <a:p>
            <a:pPr marL="0" lvl="1">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Both the Health Care Authority and the Department of Retirement Services provide information about health coverage for retirees. </a:t>
            </a:r>
          </a:p>
          <a:p>
            <a:pPr marL="0" lvl="1">
              <a:buFont typeface="Arial" panose="020B0604020202020204" pitchFamily="34" charset="0"/>
              <a:buNone/>
            </a:pPr>
            <a:endParaRPr lang="en-US" altLang="en-US" sz="1400" dirty="0">
              <a:latin typeface="Segoe UI" panose="020B0502040204020203" pitchFamily="34" charset="0"/>
              <a:cs typeface="Segoe UI" panose="020B0502040204020203" pitchFamily="34" charset="0"/>
            </a:endParaRPr>
          </a:p>
          <a:p>
            <a:pPr marL="0" lvl="1">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There are slides in the presentation with several resources to direct SHIBA clients to, including webinars and videos a handbook and tutorials on completing forms. </a:t>
            </a:r>
            <a:r>
              <a:rPr lang="en-US" altLang="en-US" sz="1400" b="1" dirty="0">
                <a:latin typeface="Segoe UI" panose="020B0502040204020203" pitchFamily="34" charset="0"/>
                <a:cs typeface="Segoe UI" panose="020B0502040204020203" pitchFamily="34" charset="0"/>
              </a:rPr>
              <a:t>Please rely on these resources to help our clients </a:t>
            </a:r>
            <a:r>
              <a:rPr lang="en-US" altLang="en-US" sz="1400" b="1" i="1" dirty="0">
                <a:latin typeface="Segoe UI" panose="020B0502040204020203" pitchFamily="34" charset="0"/>
                <a:cs typeface="Segoe UI" panose="020B0502040204020203" pitchFamily="34" charset="0"/>
              </a:rPr>
              <a:t>unless</a:t>
            </a:r>
            <a:r>
              <a:rPr lang="en-US" altLang="en-US" sz="1400" b="1" dirty="0">
                <a:latin typeface="Segoe UI" panose="020B0502040204020203" pitchFamily="34" charset="0"/>
                <a:cs typeface="Segoe UI" panose="020B0502040204020203" pitchFamily="34" charset="0"/>
              </a:rPr>
              <a:t> you are focusing on the Plan Finder for people selecting the Medigap option.</a:t>
            </a:r>
          </a:p>
        </p:txBody>
      </p:sp>
    </p:spTree>
    <p:extLst>
      <p:ext uri="{BB962C8B-B14F-4D97-AF65-F5344CB8AC3E}">
        <p14:creationId xmlns:p14="http://schemas.microsoft.com/office/powerpoint/2010/main" val="788585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Review the SHIBA job aid and SHIBA’s scope and expectations regarding working with clients who have questions about PEBB.</a:t>
            </a:r>
          </a:p>
          <a:p>
            <a:endParaRPr lang="en-US" altLang="en-US" sz="140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aseline="0" dirty="0">
                <a:latin typeface="Segoe UI" panose="020B0502040204020203" pitchFamily="34" charset="0"/>
                <a:cs typeface="Segoe UI" panose="020B0502040204020203" pitchFamily="34" charset="0"/>
              </a:rPr>
              <a:t>The SHIBA job aid SHIBA and PEBB: Counseling roles may be found by doing a search on My SHIBA for “SHIBA and PEBB counseling roles</a:t>
            </a:r>
            <a:r>
              <a:rPr lang="en-US" sz="1400" dirty="0">
                <a:latin typeface="Segoe UI" panose="020B0502040204020203" pitchFamily="34" charset="0"/>
                <a:cs typeface="Segoe UI" panose="020B0502040204020203" pitchFamily="34" charset="0"/>
              </a:rPr>
              <a:t>.”</a:t>
            </a:r>
            <a:endParaRPr lang="en-US" altLang="en-US" sz="1400" dirty="0">
              <a:latin typeface="Segoe UI" panose="020B0502040204020203" pitchFamily="34" charset="0"/>
              <a:cs typeface="Segoe UI" panose="020B0502040204020203" pitchFamily="34" charset="0"/>
            </a:endParaRP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You may either link to the SHIBA version of the document or use the versions on the next two slides for reference in case you are unable to access the My SHIBA site.</a:t>
            </a:r>
          </a:p>
          <a:p>
            <a:endParaRPr lang="en-US" alt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151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kern="1200" dirty="0">
                <a:solidFill>
                  <a:schemeClr val="tx1"/>
                </a:solidFill>
                <a:effectLst/>
                <a:latin typeface="Segoe UI" panose="020B0502040204020203" pitchFamily="34" charset="0"/>
                <a:ea typeface="+mn-ea"/>
                <a:cs typeface="Segoe UI" panose="020B0502040204020203" pitchFamily="34" charset="0"/>
              </a:rPr>
              <a:t>Here are some training ideas: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latin typeface="Segoe UI" panose="020B0502040204020203" pitchFamily="34" charset="0"/>
                <a:ea typeface="+mn-ea"/>
                <a:cs typeface="Segoe UI" panose="020B0502040204020203" pitchFamily="34" charset="0"/>
              </a:rPr>
              <a:t>Introduction, timeline, job aids, plan finder, enrollment, and/or letters.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latin typeface="Segoe UI" panose="020B0502040204020203" pitchFamily="34" charset="0"/>
                <a:ea typeface="+mn-ea"/>
                <a:cs typeface="Segoe UI" panose="020B0502040204020203" pitchFamily="34" charset="0"/>
              </a:rPr>
              <a:t>Getting ready for Medicare</a:t>
            </a:r>
            <a:r>
              <a:rPr lang="en-US" sz="1400" kern="1200" baseline="0" dirty="0">
                <a:solidFill>
                  <a:schemeClr val="tx1"/>
                </a:solidFill>
                <a:effectLst/>
                <a:latin typeface="Segoe UI" panose="020B0502040204020203" pitchFamily="34" charset="0"/>
                <a:ea typeface="+mn-ea"/>
                <a:cs typeface="Segoe UI" panose="020B0502040204020203" pitchFamily="34" charset="0"/>
              </a:rPr>
              <a:t> </a:t>
            </a:r>
            <a:r>
              <a:rPr lang="en-US" sz="1400" kern="1200" dirty="0">
                <a:solidFill>
                  <a:schemeClr val="tx1"/>
                </a:solidFill>
                <a:effectLst/>
                <a:latin typeface="Segoe UI" panose="020B0502040204020203" pitchFamily="34" charset="0"/>
                <a:ea typeface="+mn-ea"/>
                <a:cs typeface="Segoe UI" panose="020B0502040204020203" pitchFamily="34" charset="0"/>
              </a:rPr>
              <a:t>Open Enrollment:  </a:t>
            </a:r>
            <a:r>
              <a:rPr lang="en-US" sz="1400" dirty="0">
                <a:latin typeface="Segoe UI" panose="020B0502040204020203" pitchFamily="34" charset="0"/>
                <a:cs typeface="Segoe UI" panose="020B0502040204020203" pitchFamily="34" charset="0"/>
              </a:rPr>
              <a:t>Placeholder for VCs to have 15-30 minutes to share and plan in their area.</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Mechanics of Plan Finder: Optional or watch other webinars.</a:t>
            </a:r>
            <a:r>
              <a:rPr lang="en-US" sz="1400" baseline="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RTCs to decide how to approach this in their area depending on needs.</a:t>
            </a:r>
            <a:endParaRPr lang="en-US" sz="1400" kern="1200" dirty="0">
              <a:solidFill>
                <a:schemeClr val="tx1"/>
              </a:solidFill>
              <a:effectLst/>
              <a:latin typeface="Segoe UI" panose="020B0502040204020203" pitchFamily="34" charset="0"/>
              <a:ea typeface="+mn-ea"/>
              <a:cs typeface="Segoe UI" panose="020B0502040204020203" pitchFamily="34" charset="0"/>
            </a:endParaRPr>
          </a:p>
          <a:p>
            <a:endParaRPr lang="en-US" altLang="en-US" dirty="0"/>
          </a:p>
        </p:txBody>
      </p:sp>
    </p:spTree>
    <p:extLst>
      <p:ext uri="{BB962C8B-B14F-4D97-AF65-F5344CB8AC3E}">
        <p14:creationId xmlns:p14="http://schemas.microsoft.com/office/powerpoint/2010/main" val="356554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See SHIBA Job Aid:  https://www.insurance.wa.gov/sites/default/files/documents/shiba-pebb.pdf </a:t>
            </a:r>
          </a:p>
        </p:txBody>
      </p:sp>
    </p:spTree>
    <p:extLst>
      <p:ext uri="{BB962C8B-B14F-4D97-AF65-F5344CB8AC3E}">
        <p14:creationId xmlns:p14="http://schemas.microsoft.com/office/powerpoint/2010/main" val="1504468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See SHIBA Job Aid:  https://www.insurance.wa.gov/sites/default/files/documents/shiba-pebb.pdf </a:t>
            </a:r>
          </a:p>
        </p:txBody>
      </p:sp>
    </p:spTree>
    <p:extLst>
      <p:ext uri="{BB962C8B-B14F-4D97-AF65-F5344CB8AC3E}">
        <p14:creationId xmlns:p14="http://schemas.microsoft.com/office/powerpoint/2010/main" val="299931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sz="1400" dirty="0">
                <a:latin typeface="Segoe UI" panose="020B0502040204020203" pitchFamily="34" charset="0"/>
                <a:cs typeface="Segoe UI" panose="020B0502040204020203" pitchFamily="34" charset="0"/>
              </a:rPr>
              <a:t>This is an optional activity to discuss working with clients who have questions about PEBB.</a:t>
            </a:r>
          </a:p>
          <a:p>
            <a:endParaRPr 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PEBB Open Enrollment is November 1 to November 30.</a:t>
            </a: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Discussion:  What can you tell a client about SHIBA’s assistance for a person who has PEBB retiree benefits?</a:t>
            </a: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Some suggestions:</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If they have the </a:t>
            </a:r>
            <a:r>
              <a:rPr lang="en-US" altLang="en-US" sz="1400" dirty="0" err="1">
                <a:latin typeface="Segoe UI" panose="020B0502040204020203" pitchFamily="34" charset="0"/>
                <a:cs typeface="Segoe UI" panose="020B0502040204020203" pitchFamily="34" charset="0"/>
              </a:rPr>
              <a:t>Premera</a:t>
            </a:r>
            <a:r>
              <a:rPr lang="en-US" altLang="en-US" sz="1400" dirty="0">
                <a:latin typeface="Segoe UI" panose="020B0502040204020203" pitchFamily="34" charset="0"/>
                <a:cs typeface="Segoe UI" panose="020B0502040204020203" pitchFamily="34" charset="0"/>
              </a:rPr>
              <a:t> Medigap Plan F or G, they should compare Part D plans yearly, just like any other Medicare beneficiary. SHIBA can help with this.</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HCA posts lots of information about options on their web site:   https://www.hca.wa.gov/employee-retiree-benefits/retirees </a:t>
            </a:r>
          </a:p>
          <a:p>
            <a:pPr marL="171450" indent="-171450">
              <a:buFont typeface="Arial" panose="020B0604020202020204" pitchFamily="34" charset="0"/>
              <a:buChar char="•"/>
            </a:pPr>
            <a:endParaRPr lang="en-US" altLang="en-US" sz="14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Two helpful documents:  </a:t>
            </a:r>
          </a:p>
          <a:p>
            <a:pPr marL="171450" lvl="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The “For Your Benefit” PEBB newsletter-Retiree Edition. Sent to all retirees.  The October edition will cover OEP options.</a:t>
            </a:r>
          </a:p>
          <a:p>
            <a:pPr marL="171450" lvl="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The PEBB Retiree Enrollment Guide. The 2022 edition should be available in October 2021.</a:t>
            </a:r>
          </a:p>
          <a:p>
            <a:pPr marL="171450" lvl="0" indent="-171450">
              <a:buFont typeface="Arial" panose="020B0604020202020204" pitchFamily="34" charset="0"/>
              <a:buChar char="•"/>
            </a:pPr>
            <a:endParaRPr lang="en-US" altLang="en-US" sz="1400" dirty="0">
              <a:latin typeface="Segoe UI" panose="020B0502040204020203" pitchFamily="34" charset="0"/>
              <a:cs typeface="Segoe UI" panose="020B0502040204020203" pitchFamily="34" charset="0"/>
            </a:endParaRPr>
          </a:p>
          <a:p>
            <a:pPr marL="0" lvl="0" indent="0">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Questions:</a:t>
            </a:r>
          </a:p>
          <a:p>
            <a:pPr marL="171450" lvl="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Clients can try to get their questions answered on the PEBB web site first but may need to call the PEBB- 800-200-1004 to verify.  We are sorry, but we know if no way to get them to answer any more quickly.  Suggest calling early and not waiting until late November.</a:t>
            </a:r>
          </a:p>
          <a:p>
            <a:pPr marL="171450" lvl="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If clients have specific questions about the PEBB health plans, they should call the plans directly.  The numbers are on the PEBB web site.</a:t>
            </a:r>
          </a:p>
        </p:txBody>
      </p:sp>
    </p:spTree>
    <p:extLst>
      <p:ext uri="{BB962C8B-B14F-4D97-AF65-F5344CB8AC3E}">
        <p14:creationId xmlns:p14="http://schemas.microsoft.com/office/powerpoint/2010/main" val="107947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161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036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0114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At the time of developing these materials in August 2021, the links from this slide were posted on the CMS NTP website, however, the link to the recording was not active. </a:t>
            </a:r>
          </a:p>
        </p:txBody>
      </p:sp>
    </p:spTree>
    <p:extLst>
      <p:ext uri="{BB962C8B-B14F-4D97-AF65-F5344CB8AC3E}">
        <p14:creationId xmlns:p14="http://schemas.microsoft.com/office/powerpoint/2010/main" val="1802164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This slide provides an overview of highlights from the 8/19/21 CMS NTP Webinar</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Thanks to Sarah Clark for providing some notes. </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Some enhancements won’t happen until sometime in September 2021, and in the case of the SHIP-specific view, that will be launched later. </a:t>
            </a:r>
          </a:p>
        </p:txBody>
      </p:sp>
    </p:spTree>
    <p:extLst>
      <p:ext uri="{BB962C8B-B14F-4D97-AF65-F5344CB8AC3E}">
        <p14:creationId xmlns:p14="http://schemas.microsoft.com/office/powerpoint/2010/main" val="2823023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sz="quarter" idx="1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sz="1400" dirty="0">
                <a:latin typeface="Segoe UI" panose="020B0502040204020203" pitchFamily="34" charset="0"/>
                <a:cs typeface="Segoe UI" panose="020B0502040204020203" pitchFamily="34" charset="0"/>
              </a:rPr>
              <a:t>Optional: Discuss</a:t>
            </a:r>
            <a:r>
              <a:rPr lang="en-US" sz="1400" baseline="0" dirty="0">
                <a:latin typeface="Segoe UI" panose="020B0502040204020203" pitchFamily="34" charset="0"/>
                <a:cs typeface="Segoe UI" panose="020B0502040204020203" pitchFamily="34" charset="0"/>
              </a:rPr>
              <a:t> as a group or use the Zoom breakout room option to discuss in smaller groups.  </a:t>
            </a:r>
          </a:p>
          <a:p>
            <a:endParaRPr lang="en-US" sz="1400" baseline="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Regarding #2 about the YouTube demo, the presenter at the NTP Train-the-Trainer webinar on 8/19 said that CMS may update this video to show the updated system.  No ETA has been announced.  </a:t>
            </a:r>
          </a:p>
          <a:p>
            <a:endParaRPr lang="en-US" sz="140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Mechanics of Plan Finder: Using, playing with it, practice,</a:t>
            </a:r>
            <a:r>
              <a:rPr lang="en-US" sz="1400" baseline="0" dirty="0">
                <a:latin typeface="Segoe UI" panose="020B0502040204020203" pitchFamily="34" charset="0"/>
                <a:cs typeface="Segoe UI" panose="020B0502040204020203" pitchFamily="34" charset="0"/>
              </a:rPr>
              <a:t> and h</a:t>
            </a:r>
            <a:r>
              <a:rPr lang="en-US" sz="1400" dirty="0">
                <a:latin typeface="Segoe UI" panose="020B0502040204020203" pitchFamily="34" charset="0"/>
                <a:cs typeface="Segoe UI" panose="020B0502040204020203" pitchFamily="34" charset="0"/>
              </a:rPr>
              <a:t>ow to maximize your</a:t>
            </a:r>
          </a:p>
          <a:p>
            <a:r>
              <a:rPr lang="en-US" sz="1400" dirty="0">
                <a:latin typeface="Segoe UI" panose="020B0502040204020203" pitchFamily="34" charset="0"/>
                <a:cs typeface="Segoe UI" panose="020B0502040204020203" pitchFamily="34" charset="0"/>
              </a:rPr>
              <a:t>time on Plan Finder.</a:t>
            </a:r>
          </a:p>
          <a:p>
            <a:endParaRPr lang="en-US" sz="1400" baseline="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Mechanics of Plan Finder</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Practicing Plan Finder.</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Perhaps</a:t>
            </a:r>
            <a:r>
              <a:rPr lang="en-US" sz="1400" baseline="0" dirty="0">
                <a:latin typeface="Segoe UI" panose="020B0502040204020203" pitchFamily="34" charset="0"/>
                <a:cs typeface="Segoe UI" panose="020B0502040204020203" pitchFamily="34" charset="0"/>
              </a:rPr>
              <a:t> develop a Zoom recording.</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83777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This section is optional.</a:t>
            </a:r>
            <a:r>
              <a:rPr lang="en-US" altLang="en-US" sz="1400" baseline="0" dirty="0">
                <a:latin typeface="Segoe UI" panose="020B0502040204020203" pitchFamily="34" charset="0"/>
                <a:cs typeface="Segoe UI" panose="020B0502040204020203" pitchFamily="34" charset="0"/>
              </a:rPr>
              <a:t> Plan Finder work sheets that you can use for practice are located on My SHIBA with the curriculum materials for September 2021 training.</a:t>
            </a:r>
          </a:p>
          <a:p>
            <a:endParaRPr lang="en-US" altLang="en-US" sz="1400" baseline="0" dirty="0">
              <a:latin typeface="Segoe UI" panose="020B0502040204020203" pitchFamily="34" charset="0"/>
              <a:cs typeface="Segoe UI" panose="020B0502040204020203" pitchFamily="34" charset="0"/>
            </a:endParaRPr>
          </a:p>
          <a:p>
            <a:endParaRPr lang="en-US" altLang="en-US" dirty="0"/>
          </a:p>
        </p:txBody>
      </p:sp>
    </p:spTree>
    <p:extLst>
      <p:ext uri="{BB962C8B-B14F-4D97-AF65-F5344CB8AC3E}">
        <p14:creationId xmlns:p14="http://schemas.microsoft.com/office/powerpoint/2010/main" val="136157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32976" y="4559274"/>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lvl="0" indent="0">
              <a:buFont typeface="Arial" panose="020B0604020202020204" pitchFamily="34" charset="0"/>
              <a:buNone/>
            </a:pPr>
            <a:r>
              <a:rPr lang="en-US" sz="1400" dirty="0">
                <a:latin typeface="Segoe UI" panose="020B0502040204020203" pitchFamily="34" charset="0"/>
                <a:cs typeface="Segoe UI" panose="020B0502040204020203" pitchFamily="34" charset="0"/>
              </a:rPr>
              <a:t>Links on the slide:</a:t>
            </a:r>
          </a:p>
          <a:p>
            <a:pPr marL="285750" lvl="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“Major events and timing” links to: </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Guide to consumer mailings from CMS, Social Security, &amp; plans in 2020/2021     </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https://www.cms.gov/Medicare/Prescription-Drug-Coverage/LimitedIncomeandResources/Downloads/Consumer-Mailings.pdf</a:t>
            </a:r>
          </a:p>
          <a:p>
            <a:pPr marL="285750" lvl="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“Starting in September 2021” links to:</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2021 – 2022 Medicare Open Enrollment Period (OEP) timeline</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https://www.insurance.wa.gov/sites/default/files/documents/medicare-oep-timeline_3.pdf</a:t>
            </a:r>
          </a:p>
        </p:txBody>
      </p:sp>
    </p:spTree>
    <p:extLst>
      <p:ext uri="{BB962C8B-B14F-4D97-AF65-F5344CB8AC3E}">
        <p14:creationId xmlns:p14="http://schemas.microsoft.com/office/powerpoint/2010/main" val="3679573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The Checklist for SHIBA Open Enrollment counseling is a job aid to help volunteers with getting their clients prepared for a structured counseling session.</a:t>
            </a:r>
          </a:p>
          <a:p>
            <a:endParaRPr lang="en-US" altLang="en-US" sz="140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1" dirty="0">
                <a:latin typeface="Segoe UI" panose="020B0502040204020203" pitchFamily="34" charset="0"/>
                <a:cs typeface="Segoe UI" panose="020B0502040204020203" pitchFamily="34" charset="0"/>
              </a:rPr>
              <a:t>Activity suggestion: </a:t>
            </a:r>
            <a:r>
              <a:rPr lang="en-US" altLang="en-US" sz="1400" dirty="0">
                <a:latin typeface="Segoe UI" panose="020B0502040204020203" pitchFamily="34" charset="0"/>
                <a:cs typeface="Segoe UI" panose="020B0502040204020203" pitchFamily="34" charset="0"/>
              </a:rPr>
              <a:t>Discuss how your group might use and share these OEP publications with clients.</a:t>
            </a:r>
          </a:p>
          <a:p>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How to set up a personalized Plan Finder account:  https://www.insurance.wa.gov/sites/default/files/documents/plan-finder-account-creation.pdf </a:t>
            </a:r>
          </a:p>
          <a:p>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SHIBA Plan Finder Worksheet: https://www.insurance.wa.gov/sites/default/files/documents/medicare-planfinder-worksheet.pdf </a:t>
            </a:r>
          </a:p>
          <a:p>
            <a:pPr marL="171450" indent="-171450">
              <a:buFont typeface="Arial" panose="020B0604020202020204" pitchFamily="34" charset="0"/>
              <a:buChar char="•"/>
            </a:pPr>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Your SHIBA Medicare Action Plan:  https://www.insurance.wa.gov/sites/default/files/documents/shiba-medicare-action-plan_0.pdf </a:t>
            </a:r>
          </a:p>
          <a:p>
            <a:pPr marL="171450" indent="-171450">
              <a:buFont typeface="Arial" panose="020B0604020202020204" pitchFamily="34" charset="0"/>
              <a:buChar char="•"/>
            </a:pPr>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altLang="en-US" sz="140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aseline="0" dirty="0">
                <a:latin typeface="Segoe UI" panose="020B0502040204020203" pitchFamily="34" charset="0"/>
                <a:cs typeface="Segoe UI" panose="020B0502040204020203" pitchFamily="34" charset="0"/>
              </a:rPr>
              <a:t>The Open Enrollment counseling checklist may be found by doing a search on My SHIBA for “Open Enrollment counseling checklist</a:t>
            </a:r>
            <a:r>
              <a:rPr lang="en-US" sz="1400" dirty="0">
                <a:latin typeface="Segoe UI" panose="020B0502040204020203" pitchFamily="34" charset="0"/>
                <a:cs typeface="Segoe UI" panose="020B0502040204020203" pitchFamily="34" charset="0"/>
              </a:rPr>
              <a:t>.”</a:t>
            </a:r>
            <a:endParaRPr lang="en-US" altLang="en-US" sz="1400" dirty="0">
              <a:latin typeface="Segoe UI" panose="020B0502040204020203" pitchFamily="34" charset="0"/>
              <a:cs typeface="Segoe UI" panose="020B0502040204020203" pitchFamily="34" charset="0"/>
            </a:endParaRP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You may either link to the SHIBA version of the document or use the versions on the next two slides for reference in case you are unable to access the My SHIBA site.</a:t>
            </a:r>
          </a:p>
          <a:p>
            <a:pPr marL="0" indent="0">
              <a:buFont typeface="Arial" panose="020B0604020202020204" pitchFamily="34" charset="0"/>
              <a:buNone/>
            </a:pPr>
            <a:endParaRPr lang="en-US" alt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6844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The Checklist for SHIBA Open Enrollment counseling is a job aid to help volunteers with getting their clients prepared for a structured counseling session.</a:t>
            </a:r>
          </a:p>
          <a:p>
            <a:endParaRPr lang="en-US" altLang="en-US" sz="140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1" dirty="0">
                <a:latin typeface="Segoe UI" panose="020B0502040204020203" pitchFamily="34" charset="0"/>
                <a:cs typeface="Segoe UI" panose="020B0502040204020203" pitchFamily="34" charset="0"/>
              </a:rPr>
              <a:t>Activity suggestion: </a:t>
            </a:r>
            <a:r>
              <a:rPr lang="en-US" altLang="en-US" sz="1400" dirty="0">
                <a:latin typeface="Segoe UI" panose="020B0502040204020203" pitchFamily="34" charset="0"/>
                <a:cs typeface="Segoe UI" panose="020B0502040204020203" pitchFamily="34" charset="0"/>
              </a:rPr>
              <a:t>Discuss how your group might use and share these OEP publications with clients.</a:t>
            </a:r>
          </a:p>
          <a:p>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How to set up a personalized Plan Finder account:  https://www.insurance.wa.gov/sites/default/files/documents/plan-finder-account-creation.pdf </a:t>
            </a:r>
          </a:p>
          <a:p>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SHIBA Plan Finder Worksheet: https://www.insurance.wa.gov/sites/default/files/documents/medicare-planfinder-worksheet.pdf </a:t>
            </a:r>
          </a:p>
          <a:p>
            <a:pPr marL="171450" indent="-171450">
              <a:buFont typeface="Arial" panose="020B0604020202020204" pitchFamily="34" charset="0"/>
              <a:buChar char="•"/>
            </a:pPr>
            <a:endParaRPr lang="en-US" altLang="en-US" sz="14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Your SHIBA Medicare Action Plan:  https://www.insurance.wa.gov/sites/default/files/documents/shiba-medicare-action-plan_0.pdf </a:t>
            </a:r>
          </a:p>
        </p:txBody>
      </p:sp>
    </p:spTree>
    <p:extLst>
      <p:ext uri="{BB962C8B-B14F-4D97-AF65-F5344CB8AC3E}">
        <p14:creationId xmlns:p14="http://schemas.microsoft.com/office/powerpoint/2010/main" val="2681959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9595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sz="1400" dirty="0">
                <a:latin typeface="Segoe UI" panose="020B0502040204020203" pitchFamily="34" charset="0"/>
                <a:cs typeface="Segoe UI" panose="020B0502040204020203" pitchFamily="34" charset="0"/>
              </a:rPr>
              <a:t>This is an optional discussion with three training scenarios. </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See the slide that goes with these notes for more information. </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Training scenarios are also posted on </a:t>
            </a:r>
            <a:r>
              <a:rPr lang="en-US" sz="1400" dirty="0" err="1">
                <a:latin typeface="Segoe UI" panose="020B0502040204020203" pitchFamily="34" charset="0"/>
                <a:cs typeface="Segoe UI" panose="020B0502040204020203" pitchFamily="34" charset="0"/>
              </a:rPr>
              <a:t>MySHIBA</a:t>
            </a:r>
            <a:r>
              <a:rPr lang="en-US" sz="140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Use the Medicare Plan Finder worksheet as reference for discussion and work on these scenarios.</a:t>
            </a:r>
          </a:p>
          <a:p>
            <a:pPr marL="171450"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Questions to consider are in the notes on the next slide as well as on the PDFs posted on My SHIBA.</a:t>
            </a:r>
          </a:p>
        </p:txBody>
      </p:sp>
    </p:spTree>
    <p:extLst>
      <p:ext uri="{BB962C8B-B14F-4D97-AF65-F5344CB8AC3E}">
        <p14:creationId xmlns:p14="http://schemas.microsoft.com/office/powerpoint/2010/main" val="4005815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Notes:  Please see the three Plan Finder practice scenario sheets with lists of drugs for Shelley, Carlos and </a:t>
            </a:r>
            <a:r>
              <a:rPr lang="en-US" altLang="en-US" sz="1400" dirty="0" err="1">
                <a:latin typeface="Segoe UI" panose="020B0502040204020203" pitchFamily="34" charset="0"/>
                <a:cs typeface="Segoe UI" panose="020B0502040204020203" pitchFamily="34" charset="0"/>
              </a:rPr>
              <a:t>Jin</a:t>
            </a:r>
            <a:r>
              <a:rPr lang="en-US" altLang="en-US" sz="1400" dirty="0">
                <a:latin typeface="Segoe UI" panose="020B0502040204020203" pitchFamily="34" charset="0"/>
                <a:cs typeface="Segoe UI" panose="020B0502040204020203" pitchFamily="34" charset="0"/>
              </a:rPr>
              <a:t> located on My SHIBA with the September 2021 continuing education curriculum documents.</a:t>
            </a:r>
          </a:p>
          <a:p>
            <a:endParaRPr lang="en-US" altLang="en-US" sz="1400" dirty="0">
              <a:latin typeface="Segoe UI" panose="020B0502040204020203" pitchFamily="34" charset="0"/>
              <a:cs typeface="Segoe UI" panose="020B0502040204020203" pitchFamily="34" charset="0"/>
            </a:endParaRPr>
          </a:p>
          <a:p>
            <a:r>
              <a:rPr lang="en-US" altLang="en-US" sz="1400" b="1" dirty="0">
                <a:latin typeface="Segoe UI" panose="020B0502040204020203" pitchFamily="34" charset="0"/>
                <a:cs typeface="Segoe UI" panose="020B0502040204020203" pitchFamily="34" charset="0"/>
              </a:rPr>
              <a:t>Reference: </a:t>
            </a:r>
            <a:r>
              <a:rPr lang="en-US" altLang="en-US" sz="1400" dirty="0">
                <a:latin typeface="Segoe UI" panose="020B0502040204020203" pitchFamily="34" charset="0"/>
                <a:cs typeface="Segoe UI" panose="020B0502040204020203" pitchFamily="34" charset="0"/>
              </a:rPr>
              <a:t>Medicare Plan Finder worksheet  https://www.insurance.wa.gov/sites/default/files/documents/medicare-planfinder-worksheet.pdf </a:t>
            </a:r>
          </a:p>
          <a:p>
            <a:endParaRPr lang="en-US" altLang="en-US" sz="1400" dirty="0">
              <a:latin typeface="Segoe UI" panose="020B0502040204020203" pitchFamily="34" charset="0"/>
              <a:cs typeface="Segoe UI" panose="020B0502040204020203" pitchFamily="34" charset="0"/>
            </a:endParaRPr>
          </a:p>
          <a:p>
            <a:r>
              <a:rPr lang="en-US" altLang="en-US" sz="1400" b="1" dirty="0">
                <a:latin typeface="Segoe UI" panose="020B0502040204020203" pitchFamily="34" charset="0"/>
                <a:cs typeface="Segoe UI" panose="020B0502040204020203" pitchFamily="34" charset="0"/>
              </a:rPr>
              <a:t>Questions to consider:</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What do you do if the Plan Finder shows a Generic version of the drug?</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What do you do if you can’t find the drug on the Plan Finder?</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What if you know (or learn) the drug is over-the-counter?</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What do you do if you know (or learn) the drug is covered by Medicare Part B?</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What do you do if the Plan Finder tells you there is Prior Authorization, Quantity Limits or Step Therapy for a certain drug?</a:t>
            </a:r>
          </a:p>
          <a:p>
            <a:pPr marL="171450" indent="-1714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If your county has Medicare Advantage plans, how do you show your client the costs for medical care?  How do you show your client how to understand the additional benefits the plan may offer?</a:t>
            </a:r>
          </a:p>
        </p:txBody>
      </p:sp>
    </p:spTree>
    <p:extLst>
      <p:ext uri="{BB962C8B-B14F-4D97-AF65-F5344CB8AC3E}">
        <p14:creationId xmlns:p14="http://schemas.microsoft.com/office/powerpoint/2010/main" val="186905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Demonstrate saving Plan Finder results.  </a:t>
            </a:r>
          </a:p>
          <a:p>
            <a:endParaRPr lang="en-US" altLang="en-US" sz="14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973762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sz="1400" dirty="0">
                <a:latin typeface="Segoe UI" panose="020B0502040204020203" pitchFamily="34" charset="0"/>
                <a:cs typeface="Segoe UI" panose="020B0502040204020203" pitchFamily="34" charset="0"/>
              </a:rPr>
              <a:t>You may access Medicare.gov to demonstrate a plan compare which may give a better view of these slide examples. </a:t>
            </a:r>
          </a:p>
        </p:txBody>
      </p:sp>
    </p:spTree>
    <p:extLst>
      <p:ext uri="{BB962C8B-B14F-4D97-AF65-F5344CB8AC3E}">
        <p14:creationId xmlns:p14="http://schemas.microsoft.com/office/powerpoint/2010/main" val="3635464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8378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8436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Practice Sessions: Lead an activity to help volunteers in communicating Plan Finder results and next steps with a client.</a:t>
            </a:r>
          </a:p>
          <a:p>
            <a:pPr marL="0" indent="0">
              <a:buFont typeface="Arial" panose="020B0604020202020204" pitchFamily="34" charset="0"/>
              <a:buNone/>
            </a:pPr>
            <a:r>
              <a:rPr lang="en-US" sz="1400" b="1" dirty="0">
                <a:latin typeface="Segoe UI" panose="020B0502040204020203" pitchFamily="34" charset="0"/>
                <a:cs typeface="Segoe UI" panose="020B0502040204020203" pitchFamily="34" charset="0"/>
              </a:rPr>
              <a:t>Additional resource from CMS:  https://www.medicare.gov/Pubs/pdf/11163-Compare-Medicare-Drug-Coverage.pdf </a:t>
            </a:r>
          </a:p>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Effectively communicating with clients to complete enrollment</a:t>
            </a:r>
          </a:p>
          <a:p>
            <a:pPr marL="628650" lvl="1" indent="-1714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Items to cover include:  </a:t>
            </a:r>
          </a:p>
          <a:p>
            <a:pPr marL="1085850" lvl="2" indent="-1714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H</a:t>
            </a:r>
            <a:r>
              <a:rPr lang="en-US" sz="1400" dirty="0">
                <a:latin typeface="Segoe UI" panose="020B0502040204020203" pitchFamily="34" charset="0"/>
                <a:cs typeface="Segoe UI" panose="020B0502040204020203" pitchFamily="34" charset="0"/>
              </a:rPr>
              <a:t>ere is your confirmation number,</a:t>
            </a:r>
            <a:r>
              <a:rPr lang="en-US" sz="1400" baseline="0" dirty="0">
                <a:latin typeface="Segoe UI" panose="020B0502040204020203" pitchFamily="34" charset="0"/>
                <a:cs typeface="Segoe UI" panose="020B0502040204020203" pitchFamily="34" charset="0"/>
              </a:rPr>
              <a:t> keep it</a:t>
            </a:r>
            <a:r>
              <a:rPr lang="en-US" sz="1400" dirty="0">
                <a:latin typeface="Segoe UI" panose="020B0502040204020203" pitchFamily="34" charset="0"/>
                <a:cs typeface="Segoe UI" panose="020B0502040204020203" pitchFamily="34" charset="0"/>
              </a:rPr>
              <a:t>, it’s important.  </a:t>
            </a:r>
          </a:p>
          <a:p>
            <a:pPr marL="1085850" lvl="2"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You</a:t>
            </a:r>
            <a:r>
              <a:rPr lang="en-US" sz="1400" baseline="0" dirty="0">
                <a:latin typeface="Segoe UI" panose="020B0502040204020203" pitchFamily="34" charset="0"/>
                <a:cs typeface="Segoe UI" panose="020B0502040204020203" pitchFamily="34" charset="0"/>
              </a:rPr>
              <a:t> should</a:t>
            </a:r>
            <a:r>
              <a:rPr lang="en-US" sz="1400" dirty="0">
                <a:latin typeface="Segoe UI" panose="020B0502040204020203" pitchFamily="34" charset="0"/>
                <a:cs typeface="Segoe UI" panose="020B0502040204020203" pitchFamily="34" charset="0"/>
              </a:rPr>
              <a:t> receive a welcome packet. It should be in about 10 days.  </a:t>
            </a:r>
          </a:p>
          <a:p>
            <a:pPr marL="1085850" lvl="2"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Look in the mail for things from your plan. Might look like junk but there will be info like formulary, websites, info, member id…don’t throw this stuff away. It might be needed in the future. </a:t>
            </a:r>
          </a:p>
        </p:txBody>
      </p:sp>
    </p:spTree>
    <p:extLst>
      <p:ext uri="{BB962C8B-B14F-4D97-AF65-F5344CB8AC3E}">
        <p14:creationId xmlns:p14="http://schemas.microsoft.com/office/powerpoint/2010/main" val="350418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32976" y="4559274"/>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lvl="0" indent="0">
              <a:buFont typeface="Arial" panose="020B0604020202020204" pitchFamily="34" charset="0"/>
              <a:buNone/>
            </a:pPr>
            <a:r>
              <a:rPr lang="en-US" sz="1400" dirty="0">
                <a:latin typeface="Segoe UI" panose="020B0502040204020203" pitchFamily="34" charset="0"/>
                <a:cs typeface="Segoe UI" panose="020B0502040204020203" pitchFamily="34" charset="0"/>
              </a:rPr>
              <a:t>Links on the slide:</a:t>
            </a:r>
          </a:p>
          <a:p>
            <a:pPr marL="285750" lvl="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“Personalized” links to:</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Setting up a Medicare Plan Finder online user account</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https://www.insurance.wa.gov/sites/default/files/documents/plan-finder-account-creation.pdf</a:t>
            </a:r>
          </a:p>
          <a:p>
            <a:pPr marL="285750" lvl="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“Current” links to:</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Setting up a Medicare Plan Finder online user account </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https://www.insurance.wa.gov/sites/default/files/documents/plan-finder-account-creation.pdf</a:t>
            </a:r>
          </a:p>
          <a:p>
            <a:pPr marL="285750" lvl="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“Enter a client’s drugs” links to:</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Medicare </a:t>
            </a:r>
            <a:r>
              <a:rPr lang="en-US" sz="1400" dirty="0" err="1">
                <a:latin typeface="Segoe UI" panose="020B0502040204020203" pitchFamily="34" charset="0"/>
                <a:cs typeface="Segoe UI" panose="020B0502040204020203" pitchFamily="34" charset="0"/>
              </a:rPr>
              <a:t>PlanFinder</a:t>
            </a:r>
            <a:r>
              <a:rPr lang="en-US" sz="1400" dirty="0">
                <a:latin typeface="Segoe UI" panose="020B0502040204020203" pitchFamily="34" charset="0"/>
                <a:cs typeface="Segoe UI" panose="020B0502040204020203" pitchFamily="34" charset="0"/>
              </a:rPr>
              <a:t> worksheet</a:t>
            </a:r>
            <a:br>
              <a:rPr lang="en-US" sz="1400"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https://www.insurance.wa.gov/sites/default/files/documents/medicare-planfinder-worksheet.pdf </a:t>
            </a:r>
            <a:br>
              <a:rPr lang="en-US" sz="2000" dirty="0">
                <a:latin typeface="Segoe UI" panose="020B0502040204020203" pitchFamily="34" charset="0"/>
                <a:cs typeface="Segoe UI" panose="020B0502040204020203" pitchFamily="34" charset="0"/>
              </a:rPr>
            </a:br>
            <a:endParaRPr lang="en-US" sz="140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400" b="0" kern="1200" baseline="0" dirty="0">
              <a:solidFill>
                <a:schemeClr val="tx1"/>
              </a:solidFill>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32860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Practice Sessions: Lead an activity to help volunteers in communicating Plan Finder results and next steps with a client.</a:t>
            </a:r>
          </a:p>
          <a:p>
            <a:pPr marL="0" indent="0">
              <a:buFont typeface="Arial" panose="020B0604020202020204" pitchFamily="34" charset="0"/>
              <a:buNone/>
            </a:pPr>
            <a:endParaRPr lang="en-US" sz="14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Effectively communicating with clients to complete enrollment</a:t>
            </a:r>
          </a:p>
          <a:p>
            <a:pPr marL="628650" lvl="1" indent="-1714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Items to cover include:  </a:t>
            </a:r>
          </a:p>
          <a:p>
            <a:pPr marL="1085850" lvl="2" indent="-1714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H</a:t>
            </a:r>
            <a:r>
              <a:rPr lang="en-US" sz="1400" dirty="0">
                <a:latin typeface="Segoe UI" panose="020B0502040204020203" pitchFamily="34" charset="0"/>
                <a:cs typeface="Segoe UI" panose="020B0502040204020203" pitchFamily="34" charset="0"/>
              </a:rPr>
              <a:t>ere is your confirmation number,</a:t>
            </a:r>
            <a:r>
              <a:rPr lang="en-US" sz="1400" baseline="0" dirty="0">
                <a:latin typeface="Segoe UI" panose="020B0502040204020203" pitchFamily="34" charset="0"/>
                <a:cs typeface="Segoe UI" panose="020B0502040204020203" pitchFamily="34" charset="0"/>
              </a:rPr>
              <a:t> keep it</a:t>
            </a:r>
            <a:r>
              <a:rPr lang="en-US" sz="1400" dirty="0">
                <a:latin typeface="Segoe UI" panose="020B0502040204020203" pitchFamily="34" charset="0"/>
                <a:cs typeface="Segoe UI" panose="020B0502040204020203" pitchFamily="34" charset="0"/>
              </a:rPr>
              <a:t>, it’s important.  </a:t>
            </a:r>
          </a:p>
          <a:p>
            <a:pPr marL="1085850" lvl="2"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You</a:t>
            </a:r>
            <a:r>
              <a:rPr lang="en-US" sz="1400" baseline="0" dirty="0">
                <a:latin typeface="Segoe UI" panose="020B0502040204020203" pitchFamily="34" charset="0"/>
                <a:cs typeface="Segoe UI" panose="020B0502040204020203" pitchFamily="34" charset="0"/>
              </a:rPr>
              <a:t> should</a:t>
            </a:r>
            <a:r>
              <a:rPr lang="en-US" sz="1400" dirty="0">
                <a:latin typeface="Segoe UI" panose="020B0502040204020203" pitchFamily="34" charset="0"/>
                <a:cs typeface="Segoe UI" panose="020B0502040204020203" pitchFamily="34" charset="0"/>
              </a:rPr>
              <a:t> receive a welcome packet. It should be in about 10 days.  </a:t>
            </a:r>
          </a:p>
          <a:p>
            <a:pPr marL="1085850" lvl="2" indent="-171450">
              <a:buFont typeface="Arial" panose="020B0604020202020204" pitchFamily="34" charset="0"/>
              <a:buChar char="•"/>
            </a:pPr>
            <a:r>
              <a:rPr lang="en-US" sz="1400" dirty="0">
                <a:latin typeface="Segoe UI" panose="020B0502040204020203" pitchFamily="34" charset="0"/>
                <a:cs typeface="Segoe UI" panose="020B0502040204020203" pitchFamily="34" charset="0"/>
              </a:rPr>
              <a:t>Look in the mail for things from your plan. Might look like junk but there will be info like formulary, websites, info, member id…don’t throw this stuff away. It might be needed in the future. </a:t>
            </a:r>
          </a:p>
        </p:txBody>
      </p:sp>
    </p:spTree>
    <p:extLst>
      <p:ext uri="{BB962C8B-B14F-4D97-AF65-F5344CB8AC3E}">
        <p14:creationId xmlns:p14="http://schemas.microsoft.com/office/powerpoint/2010/main" val="67546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a:xfrm>
            <a:off x="732186" y="4561232"/>
            <a:ext cx="5850835" cy="4320213"/>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Lead a discussion on other ways to share Plan Finder results with a client. </a:t>
            </a:r>
          </a:p>
          <a:p>
            <a:endParaRPr lang="en-US" dirty="0"/>
          </a:p>
        </p:txBody>
      </p:sp>
    </p:spTree>
    <p:extLst>
      <p:ext uri="{BB962C8B-B14F-4D97-AF65-F5344CB8AC3E}">
        <p14:creationId xmlns:p14="http://schemas.microsoft.com/office/powerpoint/2010/main" val="2559551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3793306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b="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67082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986105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00436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440628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571507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28510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6084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41CCA9A-7E8F-4AB6-9212-1467FB7C9468}"/>
              </a:ext>
            </a:extLst>
          </p:cNvPr>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9BCAB6D-2FE5-4FC2-9913-D173170A21B2}"/>
              </a:ext>
            </a:extLst>
          </p:cNvPr>
          <p:cNvSpPr>
            <a:spLocks noGrp="1"/>
          </p:cNvSpPr>
          <p:nvPr>
            <p:ph type="body" idx="1"/>
          </p:nvPr>
        </p:nvSpPr>
        <p:spPr bwMode="auto"/>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285750" indent="-285750">
              <a:buFont typeface="Arial" panose="020B0604020202020204" pitchFamily="34" charset="0"/>
              <a:buChar char="•"/>
              <a:defRPr/>
            </a:pPr>
            <a:r>
              <a:rPr lang="en-US" altLang="en-US" sz="1400" dirty="0">
                <a:latin typeface="Segoe UI" panose="020B0502040204020203" pitchFamily="34" charset="0"/>
                <a:cs typeface="Segoe UI" panose="020B0502040204020203" pitchFamily="34" charset="0"/>
              </a:rPr>
              <a:t>This time is for your VC or sponsor to share relevant updates with the group. </a:t>
            </a:r>
          </a:p>
          <a:p>
            <a:pPr marL="285750" indent="-285750">
              <a:buFont typeface="Arial" panose="020B0604020202020204" pitchFamily="34" charset="0"/>
              <a:buChar char="•"/>
              <a:defRPr/>
            </a:pPr>
            <a:r>
              <a:rPr lang="en-US" altLang="en-US" sz="1400" dirty="0">
                <a:latin typeface="Segoe UI" panose="020B0502040204020203" pitchFamily="34" charset="0"/>
                <a:cs typeface="Segoe UI" panose="020B0502040204020203" pitchFamily="34" charset="0"/>
              </a:rPr>
              <a:t>It also gives volunteers time to ask questions of the VC or request needed materials. </a:t>
            </a:r>
          </a:p>
          <a:p>
            <a:pPr marL="285750" indent="-285750">
              <a:buFont typeface="Arial" panose="020B0604020202020204" pitchFamily="34" charset="0"/>
              <a:buChar char="•"/>
              <a:defRPr/>
            </a:pPr>
            <a:r>
              <a:rPr lang="en-US" altLang="en-US" sz="1400" dirty="0">
                <a:latin typeface="Segoe UI" panose="020B0502040204020203" pitchFamily="34" charset="0"/>
                <a:cs typeface="Segoe UI" panose="020B0502040204020203" pitchFamily="34" charset="0"/>
              </a:rPr>
              <a:t>Remind volunteers this is NOT the time to share or ask for help with client cases. Time for asking for help with client cases may be shared at the end of CE.</a:t>
            </a:r>
          </a:p>
          <a:p>
            <a:pPr>
              <a:defRPr/>
            </a:pPr>
            <a:endParaRPr lang="en-US" altLang="en-US" dirty="0"/>
          </a:p>
        </p:txBody>
      </p:sp>
      <p:sp>
        <p:nvSpPr>
          <p:cNvPr id="48132" name="Slide Number Placeholder 3">
            <a:extLst>
              <a:ext uri="{FF2B5EF4-FFF2-40B4-BE49-F238E27FC236}">
                <a16:creationId xmlns:a16="http://schemas.microsoft.com/office/drawing/2014/main" id="{2DF4640D-6D5D-4A60-AAAF-B26AF2E4C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BBFFF3-07F0-439C-8DD1-D056A33F25B7}" type="slidenum">
              <a:rPr kumimoji="0" lang="en-US" altLang="en-US" sz="14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a:spcBef>
                <a:spcPts val="0"/>
              </a:spcBef>
              <a:spcAft>
                <a:spcPts val="0"/>
              </a:spcAft>
            </a:pPr>
            <a:r>
              <a:rPr lang="en-US" sz="1400" b="1" dirty="0">
                <a:effectLst/>
                <a:latin typeface="Segoe UI" panose="020B0502040204020203" pitchFamily="34" charset="0"/>
                <a:cs typeface="Segoe UI" panose="020B0502040204020203" pitchFamily="34" charset="0"/>
              </a:rPr>
              <a:t>Webinar description: </a:t>
            </a:r>
            <a:r>
              <a:rPr lang="en-US" sz="1400" dirty="0">
                <a:effectLst/>
                <a:latin typeface="Segoe UI" panose="020B0502040204020203" pitchFamily="34" charset="0"/>
                <a:cs typeface="Segoe UI" panose="020B0502040204020203" pitchFamily="34" charset="0"/>
              </a:rPr>
              <a:t>The Centers for Medicare &amp; Medicaid Services (CMS) Unique ID system is available to State Health Insurance Assistance Programs (SHIPs) and Senior Medicare Patrol (SMP) programs through a collaboration between the Administration for Community Living (ACL) and CMS. The system is designed to remove barriers to researching beneficiaries’ complex Medicare issues.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CMS Unique IDs are used by active, approved, screened, and trained SHIP and SMP team members to contact Medicare, participating Medicare plans, and the Benefits Coordination &amp; Recovery Center (BCRC) for CMS. They serve as a form of verification to provide access to certain beneficiary information when assisting Medicare beneficiaries.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This webinar will provide training for SHIP and SMP representatives with CMS Unique IDs about how to use their IDs.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Speakers: </a:t>
            </a: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Segoe UI" panose="020B0502040204020203" pitchFamily="34" charset="0"/>
                <a:cs typeface="Segoe UI" panose="020B0502040204020203" pitchFamily="34" charset="0"/>
              </a:rPr>
              <a:t>Maggie Flowers, Administration for Community Living </a:t>
            </a: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Segoe UI" panose="020B0502040204020203" pitchFamily="34" charset="0"/>
                <a:cs typeface="Segoe UI" panose="020B0502040204020203" pitchFamily="34" charset="0"/>
              </a:rPr>
              <a:t>Marissa Whitehouse, Administration for Community Living</a:t>
            </a: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Segoe UI" panose="020B0502040204020203" pitchFamily="34" charset="0"/>
                <a:cs typeface="Segoe UI" panose="020B0502040204020203" pitchFamily="34" charset="0"/>
              </a:rPr>
              <a:t>Ginny Paulson, SHIP Technical Assistance Center </a:t>
            </a: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Segoe UI" panose="020B0502040204020203" pitchFamily="34" charset="0"/>
                <a:cs typeface="Segoe UI" panose="020B0502040204020203" pitchFamily="34" charset="0"/>
              </a:rPr>
              <a:t>Heather Flory, SMP Resource Center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 </a:t>
            </a:r>
          </a:p>
          <a:p>
            <a:pPr marL="0" marR="0">
              <a:spcBef>
                <a:spcPts val="0"/>
              </a:spcBef>
              <a:spcAft>
                <a:spcPts val="0"/>
              </a:spcAft>
            </a:pPr>
            <a:r>
              <a:rPr lang="en-US" sz="1400" dirty="0">
                <a:effectLst/>
                <a:latin typeface="Segoe UI" panose="020B0502040204020203" pitchFamily="34" charset="0"/>
                <a:cs typeface="Segoe UI" panose="020B0502040204020203" pitchFamily="34" charset="0"/>
              </a:rPr>
              <a:t>Audience: This webinar is intended for SMP and SHIP team members who need to know how to use their CMS Unique IDs. This includes SHIP counselors who have been assigned a CMS Unique ID.  </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0758563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000663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2483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7644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305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lvl="0"/>
            <a:r>
              <a:rPr lang="en-US" sz="1400" b="0" dirty="0">
                <a:latin typeface="Segoe UI" panose="020B0502040204020203" pitchFamily="34" charset="0"/>
                <a:cs typeface="Segoe UI" panose="020B0502040204020203" pitchFamily="34" charset="0"/>
              </a:rPr>
              <a:t>Take a little time to review the job aid, discuss and answer any questions if needed. </a:t>
            </a:r>
          </a:p>
          <a:p>
            <a:pPr lvl="0"/>
            <a:endParaRPr lang="en-US" sz="1400" b="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400" baseline="0" dirty="0">
                <a:latin typeface="Segoe UI" panose="020B0502040204020203" pitchFamily="34" charset="0"/>
                <a:cs typeface="Segoe UI" panose="020B0502040204020203" pitchFamily="34" charset="0"/>
              </a:rPr>
              <a:t>The 2021-2022 Medicare Open Enrollment Period timeline document may be found by doing search on My SHIBA for “Medicare open enrollment period timeline</a:t>
            </a:r>
            <a:r>
              <a:rPr lang="en-US" sz="1400" dirty="0">
                <a:latin typeface="Segoe UI" panose="020B0502040204020203" pitchFamily="34" charset="0"/>
                <a:cs typeface="Segoe UI" panose="020B0502040204020203" pitchFamily="34" charset="0"/>
              </a:rPr>
              <a:t>”.</a:t>
            </a:r>
            <a:endParaRPr lang="en-US" altLang="en-US" sz="1400" dirty="0">
              <a:latin typeface="Segoe UI" panose="020B0502040204020203" pitchFamily="34" charset="0"/>
              <a:cs typeface="Segoe UI" panose="020B0502040204020203" pitchFamily="34" charset="0"/>
            </a:endParaRP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You may either link to the My SHIBA version of the document or use the versions on the next two slides for reference in case you are unable to access the My SHIBA site.</a:t>
            </a:r>
          </a:p>
          <a:p>
            <a:pPr lvl="0"/>
            <a:endParaRPr lang="en-US" sz="1400" b="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970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2021-2022 Medicare Open Enrollment Period timeline</a:t>
            </a:r>
          </a:p>
          <a:p>
            <a:endParaRPr lang="en-US" altLang="en-US" sz="14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Page 1 of 2</a:t>
            </a:r>
          </a:p>
          <a:p>
            <a:r>
              <a:rPr lang="en-US" sz="1400" dirty="0">
                <a:effectLst/>
                <a:latin typeface="Segoe UI" panose="020B0502040204020203" pitchFamily="34" charset="0"/>
                <a:cs typeface="Segoe UI" panose="020B0502040204020203" pitchFamily="34" charset="0"/>
              </a:rPr>
              <a:t>https://www.insurance.wa.gov/media/6901</a:t>
            </a:r>
          </a:p>
          <a:p>
            <a:endParaRPr lang="en-US" dirty="0"/>
          </a:p>
        </p:txBody>
      </p:sp>
    </p:spTree>
    <p:extLst>
      <p:ext uri="{BB962C8B-B14F-4D97-AF65-F5344CB8AC3E}">
        <p14:creationId xmlns:p14="http://schemas.microsoft.com/office/powerpoint/2010/main" val="136801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altLang="en-US" sz="1400" b="1" dirty="0">
                <a:latin typeface="Segoe UI" panose="020B0502040204020203" pitchFamily="34" charset="0"/>
                <a:cs typeface="Segoe UI" panose="020B0502040204020203" pitchFamily="34" charset="0"/>
              </a:rPr>
              <a:t>2021-2022 Medicare Open Enrollment Period timeline</a:t>
            </a:r>
          </a:p>
          <a:p>
            <a:endParaRPr lang="en-US" altLang="en-US" sz="14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altLang="en-US" sz="1400" dirty="0">
                <a:latin typeface="Segoe UI" panose="020B0502040204020203" pitchFamily="34" charset="0"/>
                <a:cs typeface="Segoe UI" panose="020B0502040204020203" pitchFamily="34" charset="0"/>
              </a:rPr>
              <a:t>Page 2 of 2</a:t>
            </a:r>
          </a:p>
          <a:p>
            <a:r>
              <a:rPr lang="en-US" sz="1400" dirty="0">
                <a:effectLst/>
                <a:latin typeface="Segoe UI" panose="020B0502040204020203" pitchFamily="34" charset="0"/>
                <a:cs typeface="Segoe UI" panose="020B0502040204020203" pitchFamily="34" charset="0"/>
              </a:rPr>
              <a:t>https://www.insurance.wa.gov/media/6901</a:t>
            </a:r>
          </a:p>
          <a:p>
            <a:endParaRPr lang="en-US" dirty="0"/>
          </a:p>
        </p:txBody>
      </p:sp>
    </p:spTree>
    <p:extLst>
      <p:ext uri="{BB962C8B-B14F-4D97-AF65-F5344CB8AC3E}">
        <p14:creationId xmlns:p14="http://schemas.microsoft.com/office/powerpoint/2010/main" val="3463797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sp>
        <p:nvSpPr>
          <p:cNvPr id="4" name="Rectangle 3"/>
          <p:cNvSpPr/>
          <p:nvPr userDrawn="1"/>
        </p:nvSpPr>
        <p:spPr>
          <a:xfrm>
            <a:off x="0" y="3846513"/>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1"/>
          <p:cNvGrpSpPr>
            <a:grpSpLocks/>
          </p:cNvGrpSpPr>
          <p:nvPr userDrawn="1"/>
        </p:nvGrpSpPr>
        <p:grpSpPr bwMode="auto">
          <a:xfrm>
            <a:off x="0" y="5683250"/>
            <a:ext cx="9144000" cy="795338"/>
            <a:chOff x="1" y="5683019"/>
            <a:chExt cx="9143999" cy="796178"/>
          </a:xfrm>
        </p:grpSpPr>
        <p:sp>
          <p:nvSpPr>
            <p:cNvPr id="6" name="Rectangle 5"/>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6" descr="SHIBAlogo_RGB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C:\Documents and Settings\ab29\Local Settings\Temporary Internet Files\Content.IE5\8SIXVW2N\MP90040964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84725" y="3175"/>
            <a:ext cx="212883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b29\Local Settings\Temporary Internet Files\Content.IE5\7ZND71FB\MP900309115[1].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73325" y="3175"/>
            <a:ext cx="23542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Documents and Settings\ab29\Local Settings\Temporary Internet Files\Content.IE5\I0WIJ97D\MP900438813[1].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938"/>
            <a:ext cx="2574925" cy="3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ispanic over 65 couple.JPG"/>
          <p:cNvPicPr>
            <a:picLocks noChangeAspect="1"/>
          </p:cNvPicPr>
          <p:nvPr userDrawn="1"/>
        </p:nvPicPr>
        <p:blipFill>
          <a:blip r:embed="rId6">
            <a:extLst>
              <a:ext uri="{28A0092B-C50C-407E-A947-70E740481C1C}">
                <a14:useLocalDpi xmlns:a14="http://schemas.microsoft.com/office/drawing/2010/main" val="0"/>
              </a:ext>
            </a:extLst>
          </a:blip>
          <a:srcRect t="-23"/>
          <a:stretch>
            <a:fillRect/>
          </a:stretch>
        </p:blipFill>
        <p:spPr bwMode="auto">
          <a:xfrm>
            <a:off x="6870700" y="7938"/>
            <a:ext cx="22733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341624" y="3896372"/>
            <a:ext cx="8463512" cy="651067"/>
          </a:xfrm>
        </p:spPr>
        <p:txBody>
          <a:bodyPr>
            <a:noAutofit/>
          </a:bodyPr>
          <a:lstStyle>
            <a:lvl1pPr algn="r">
              <a:defRPr sz="3600"/>
            </a:lvl1pPr>
          </a:lstStyle>
          <a:p>
            <a:r>
              <a:rPr lang="en-US" dirty="0"/>
              <a:t>Click to edit Master title style</a:t>
            </a:r>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708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158875" y="6315075"/>
            <a:ext cx="4696120" cy="200025"/>
          </a:xfrm>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7E3C86B8-E85C-4D6E-A744-28FE3D98F8DF}" type="slidenum">
              <a:rPr lang="en-US" smtClean="0"/>
              <a:pPr>
                <a:defRPr/>
              </a:pPr>
              <a:t>‹#›</a:t>
            </a:fld>
            <a:endParaRPr lang="en-US" dirty="0"/>
          </a:p>
        </p:txBody>
      </p:sp>
    </p:spTree>
    <p:extLst>
      <p:ext uri="{BB962C8B-B14F-4D97-AF65-F5344CB8AC3E}">
        <p14:creationId xmlns:p14="http://schemas.microsoft.com/office/powerpoint/2010/main" val="424118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158875" y="6315075"/>
            <a:ext cx="4767004" cy="200025"/>
          </a:xfrm>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01169831-F52D-4AFA-95AC-CD682E3096B8}" type="slidenum">
              <a:rPr lang="en-US" smtClean="0"/>
              <a:pPr>
                <a:defRPr/>
              </a:pPr>
              <a:t>‹#›</a:t>
            </a:fld>
            <a:endParaRPr lang="en-US" dirty="0"/>
          </a:p>
        </p:txBody>
      </p:sp>
    </p:spTree>
    <p:extLst>
      <p:ext uri="{BB962C8B-B14F-4D97-AF65-F5344CB8AC3E}">
        <p14:creationId xmlns:p14="http://schemas.microsoft.com/office/powerpoint/2010/main" val="40007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158875" y="6315075"/>
            <a:ext cx="4788269" cy="200025"/>
          </a:xfrm>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5"/>
          <p:cNvSpPr>
            <a:spLocks noGrp="1"/>
          </p:cNvSpPr>
          <p:nvPr>
            <p:ph type="sldNum" sz="quarter" idx="11"/>
          </p:nvPr>
        </p:nvSpPr>
        <p:spPr/>
        <p:txBody>
          <a:bodyPr/>
          <a:lstStyle>
            <a:lvl1pPr>
              <a:defRPr b="1"/>
            </a:lvl1pPr>
          </a:lstStyle>
          <a:p>
            <a:pPr>
              <a:defRPr/>
            </a:pPr>
            <a:fld id="{1A9247A7-BA2B-4CEE-A426-EF4A5C55571A}" type="slidenum">
              <a:rPr lang="en-US" smtClean="0"/>
              <a:pPr>
                <a:defRPr/>
              </a:pPr>
              <a:t>‹#›</a:t>
            </a:fld>
            <a:endParaRPr lang="en-US" dirty="0"/>
          </a:p>
        </p:txBody>
      </p:sp>
    </p:spTree>
    <p:extLst>
      <p:ext uri="{BB962C8B-B14F-4D97-AF65-F5344CB8AC3E}">
        <p14:creationId xmlns:p14="http://schemas.microsoft.com/office/powerpoint/2010/main" val="241972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6356351"/>
            <a:ext cx="2057400" cy="365125"/>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a:t>SHIBA advisor continuing education  |  September 2021</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399606" y="8055"/>
            <a:ext cx="7377926"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399606" y="1143000"/>
            <a:ext cx="7377926" cy="502104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282305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80619"/>
            <a:ext cx="77485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SHIBA advisor continuing education  |  September 2021</a:t>
            </a:r>
            <a:endParaRPr lang="en-US" dirty="0"/>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268468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80619"/>
            <a:ext cx="77485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SHIBA advisor continuing education  |  September 2021</a:t>
            </a:r>
            <a:endParaRPr lang="en-US" dirty="0"/>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401012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9D4FBE-EA83-41E8-9C15-B5D165CB9D59}"/>
              </a:ext>
            </a:extLst>
          </p:cNvPr>
          <p:cNvSpPr/>
          <p:nvPr userDrawn="1"/>
        </p:nvSpPr>
        <p:spPr>
          <a:xfrm>
            <a:off x="0" y="3846513"/>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11">
            <a:extLst>
              <a:ext uri="{FF2B5EF4-FFF2-40B4-BE49-F238E27FC236}">
                <a16:creationId xmlns:a16="http://schemas.microsoft.com/office/drawing/2014/main" id="{CB399E17-4C34-48B2-A3ED-8BB3B391FCA6}"/>
              </a:ext>
            </a:extLst>
          </p:cNvPr>
          <p:cNvGrpSpPr>
            <a:grpSpLocks/>
          </p:cNvGrpSpPr>
          <p:nvPr userDrawn="1"/>
        </p:nvGrpSpPr>
        <p:grpSpPr bwMode="auto">
          <a:xfrm>
            <a:off x="0" y="5683250"/>
            <a:ext cx="9144000" cy="795338"/>
            <a:chOff x="1" y="5683019"/>
            <a:chExt cx="9143999" cy="796178"/>
          </a:xfrm>
        </p:grpSpPr>
        <p:sp>
          <p:nvSpPr>
            <p:cNvPr id="6" name="Rectangle 5">
              <a:extLst>
                <a:ext uri="{FF2B5EF4-FFF2-40B4-BE49-F238E27FC236}">
                  <a16:creationId xmlns:a16="http://schemas.microsoft.com/office/drawing/2014/main" id="{4CA647D7-B9A3-48D5-B191-9B846E5CC15C}"/>
                </a:ext>
              </a:extLst>
            </p:cNvPr>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38BFB472-77BD-409B-AF12-0F05B9651FB3}"/>
                </a:ext>
              </a:extLst>
            </p:cNvPr>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6" descr="SHIBAlogo_RGB_landscape.png">
              <a:extLst>
                <a:ext uri="{FF2B5EF4-FFF2-40B4-BE49-F238E27FC236}">
                  <a16:creationId xmlns:a16="http://schemas.microsoft.com/office/drawing/2014/main" id="{BBE566D7-83BB-4B60-8A80-452F220541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5">
            <a:extLst>
              <a:ext uri="{FF2B5EF4-FFF2-40B4-BE49-F238E27FC236}">
                <a16:creationId xmlns:a16="http://schemas.microsoft.com/office/drawing/2014/main" id="{4DB4391D-0EF1-4979-8F4B-A5F8D16529CD}"/>
              </a:ext>
            </a:extLst>
          </p:cNvPr>
          <p:cNvGrpSpPr>
            <a:grpSpLocks/>
          </p:cNvGrpSpPr>
          <p:nvPr userDrawn="1"/>
        </p:nvGrpSpPr>
        <p:grpSpPr bwMode="auto">
          <a:xfrm>
            <a:off x="0" y="-14288"/>
            <a:ext cx="9144000" cy="3700463"/>
            <a:chOff x="0" y="-13762"/>
            <a:chExt cx="9144000" cy="3699584"/>
          </a:xfrm>
        </p:grpSpPr>
        <p:pic>
          <p:nvPicPr>
            <p:cNvPr id="10" name="Picture 16">
              <a:extLst>
                <a:ext uri="{FF2B5EF4-FFF2-40B4-BE49-F238E27FC236}">
                  <a16:creationId xmlns:a16="http://schemas.microsoft.com/office/drawing/2014/main" id="{988740C0-FE90-4334-8E32-352952F17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1"/>
              <a:ext cx="2467336" cy="36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a:extLst>
                <a:ext uri="{FF2B5EF4-FFF2-40B4-BE49-F238E27FC236}">
                  <a16:creationId xmlns:a16="http://schemas.microsoft.com/office/drawing/2014/main" id="{14F433DD-31F1-40DD-9099-8B96EF059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577" y="1941791"/>
              <a:ext cx="2518982" cy="174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a:extLst>
                <a:ext uri="{FF2B5EF4-FFF2-40B4-BE49-F238E27FC236}">
                  <a16:creationId xmlns:a16="http://schemas.microsoft.com/office/drawing/2014/main" id="{5C2A3A7F-0143-48B0-A4AC-80C248392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577" y="-13761"/>
              <a:ext cx="2616741" cy="20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extLst>
                <a:ext uri="{FF2B5EF4-FFF2-40B4-BE49-F238E27FC236}">
                  <a16:creationId xmlns:a16="http://schemas.microsoft.com/office/drawing/2014/main" id="{B9C39690-869B-43DF-9781-040030D89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60997" y="1941789"/>
              <a:ext cx="2181306" cy="174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a:extLst>
                <a:ext uri="{FF2B5EF4-FFF2-40B4-BE49-F238E27FC236}">
                  <a16:creationId xmlns:a16="http://schemas.microsoft.com/office/drawing/2014/main" id="{5963160E-ECA3-4A62-AC91-181CB85932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1148" y="-13761"/>
              <a:ext cx="2472852" cy="36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a:extLst>
                <a:ext uri="{FF2B5EF4-FFF2-40B4-BE49-F238E27FC236}">
                  <a16:creationId xmlns:a16="http://schemas.microsoft.com/office/drawing/2014/main" id="{89D2E08F-B642-49B1-A59E-6F74414D5F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6815"/>
            <a:stretch>
              <a:fillRect/>
            </a:stretch>
          </p:blipFill>
          <p:spPr bwMode="auto">
            <a:xfrm>
              <a:off x="4860997" y="-13762"/>
              <a:ext cx="1933503" cy="209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3896372"/>
            <a:ext cx="8463512" cy="651067"/>
          </a:xfrm>
        </p:spPr>
        <p:txBody>
          <a:bodyPr>
            <a:noAutofit/>
          </a:bodyPr>
          <a:lstStyle>
            <a:lvl1pPr algn="r">
              <a:defRPr sz="3600"/>
            </a:lvl1pPr>
          </a:lstStyle>
          <a:p>
            <a:r>
              <a:rPr lang="en-US" dirty="0"/>
              <a:t>Click to edit Master title style</a:t>
            </a:r>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Date Placeholder 3">
            <a:extLst>
              <a:ext uri="{FF2B5EF4-FFF2-40B4-BE49-F238E27FC236}">
                <a16:creationId xmlns:a16="http://schemas.microsoft.com/office/drawing/2014/main" id="{5AA7AC82-2CF1-467B-B562-5A3B5360FD13}"/>
              </a:ext>
            </a:extLst>
          </p:cNvPr>
          <p:cNvSpPr>
            <a:spLocks noGrp="1"/>
          </p:cNvSpPr>
          <p:nvPr>
            <p:ph type="dt" sz="half" idx="10"/>
          </p:nvPr>
        </p:nvSpPr>
        <p:spPr>
          <a:xfrm>
            <a:off x="3562350" y="5216525"/>
            <a:ext cx="5243513" cy="406400"/>
          </a:xfrm>
        </p:spPr>
        <p:txBody>
          <a:bodyPr anchor="t"/>
          <a:lstStyle>
            <a:lvl1pPr>
              <a:defRPr sz="1100">
                <a:solidFill>
                  <a:srgbClr val="084678"/>
                </a:solidFill>
              </a:defRPr>
            </a:lvl1pPr>
          </a:lstStyle>
          <a:p>
            <a:pPr>
              <a:defRPr/>
            </a:pPr>
            <a:endParaRPr lang="en-US"/>
          </a:p>
        </p:txBody>
      </p:sp>
    </p:spTree>
    <p:extLst>
      <p:ext uri="{BB962C8B-B14F-4D97-AF65-F5344CB8AC3E}">
        <p14:creationId xmlns:p14="http://schemas.microsoft.com/office/powerpoint/2010/main" val="70891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o Photo">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9D10CB20-EA55-49C6-9C88-BFC34023D175}"/>
              </a:ext>
            </a:extLst>
          </p:cNvPr>
          <p:cNvGrpSpPr>
            <a:grpSpLocks/>
          </p:cNvGrpSpPr>
          <p:nvPr userDrawn="1"/>
        </p:nvGrpSpPr>
        <p:grpSpPr bwMode="auto">
          <a:xfrm>
            <a:off x="0" y="0"/>
            <a:ext cx="9144000" cy="5340350"/>
            <a:chOff x="0" y="1"/>
            <a:chExt cx="9144000" cy="5339644"/>
          </a:xfrm>
        </p:grpSpPr>
        <p:sp>
          <p:nvSpPr>
            <p:cNvPr id="5" name="Rectangle 4">
              <a:extLst>
                <a:ext uri="{FF2B5EF4-FFF2-40B4-BE49-F238E27FC236}">
                  <a16:creationId xmlns:a16="http://schemas.microsoft.com/office/drawing/2014/main" id="{A0EDF42E-4BD7-4370-9FA0-2CF40311037B}"/>
                </a:ext>
              </a:extLst>
            </p:cNvPr>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9F522AA5-EDB4-4D91-BC8E-EA98202FC805}"/>
                </a:ext>
              </a:extLst>
            </p:cNvPr>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 name="Group 14">
            <a:extLst>
              <a:ext uri="{FF2B5EF4-FFF2-40B4-BE49-F238E27FC236}">
                <a16:creationId xmlns:a16="http://schemas.microsoft.com/office/drawing/2014/main" id="{91F86343-13F9-4C6D-8A4C-E8DB7C11472E}"/>
              </a:ext>
            </a:extLst>
          </p:cNvPr>
          <p:cNvGrpSpPr>
            <a:grpSpLocks/>
          </p:cNvGrpSpPr>
          <p:nvPr userDrawn="1"/>
        </p:nvGrpSpPr>
        <p:grpSpPr bwMode="auto">
          <a:xfrm>
            <a:off x="0" y="5683250"/>
            <a:ext cx="9144000" cy="795338"/>
            <a:chOff x="1" y="5683019"/>
            <a:chExt cx="9143999" cy="796178"/>
          </a:xfrm>
        </p:grpSpPr>
        <p:sp>
          <p:nvSpPr>
            <p:cNvPr id="8" name="Rectangle 7">
              <a:extLst>
                <a:ext uri="{FF2B5EF4-FFF2-40B4-BE49-F238E27FC236}">
                  <a16:creationId xmlns:a16="http://schemas.microsoft.com/office/drawing/2014/main" id="{FBD42304-99E6-4CC1-980E-A2ED1E28AC59}"/>
                </a:ext>
              </a:extLst>
            </p:cNvPr>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289EEF5D-945E-4296-82AA-5F1DCB9A99D4}"/>
                </a:ext>
              </a:extLst>
            </p:cNvPr>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Picture 18" descr="SHIBAlogo_RGB_landscape.png">
              <a:extLst>
                <a:ext uri="{FF2B5EF4-FFF2-40B4-BE49-F238E27FC236}">
                  <a16:creationId xmlns:a16="http://schemas.microsoft.com/office/drawing/2014/main" id="{F3DE0E55-D2A9-42E2-BEC0-D95DF1F8D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70D5437F-0D16-4821-8FEA-E86F006F7165}"/>
              </a:ext>
            </a:extLst>
          </p:cNvPr>
          <p:cNvSpPr>
            <a:spLocks noGrp="1"/>
          </p:cNvSpPr>
          <p:nvPr>
            <p:ph type="dt" sz="half" idx="10"/>
          </p:nvPr>
        </p:nvSpPr>
        <p:spPr>
          <a:xfrm>
            <a:off x="3562350" y="3232150"/>
            <a:ext cx="5243513" cy="406400"/>
          </a:xfrm>
        </p:spPr>
        <p:txBody>
          <a:bodyPr anchor="t"/>
          <a:lstStyle>
            <a:lvl1pPr>
              <a:defRPr sz="1400">
                <a:solidFill>
                  <a:srgbClr val="084678"/>
                </a:solidFill>
              </a:defRPr>
            </a:lvl1pPr>
          </a:lstStyle>
          <a:p>
            <a:pPr>
              <a:defRPr/>
            </a:pPr>
            <a:endParaRPr lang="en-US"/>
          </a:p>
        </p:txBody>
      </p:sp>
    </p:spTree>
    <p:extLst>
      <p:ext uri="{BB962C8B-B14F-4D97-AF65-F5344CB8AC3E}">
        <p14:creationId xmlns:p14="http://schemas.microsoft.com/office/powerpoint/2010/main" val="4067666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2F5902F9-7545-4C4E-8832-70652CD081DD}"/>
              </a:ext>
            </a:extLst>
          </p:cNvPr>
          <p:cNvGrpSpPr>
            <a:grpSpLocks/>
          </p:cNvGrpSpPr>
          <p:nvPr userDrawn="1"/>
        </p:nvGrpSpPr>
        <p:grpSpPr bwMode="auto">
          <a:xfrm>
            <a:off x="0" y="0"/>
            <a:ext cx="9144000" cy="3846513"/>
            <a:chOff x="0" y="1"/>
            <a:chExt cx="12692560" cy="5339644"/>
          </a:xfrm>
        </p:grpSpPr>
        <p:sp>
          <p:nvSpPr>
            <p:cNvPr id="5" name="Rectangle 4">
              <a:extLst>
                <a:ext uri="{FF2B5EF4-FFF2-40B4-BE49-F238E27FC236}">
                  <a16:creationId xmlns:a16="http://schemas.microsoft.com/office/drawing/2014/main" id="{E74C89DF-9FC9-4064-AC30-1EC3F08B14DB}"/>
                </a:ext>
              </a:extLst>
            </p:cNvPr>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A1053B63-C991-4493-AEAE-9984968FAE1E}"/>
                </a:ext>
              </a:extLst>
            </p:cNvPr>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340172" y="4270838"/>
            <a:ext cx="8464963" cy="651067"/>
          </a:xfrm>
        </p:spPr>
        <p:txBody>
          <a:bodyPr>
            <a:normAutofit/>
          </a:bodyPr>
          <a:lstStyle>
            <a:lvl1pPr algn="r">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340172" y="4921905"/>
            <a:ext cx="8464963" cy="808824"/>
          </a:xfrm>
        </p:spPr>
        <p:txBody>
          <a:bodyPr/>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BADF3A6-164F-427F-B09B-C1D48434FCC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A1180EB-52CE-453A-A27A-0B76F53F7735}"/>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9" name="Slide Number Placeholder 5">
            <a:extLst>
              <a:ext uri="{FF2B5EF4-FFF2-40B4-BE49-F238E27FC236}">
                <a16:creationId xmlns:a16="http://schemas.microsoft.com/office/drawing/2014/main" id="{41B9FC40-500F-49B9-BB5A-506E1E27C32B}"/>
              </a:ext>
            </a:extLst>
          </p:cNvPr>
          <p:cNvSpPr>
            <a:spLocks noGrp="1"/>
          </p:cNvSpPr>
          <p:nvPr>
            <p:ph type="sldNum" sz="quarter" idx="12"/>
          </p:nvPr>
        </p:nvSpPr>
        <p:spPr/>
        <p:txBody>
          <a:bodyPr/>
          <a:lstStyle>
            <a:lvl1pPr>
              <a:defRPr/>
            </a:lvl1pPr>
          </a:lstStyle>
          <a:p>
            <a:pPr>
              <a:defRPr/>
            </a:pPr>
            <a:fld id="{F3923F31-424A-44E2-B087-8E0BF44E2494}" type="slidenum">
              <a:rPr lang="en-US" altLang="en-US"/>
              <a:pPr>
                <a:defRPr/>
              </a:pPr>
              <a:t>‹#›</a:t>
            </a:fld>
            <a:endParaRPr lang="en-US" altLang="en-US"/>
          </a:p>
        </p:txBody>
      </p:sp>
    </p:spTree>
    <p:extLst>
      <p:ext uri="{BB962C8B-B14F-4D97-AF65-F5344CB8AC3E}">
        <p14:creationId xmlns:p14="http://schemas.microsoft.com/office/powerpoint/2010/main" val="1082569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A765C8-62B3-4655-B2DD-127C92E835F6}"/>
              </a:ext>
            </a:extLst>
          </p:cNvPr>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5898F60-D7F4-454D-A648-AA92534D9D7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DE86A8-F19E-47BB-B85A-C528211A5C61}"/>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7" name="Slide Number Placeholder 5">
            <a:extLst>
              <a:ext uri="{FF2B5EF4-FFF2-40B4-BE49-F238E27FC236}">
                <a16:creationId xmlns:a16="http://schemas.microsoft.com/office/drawing/2014/main" id="{565AC5AE-BE06-4B5B-8171-BEC51A9C4F5F}"/>
              </a:ext>
            </a:extLst>
          </p:cNvPr>
          <p:cNvSpPr>
            <a:spLocks noGrp="1"/>
          </p:cNvSpPr>
          <p:nvPr>
            <p:ph type="sldNum" sz="quarter" idx="12"/>
          </p:nvPr>
        </p:nvSpPr>
        <p:spPr/>
        <p:txBody>
          <a:bodyPr/>
          <a:lstStyle>
            <a:lvl1pPr>
              <a:defRPr/>
            </a:lvl1pPr>
          </a:lstStyle>
          <a:p>
            <a:pPr>
              <a:defRPr/>
            </a:pPr>
            <a:fld id="{CC83AF57-07DC-4AAB-ABEB-E0F2C4A0D96D}" type="slidenum">
              <a:rPr lang="en-US" altLang="en-US"/>
              <a:pPr>
                <a:defRPr/>
              </a:pPr>
              <a:t>‹#›</a:t>
            </a:fld>
            <a:endParaRPr lang="en-US" altLang="en-US"/>
          </a:p>
        </p:txBody>
      </p:sp>
    </p:spTree>
    <p:extLst>
      <p:ext uri="{BB962C8B-B14F-4D97-AF65-F5344CB8AC3E}">
        <p14:creationId xmlns:p14="http://schemas.microsoft.com/office/powerpoint/2010/main" val="323711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o Photo">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5340350"/>
            <a:chOff x="0" y="1"/>
            <a:chExt cx="9144000" cy="5339644"/>
          </a:xfrm>
        </p:grpSpPr>
        <p:sp>
          <p:nvSpPr>
            <p:cNvPr id="5" name="Rectangle 4"/>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 name="Group 14"/>
          <p:cNvGrpSpPr>
            <a:grpSpLocks/>
          </p:cNvGrpSpPr>
          <p:nvPr userDrawn="1"/>
        </p:nvGrpSpPr>
        <p:grpSpPr bwMode="auto">
          <a:xfrm>
            <a:off x="0" y="5683250"/>
            <a:ext cx="9144000" cy="795338"/>
            <a:chOff x="1" y="5683019"/>
            <a:chExt cx="9143999" cy="796178"/>
          </a:xfrm>
        </p:grpSpPr>
        <p:sp>
          <p:nvSpPr>
            <p:cNvPr id="8" name="Rectangle 7"/>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8" descr="SHIBAlogo_RGB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a:xfrm>
            <a:off x="3562350" y="3232150"/>
            <a:ext cx="5243513" cy="406400"/>
          </a:xfrm>
          <a:prstGeom prst="rect">
            <a:avLst/>
          </a:prstGeom>
        </p:spPr>
        <p:txBody>
          <a:bodyPr anchor="t"/>
          <a:lstStyle>
            <a:lvl1pPr>
              <a:defRPr sz="1400">
                <a:solidFill>
                  <a:srgbClr val="084678"/>
                </a:solidFill>
              </a:defRPr>
            </a:lvl1pPr>
          </a:lstStyle>
          <a:p>
            <a:pPr>
              <a:defRPr/>
            </a:pPr>
            <a:endParaRPr lang="en-US"/>
          </a:p>
        </p:txBody>
      </p:sp>
    </p:spTree>
    <p:extLst>
      <p:ext uri="{BB962C8B-B14F-4D97-AF65-F5344CB8AC3E}">
        <p14:creationId xmlns:p14="http://schemas.microsoft.com/office/powerpoint/2010/main" val="1190818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289338F-5D53-4CB8-87AB-278E72ABB13E}"/>
              </a:ext>
            </a:extLst>
          </p:cNvPr>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96ECE3A8-9D8A-470B-A49C-58918BC435C1}"/>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5A2A9FC8-E24F-471B-8E29-B48D6CB1A4F7}"/>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8" name="Slide Number Placeholder 6">
            <a:extLst>
              <a:ext uri="{FF2B5EF4-FFF2-40B4-BE49-F238E27FC236}">
                <a16:creationId xmlns:a16="http://schemas.microsoft.com/office/drawing/2014/main" id="{BA046C30-5AA1-4DEE-8BD6-BFF7576BAFBF}"/>
              </a:ext>
            </a:extLst>
          </p:cNvPr>
          <p:cNvSpPr>
            <a:spLocks noGrp="1"/>
          </p:cNvSpPr>
          <p:nvPr>
            <p:ph type="sldNum" sz="quarter" idx="12"/>
          </p:nvPr>
        </p:nvSpPr>
        <p:spPr/>
        <p:txBody>
          <a:bodyPr/>
          <a:lstStyle>
            <a:lvl1pPr>
              <a:defRPr/>
            </a:lvl1pPr>
          </a:lstStyle>
          <a:p>
            <a:pPr>
              <a:defRPr/>
            </a:pPr>
            <a:fld id="{C6305578-6418-4D89-ADDA-F7D70E443D28}" type="slidenum">
              <a:rPr lang="en-US" altLang="en-US"/>
              <a:pPr>
                <a:defRPr/>
              </a:pPr>
              <a:t>‹#›</a:t>
            </a:fld>
            <a:endParaRPr lang="en-US" altLang="en-US"/>
          </a:p>
        </p:txBody>
      </p:sp>
    </p:spTree>
    <p:extLst>
      <p:ext uri="{BB962C8B-B14F-4D97-AF65-F5344CB8AC3E}">
        <p14:creationId xmlns:p14="http://schemas.microsoft.com/office/powerpoint/2010/main" val="186563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1D329E1-FBD4-42B9-A75D-A694A972AC2D}"/>
              </a:ext>
            </a:extLst>
          </p:cNvPr>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10" y="1312056"/>
            <a:ext cx="4137178"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2056"/>
            <a:ext cx="4160111"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2B727971-1E55-4B3E-AC6D-433AF0C19AD7}"/>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2CF882BD-BB78-4D16-8308-FBEA26A1F71B}"/>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10" name="Slide Number Placeholder 8">
            <a:extLst>
              <a:ext uri="{FF2B5EF4-FFF2-40B4-BE49-F238E27FC236}">
                <a16:creationId xmlns:a16="http://schemas.microsoft.com/office/drawing/2014/main" id="{660C248C-ABA0-4B17-99E1-4F29408F97CB}"/>
              </a:ext>
            </a:extLst>
          </p:cNvPr>
          <p:cNvSpPr>
            <a:spLocks noGrp="1"/>
          </p:cNvSpPr>
          <p:nvPr>
            <p:ph type="sldNum" sz="quarter" idx="12"/>
          </p:nvPr>
        </p:nvSpPr>
        <p:spPr/>
        <p:txBody>
          <a:bodyPr/>
          <a:lstStyle>
            <a:lvl1pPr>
              <a:defRPr/>
            </a:lvl1pPr>
          </a:lstStyle>
          <a:p>
            <a:pPr>
              <a:defRPr/>
            </a:pPr>
            <a:fld id="{592D15B9-6D13-4B8D-9F14-8D185B0CA93C}" type="slidenum">
              <a:rPr lang="en-US" altLang="en-US"/>
              <a:pPr>
                <a:defRPr/>
              </a:pPr>
              <a:t>‹#›</a:t>
            </a:fld>
            <a:endParaRPr lang="en-US" altLang="en-US"/>
          </a:p>
        </p:txBody>
      </p:sp>
    </p:spTree>
    <p:extLst>
      <p:ext uri="{BB962C8B-B14F-4D97-AF65-F5344CB8AC3E}">
        <p14:creationId xmlns:p14="http://schemas.microsoft.com/office/powerpoint/2010/main" val="261246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066119D-972E-4353-9943-436508F7DF90}"/>
              </a:ext>
            </a:extLst>
          </p:cNvPr>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A30C0321-5929-4FF0-BA1A-99FE4856B21E}"/>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FB867D04-BA70-4832-A0C6-604FF25153BD}"/>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6" name="Slide Number Placeholder 4">
            <a:extLst>
              <a:ext uri="{FF2B5EF4-FFF2-40B4-BE49-F238E27FC236}">
                <a16:creationId xmlns:a16="http://schemas.microsoft.com/office/drawing/2014/main" id="{87A1DC30-20B7-4387-9BE9-653DEABCD8E6}"/>
              </a:ext>
            </a:extLst>
          </p:cNvPr>
          <p:cNvSpPr>
            <a:spLocks noGrp="1"/>
          </p:cNvSpPr>
          <p:nvPr>
            <p:ph type="sldNum" sz="quarter" idx="12"/>
          </p:nvPr>
        </p:nvSpPr>
        <p:spPr/>
        <p:txBody>
          <a:bodyPr/>
          <a:lstStyle>
            <a:lvl1pPr>
              <a:defRPr/>
            </a:lvl1pPr>
          </a:lstStyle>
          <a:p>
            <a:pPr>
              <a:defRPr/>
            </a:pPr>
            <a:fld id="{C854662D-A323-401D-8BB7-A247B538E1E2}" type="slidenum">
              <a:rPr lang="en-US" altLang="en-US"/>
              <a:pPr>
                <a:defRPr/>
              </a:pPr>
              <a:t>‹#›</a:t>
            </a:fld>
            <a:endParaRPr lang="en-US" altLang="en-US"/>
          </a:p>
        </p:txBody>
      </p:sp>
    </p:spTree>
    <p:extLst>
      <p:ext uri="{BB962C8B-B14F-4D97-AF65-F5344CB8AC3E}">
        <p14:creationId xmlns:p14="http://schemas.microsoft.com/office/powerpoint/2010/main" val="2954893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E6C4FC-D867-43A2-AC61-0772A738224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C0DCD5B-9726-4CB9-BD37-7EB95835CC2F}"/>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4" name="Slide Number Placeholder 5">
            <a:extLst>
              <a:ext uri="{FF2B5EF4-FFF2-40B4-BE49-F238E27FC236}">
                <a16:creationId xmlns:a16="http://schemas.microsoft.com/office/drawing/2014/main" id="{A267224D-BAF9-4DAB-9874-426E8AE3A273}"/>
              </a:ext>
            </a:extLst>
          </p:cNvPr>
          <p:cNvSpPr>
            <a:spLocks noGrp="1"/>
          </p:cNvSpPr>
          <p:nvPr>
            <p:ph type="sldNum" sz="quarter" idx="12"/>
          </p:nvPr>
        </p:nvSpPr>
        <p:spPr/>
        <p:txBody>
          <a:bodyPr/>
          <a:lstStyle>
            <a:lvl1pPr>
              <a:defRPr/>
            </a:lvl1pPr>
          </a:lstStyle>
          <a:p>
            <a:pPr>
              <a:defRPr/>
            </a:pPr>
            <a:fld id="{57382343-14B9-4FAF-890C-9F83BB775BEA}" type="slidenum">
              <a:rPr lang="en-US" altLang="en-US"/>
              <a:pPr>
                <a:defRPr/>
              </a:pPr>
              <a:t>‹#›</a:t>
            </a:fld>
            <a:endParaRPr lang="en-US" altLang="en-US"/>
          </a:p>
        </p:txBody>
      </p:sp>
    </p:spTree>
    <p:extLst>
      <p:ext uri="{BB962C8B-B14F-4D97-AF65-F5344CB8AC3E}">
        <p14:creationId xmlns:p14="http://schemas.microsoft.com/office/powerpoint/2010/main" val="309049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AC1E3B3-A8FC-41BB-9808-A87F4B1681D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D1BB419-8E5F-447C-AECB-9D3B76E96A31}"/>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7" name="Slide Number Placeholder 5">
            <a:extLst>
              <a:ext uri="{FF2B5EF4-FFF2-40B4-BE49-F238E27FC236}">
                <a16:creationId xmlns:a16="http://schemas.microsoft.com/office/drawing/2014/main" id="{6725611F-34C1-48ED-968C-76AF27E9268D}"/>
              </a:ext>
            </a:extLst>
          </p:cNvPr>
          <p:cNvSpPr>
            <a:spLocks noGrp="1"/>
          </p:cNvSpPr>
          <p:nvPr>
            <p:ph type="sldNum" sz="quarter" idx="12"/>
          </p:nvPr>
        </p:nvSpPr>
        <p:spPr/>
        <p:txBody>
          <a:bodyPr/>
          <a:lstStyle>
            <a:lvl1pPr>
              <a:defRPr/>
            </a:lvl1pPr>
          </a:lstStyle>
          <a:p>
            <a:pPr>
              <a:defRPr/>
            </a:pPr>
            <a:fld id="{5E7B0286-172C-43E3-AE75-C37CFFF29B3A}" type="slidenum">
              <a:rPr lang="en-US" altLang="en-US"/>
              <a:pPr>
                <a:defRPr/>
              </a:pPr>
              <a:t>‹#›</a:t>
            </a:fld>
            <a:endParaRPr lang="en-US" altLang="en-US"/>
          </a:p>
        </p:txBody>
      </p:sp>
    </p:spTree>
    <p:extLst>
      <p:ext uri="{BB962C8B-B14F-4D97-AF65-F5344CB8AC3E}">
        <p14:creationId xmlns:p14="http://schemas.microsoft.com/office/powerpoint/2010/main" val="156735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A94CBC-5BA7-4DB6-A473-67781C0CB3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04173C0-1A30-4C87-BFDB-30B13C7B527F}"/>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7" name="Slide Number Placeholder 5">
            <a:extLst>
              <a:ext uri="{FF2B5EF4-FFF2-40B4-BE49-F238E27FC236}">
                <a16:creationId xmlns:a16="http://schemas.microsoft.com/office/drawing/2014/main" id="{D6783800-33CA-4AC7-9043-6E773FA9414C}"/>
              </a:ext>
            </a:extLst>
          </p:cNvPr>
          <p:cNvSpPr>
            <a:spLocks noGrp="1"/>
          </p:cNvSpPr>
          <p:nvPr>
            <p:ph type="sldNum" sz="quarter" idx="12"/>
          </p:nvPr>
        </p:nvSpPr>
        <p:spPr/>
        <p:txBody>
          <a:bodyPr/>
          <a:lstStyle>
            <a:lvl1pPr>
              <a:defRPr/>
            </a:lvl1pPr>
          </a:lstStyle>
          <a:p>
            <a:pPr>
              <a:defRPr/>
            </a:pPr>
            <a:fld id="{59952462-D8AE-4B54-961E-04F8ABF710C3}" type="slidenum">
              <a:rPr lang="en-US" altLang="en-US"/>
              <a:pPr>
                <a:defRPr/>
              </a:pPr>
              <a:t>‹#›</a:t>
            </a:fld>
            <a:endParaRPr lang="en-US" altLang="en-US"/>
          </a:p>
        </p:txBody>
      </p:sp>
    </p:spTree>
    <p:extLst>
      <p:ext uri="{BB962C8B-B14F-4D97-AF65-F5344CB8AC3E}">
        <p14:creationId xmlns:p14="http://schemas.microsoft.com/office/powerpoint/2010/main" val="2917397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C82FD4F-033D-4976-A2E5-D04B036970C6}"/>
              </a:ext>
            </a:extLst>
          </p:cNvPr>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FF578D-3BFB-48C2-A8F0-CC338A08AA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7E65A5B-0102-4D5A-AA2D-B1266B0C5CFB}"/>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7" name="Slide Number Placeholder 5">
            <a:extLst>
              <a:ext uri="{FF2B5EF4-FFF2-40B4-BE49-F238E27FC236}">
                <a16:creationId xmlns:a16="http://schemas.microsoft.com/office/drawing/2014/main" id="{00B5963B-A9FB-4628-9C76-B1B0FFEE1B77}"/>
              </a:ext>
            </a:extLst>
          </p:cNvPr>
          <p:cNvSpPr>
            <a:spLocks noGrp="1"/>
          </p:cNvSpPr>
          <p:nvPr>
            <p:ph type="sldNum" sz="quarter" idx="12"/>
          </p:nvPr>
        </p:nvSpPr>
        <p:spPr/>
        <p:txBody>
          <a:bodyPr/>
          <a:lstStyle>
            <a:lvl1pPr>
              <a:defRPr/>
            </a:lvl1pPr>
          </a:lstStyle>
          <a:p>
            <a:pPr>
              <a:defRPr/>
            </a:pPr>
            <a:fld id="{A89A3A18-7519-44FE-AA49-BC643C52A4E1}" type="slidenum">
              <a:rPr lang="en-US" altLang="en-US"/>
              <a:pPr>
                <a:defRPr/>
              </a:pPr>
              <a:t>‹#›</a:t>
            </a:fld>
            <a:endParaRPr lang="en-US" altLang="en-US"/>
          </a:p>
        </p:txBody>
      </p:sp>
    </p:spTree>
    <p:extLst>
      <p:ext uri="{BB962C8B-B14F-4D97-AF65-F5344CB8AC3E}">
        <p14:creationId xmlns:p14="http://schemas.microsoft.com/office/powerpoint/2010/main" val="3047144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C5753-3AD0-44EF-ADC3-442D10C357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173D611-15C8-4E5B-9FC2-F553979308BB}"/>
              </a:ext>
            </a:extLst>
          </p:cNvPr>
          <p:cNvSpPr>
            <a:spLocks noGrp="1"/>
          </p:cNvSpPr>
          <p:nvPr>
            <p:ph type="ftr" sz="quarter" idx="11"/>
          </p:nvPr>
        </p:nvSpPr>
        <p:spPr/>
        <p:txBody>
          <a:bodyPr/>
          <a:lstStyle>
            <a:lvl1pPr>
              <a:defRPr/>
            </a:lvl1pPr>
          </a:lstStyle>
          <a:p>
            <a:pPr>
              <a:defRPr/>
            </a:pPr>
            <a:r>
              <a:rPr lang="en-US"/>
              <a:t>SHIBA advisor continuing education  |  September 2021</a:t>
            </a:r>
          </a:p>
        </p:txBody>
      </p:sp>
      <p:sp>
        <p:nvSpPr>
          <p:cNvPr id="6" name="Slide Number Placeholder 5">
            <a:extLst>
              <a:ext uri="{FF2B5EF4-FFF2-40B4-BE49-F238E27FC236}">
                <a16:creationId xmlns:a16="http://schemas.microsoft.com/office/drawing/2014/main" id="{F8345426-68C3-42CB-BFE3-D12EA606EDB6}"/>
              </a:ext>
            </a:extLst>
          </p:cNvPr>
          <p:cNvSpPr>
            <a:spLocks noGrp="1"/>
          </p:cNvSpPr>
          <p:nvPr>
            <p:ph type="sldNum" sz="quarter" idx="12"/>
          </p:nvPr>
        </p:nvSpPr>
        <p:spPr/>
        <p:txBody>
          <a:bodyPr/>
          <a:lstStyle>
            <a:lvl1pPr>
              <a:defRPr/>
            </a:lvl1pPr>
          </a:lstStyle>
          <a:p>
            <a:pPr>
              <a:defRPr/>
            </a:pPr>
            <a:fld id="{F7D6C582-E6BB-4B48-90D5-1F7FDB6EA119}" type="slidenum">
              <a:rPr lang="en-US" altLang="en-US"/>
              <a:pPr>
                <a:defRPr/>
              </a:pPr>
              <a:t>‹#›</a:t>
            </a:fld>
            <a:endParaRPr lang="en-US" altLang="en-US"/>
          </a:p>
        </p:txBody>
      </p:sp>
    </p:spTree>
    <p:extLst>
      <p:ext uri="{BB962C8B-B14F-4D97-AF65-F5344CB8AC3E}">
        <p14:creationId xmlns:p14="http://schemas.microsoft.com/office/powerpoint/2010/main" val="381246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3846513"/>
            <a:chOff x="0" y="1"/>
            <a:chExt cx="12692560" cy="5339644"/>
          </a:xfrm>
        </p:grpSpPr>
        <p:sp>
          <p:nvSpPr>
            <p:cNvPr id="5" name="Rectangle 4"/>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340172" y="4270838"/>
            <a:ext cx="8464963" cy="651067"/>
          </a:xfrm>
        </p:spPr>
        <p:txBody>
          <a:bodyPr>
            <a:normAutofit/>
          </a:bodyPr>
          <a:lstStyle>
            <a:lvl1pPr algn="r">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340172" y="4921905"/>
            <a:ext cx="8464963" cy="808824"/>
          </a:xfrm>
        </p:spPr>
        <p:txBody>
          <a:bodyPr/>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8" name="Slide Number Placeholder 5"/>
          <p:cNvSpPr>
            <a:spLocks noGrp="1"/>
          </p:cNvSpPr>
          <p:nvPr>
            <p:ph type="sldNum" sz="quarter" idx="11"/>
          </p:nvPr>
        </p:nvSpPr>
        <p:spPr/>
        <p:txBody>
          <a:bodyPr/>
          <a:lstStyle>
            <a:lvl1pPr>
              <a:defRPr sz="1200"/>
            </a:lvl1pPr>
          </a:lstStyle>
          <a:p>
            <a:pPr>
              <a:defRPr/>
            </a:pPr>
            <a:fld id="{91EAB261-394D-4D9C-9A31-C9FF847D6AC9}" type="slidenum">
              <a:rPr lang="en-US" smtClean="0"/>
              <a:pPr>
                <a:defRPr/>
              </a:pPr>
              <a:t>‹#›</a:t>
            </a:fld>
            <a:endParaRPr lang="en-US" dirty="0"/>
          </a:p>
        </p:txBody>
      </p:sp>
    </p:spTree>
    <p:extLst>
      <p:ext uri="{BB962C8B-B14F-4D97-AF65-F5344CB8AC3E}">
        <p14:creationId xmlns:p14="http://schemas.microsoft.com/office/powerpoint/2010/main" val="37188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60363" y="328613"/>
            <a:ext cx="8331055" cy="76127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1158875" y="6315075"/>
            <a:ext cx="4582706" cy="200025"/>
          </a:xfrm>
        </p:spPr>
        <p:txBody>
          <a:bodyPr/>
          <a:lstStyle>
            <a:lvl1pPr>
              <a:defRPr sz="1200"/>
            </a:lvl1pPr>
          </a:lstStyle>
          <a:p>
            <a:pPr>
              <a:defRPr/>
            </a:pPr>
            <a:r>
              <a:rPr lang="en-US" dirty="0">
                <a:solidFill>
                  <a:prstClr val="black">
                    <a:lumMod val="75000"/>
                    <a:lumOff val="25000"/>
                  </a:prstClr>
                </a:solidFill>
              </a:rPr>
              <a:t>SHIBA advisor continuing education  |  September 2021</a:t>
            </a:r>
          </a:p>
        </p:txBody>
      </p:sp>
      <p:sp>
        <p:nvSpPr>
          <p:cNvPr id="6" name="Slide Number Placeholder 5"/>
          <p:cNvSpPr>
            <a:spLocks noGrp="1"/>
          </p:cNvSpPr>
          <p:nvPr>
            <p:ph type="sldNum" sz="quarter" idx="11"/>
          </p:nvPr>
        </p:nvSpPr>
        <p:spPr/>
        <p:txBody>
          <a:bodyPr/>
          <a:lstStyle>
            <a:lvl1pPr>
              <a:defRPr sz="1200" b="1"/>
            </a:lvl1pPr>
          </a:lstStyle>
          <a:p>
            <a:pPr>
              <a:defRPr/>
            </a:pPr>
            <a:fld id="{74481FA7-81C5-4C22-B35E-8DC15B33B2C9}" type="slidenum">
              <a:rPr lang="en-US" smtClean="0"/>
              <a:pPr>
                <a:defRPr/>
              </a:pPr>
              <a:t>‹#›</a:t>
            </a:fld>
            <a:endParaRPr lang="en-US" dirty="0"/>
          </a:p>
        </p:txBody>
      </p:sp>
    </p:spTree>
    <p:extLst>
      <p:ext uri="{BB962C8B-B14F-4D97-AF65-F5344CB8AC3E}">
        <p14:creationId xmlns:p14="http://schemas.microsoft.com/office/powerpoint/2010/main" val="259433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1158875" y="6315075"/>
            <a:ext cx="4639413" cy="200025"/>
          </a:xfrm>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7" name="Slide Number Placeholder 6"/>
          <p:cNvSpPr>
            <a:spLocks noGrp="1"/>
          </p:cNvSpPr>
          <p:nvPr>
            <p:ph type="sldNum" sz="quarter" idx="11"/>
          </p:nvPr>
        </p:nvSpPr>
        <p:spPr/>
        <p:txBody>
          <a:bodyPr/>
          <a:lstStyle>
            <a:lvl1pPr>
              <a:defRPr b="1"/>
            </a:lvl1pPr>
          </a:lstStyle>
          <a:p>
            <a:pPr>
              <a:defRPr/>
            </a:pPr>
            <a:fld id="{26D3C64C-C60F-4F25-9B2F-A3255CB5B5FE}" type="slidenum">
              <a:rPr lang="en-US" smtClean="0"/>
              <a:pPr>
                <a:defRPr/>
              </a:pPr>
              <a:t>‹#›</a:t>
            </a:fld>
            <a:endParaRPr lang="en-US" dirty="0"/>
          </a:p>
        </p:txBody>
      </p:sp>
    </p:spTree>
    <p:extLst>
      <p:ext uri="{BB962C8B-B14F-4D97-AF65-F5344CB8AC3E}">
        <p14:creationId xmlns:p14="http://schemas.microsoft.com/office/powerpoint/2010/main" val="58132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10" y="1312056"/>
            <a:ext cx="4137178"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12056"/>
            <a:ext cx="4160111"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a:xfrm>
            <a:off x="1158875" y="6315075"/>
            <a:ext cx="4568530" cy="200025"/>
          </a:xfrm>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9" name="Slide Number Placeholder 8"/>
          <p:cNvSpPr>
            <a:spLocks noGrp="1"/>
          </p:cNvSpPr>
          <p:nvPr>
            <p:ph type="sldNum" sz="quarter" idx="11"/>
          </p:nvPr>
        </p:nvSpPr>
        <p:spPr/>
        <p:txBody>
          <a:bodyPr/>
          <a:lstStyle>
            <a:lvl1pPr>
              <a:defRPr b="1"/>
            </a:lvl1pPr>
          </a:lstStyle>
          <a:p>
            <a:pPr>
              <a:defRPr/>
            </a:pPr>
            <a:fld id="{BB0BD73E-0013-41B0-A7AC-495302546E86}" type="slidenum">
              <a:rPr lang="en-US" smtClean="0"/>
              <a:pPr>
                <a:defRPr/>
              </a:pPr>
              <a:t>‹#›</a:t>
            </a:fld>
            <a:endParaRPr lang="en-US" dirty="0"/>
          </a:p>
        </p:txBody>
      </p:sp>
    </p:spTree>
    <p:extLst>
      <p:ext uri="{BB962C8B-B14F-4D97-AF65-F5344CB8AC3E}">
        <p14:creationId xmlns:p14="http://schemas.microsoft.com/office/powerpoint/2010/main" val="388962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158875" y="6315075"/>
            <a:ext cx="4653590" cy="200025"/>
          </a:xfrm>
        </p:spPr>
        <p:txBody>
          <a:bodyPr/>
          <a:lstStyle>
            <a:lvl1pPr>
              <a:defRPr sz="1200"/>
            </a:lvl1pPr>
          </a:lstStyle>
          <a:p>
            <a:pPr>
              <a:defRPr/>
            </a:pPr>
            <a:r>
              <a:rPr lang="en-US" dirty="0">
                <a:solidFill>
                  <a:prstClr val="black">
                    <a:lumMod val="75000"/>
                    <a:lumOff val="25000"/>
                  </a:prstClr>
                </a:solidFill>
              </a:rPr>
              <a:t>SHIBA advisor continuing education  |  September 2021</a:t>
            </a:r>
          </a:p>
        </p:txBody>
      </p:sp>
      <p:sp>
        <p:nvSpPr>
          <p:cNvPr id="5" name="Slide Number Placeholder 4"/>
          <p:cNvSpPr>
            <a:spLocks noGrp="1"/>
          </p:cNvSpPr>
          <p:nvPr>
            <p:ph type="sldNum" sz="quarter" idx="11"/>
          </p:nvPr>
        </p:nvSpPr>
        <p:spPr/>
        <p:txBody>
          <a:bodyPr/>
          <a:lstStyle>
            <a:lvl1pPr>
              <a:defRPr b="1"/>
            </a:lvl1pPr>
          </a:lstStyle>
          <a:p>
            <a:pPr>
              <a:defRPr/>
            </a:pPr>
            <a:fld id="{C7BF53FD-4222-4F6E-9A56-279276A75191}" type="slidenum">
              <a:rPr lang="en-US" smtClean="0"/>
              <a:pPr>
                <a:defRPr/>
              </a:pPr>
              <a:t>‹#›</a:t>
            </a:fld>
            <a:endParaRPr lang="en-US" dirty="0"/>
          </a:p>
        </p:txBody>
      </p:sp>
    </p:spTree>
    <p:extLst>
      <p:ext uri="{BB962C8B-B14F-4D97-AF65-F5344CB8AC3E}">
        <p14:creationId xmlns:p14="http://schemas.microsoft.com/office/powerpoint/2010/main" val="32602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158874" y="6315075"/>
            <a:ext cx="4717385" cy="200025"/>
          </a:xfrm>
        </p:spPr>
        <p:txBody>
          <a:bodyPr/>
          <a:lstStyle>
            <a:lvl1pPr>
              <a:defRPr sz="1200"/>
            </a:lvl1pPr>
          </a:lstStyle>
          <a:p>
            <a:pPr>
              <a:defRPr/>
            </a:pPr>
            <a:r>
              <a:rPr lang="en-US"/>
              <a:t>SHIBA advisor continuing education  |  September 2021</a:t>
            </a:r>
            <a:endParaRPr lang="en-US" dirty="0"/>
          </a:p>
        </p:txBody>
      </p:sp>
      <p:sp>
        <p:nvSpPr>
          <p:cNvPr id="3" name="Slide Number Placeholder 5"/>
          <p:cNvSpPr>
            <a:spLocks noGrp="1"/>
          </p:cNvSpPr>
          <p:nvPr>
            <p:ph type="sldNum" sz="quarter" idx="11"/>
          </p:nvPr>
        </p:nvSpPr>
        <p:spPr/>
        <p:txBody>
          <a:bodyPr/>
          <a:lstStyle>
            <a:lvl1pPr>
              <a:defRPr sz="1200" b="1"/>
            </a:lvl1pPr>
          </a:lstStyle>
          <a:p>
            <a:pPr>
              <a:defRPr/>
            </a:pPr>
            <a:fld id="{022667C3-1A16-4F93-85B6-182022BDC9A2}" type="slidenum">
              <a:rPr lang="en-US" smtClean="0"/>
              <a:pPr>
                <a:defRPr/>
              </a:pPr>
              <a:t>‹#›</a:t>
            </a:fld>
            <a:endParaRPr lang="en-US" dirty="0"/>
          </a:p>
        </p:txBody>
      </p:sp>
    </p:spTree>
    <p:extLst>
      <p:ext uri="{BB962C8B-B14F-4D97-AF65-F5344CB8AC3E}">
        <p14:creationId xmlns:p14="http://schemas.microsoft.com/office/powerpoint/2010/main" val="106190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1158875" y="6315075"/>
            <a:ext cx="4689032" cy="200025"/>
          </a:xfrm>
        </p:spPr>
        <p:txBody>
          <a:bodyPr/>
          <a:lstStyle>
            <a:lvl1pPr>
              <a:defRPr sz="1200"/>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C3843137-2766-42E9-A406-A82C8387F923}" type="slidenum">
              <a:rPr lang="en-US" smtClean="0"/>
              <a:pPr>
                <a:defRPr/>
              </a:pPr>
              <a:t>‹#›</a:t>
            </a:fld>
            <a:endParaRPr lang="en-US" dirty="0"/>
          </a:p>
        </p:txBody>
      </p:sp>
    </p:spTree>
    <p:extLst>
      <p:ext uri="{BB962C8B-B14F-4D97-AF65-F5344CB8AC3E}">
        <p14:creationId xmlns:p14="http://schemas.microsoft.com/office/powerpoint/2010/main" val="410600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108700"/>
            <a:ext cx="9144000" cy="639763"/>
            <a:chOff x="1" y="6108807"/>
            <a:chExt cx="9143999" cy="639897"/>
          </a:xfrm>
        </p:grpSpPr>
        <p:sp>
          <p:nvSpPr>
            <p:cNvPr id="7" name="Rectangle 6"/>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3" name="Picture 13" descr="SHIBAlogo_RGB_abridged.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360363"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60363" y="1311275"/>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158875" y="6315075"/>
            <a:ext cx="4852065" cy="200025"/>
          </a:xfrm>
          <a:prstGeom prst="rect">
            <a:avLst/>
          </a:prstGeom>
        </p:spPr>
        <p:txBody>
          <a:bodyPr vert="horz" lIns="0" tIns="0" rIns="0" bIns="0" rtlCol="0" anchor="ctr"/>
          <a:lstStyle>
            <a:lvl1pPr algn="l" eaLnBrk="1" fontAlgn="auto" hangingPunct="1">
              <a:spcBef>
                <a:spcPts val="0"/>
              </a:spcBef>
              <a:spcAft>
                <a:spcPts val="0"/>
              </a:spcAft>
              <a:defRPr sz="1200">
                <a:solidFill>
                  <a:schemeClr val="tx1">
                    <a:lumMod val="75000"/>
                    <a:lumOff val="25000"/>
                  </a:schemeClr>
                </a:solidFill>
                <a:latin typeface="Segoe UI"/>
                <a:cs typeface="Segoe UI"/>
              </a:defRPr>
            </a:lvl1p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166100" y="6315075"/>
            <a:ext cx="639763" cy="200025"/>
          </a:xfrm>
          <a:prstGeom prst="rect">
            <a:avLst/>
          </a:prstGeom>
        </p:spPr>
        <p:txBody>
          <a:bodyPr vert="horz" lIns="0" tIns="0" rIns="0" bIns="0" rtlCol="0" anchor="ctr"/>
          <a:lstStyle>
            <a:lvl1pPr algn="r" eaLnBrk="1" fontAlgn="auto" hangingPunct="1">
              <a:spcBef>
                <a:spcPts val="0"/>
              </a:spcBef>
              <a:spcAft>
                <a:spcPts val="0"/>
              </a:spcAft>
              <a:defRPr sz="1000" b="1">
                <a:solidFill>
                  <a:schemeClr val="tx1">
                    <a:lumMod val="75000"/>
                    <a:lumOff val="25000"/>
                  </a:schemeClr>
                </a:solidFill>
                <a:latin typeface="Segoe UI"/>
                <a:cs typeface="Segoe UI"/>
              </a:defRPr>
            </a:lvl1pPr>
          </a:lstStyle>
          <a:p>
            <a:pPr>
              <a:defRPr/>
            </a:pPr>
            <a:fld id="{54D28481-BD6C-4794-B8B2-21346FE8745F}" type="slidenum">
              <a:rPr lang="en-US" smtClean="0"/>
              <a:pPr>
                <a:defRPr/>
              </a:pPr>
              <a:t>‹#›</a:t>
            </a:fld>
            <a:endParaRPr lang="en-US" dirty="0"/>
          </a:p>
        </p:txBody>
      </p: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09" r:id="rId8"/>
    <p:sldLayoutId id="2147484710" r:id="rId9"/>
    <p:sldLayoutId id="2147484711" r:id="rId10"/>
    <p:sldLayoutId id="2147484720" r:id="rId11"/>
    <p:sldLayoutId id="2147484712" r:id="rId12"/>
    <p:sldLayoutId id="2147484722" r:id="rId13"/>
    <p:sldLayoutId id="2147484753" r:id="rId14"/>
    <p:sldLayoutId id="2147484754" r:id="rId15"/>
  </p:sldLayoutIdLst>
  <p:hf hdr="0" dt="0"/>
  <p:txStyles>
    <p:title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A4AA35A1-3412-4060-9DC2-3C388392C025}"/>
              </a:ext>
            </a:extLst>
          </p:cNvPr>
          <p:cNvGrpSpPr>
            <a:grpSpLocks/>
          </p:cNvGrpSpPr>
          <p:nvPr userDrawn="1"/>
        </p:nvGrpSpPr>
        <p:grpSpPr bwMode="auto">
          <a:xfrm>
            <a:off x="0" y="6108700"/>
            <a:ext cx="9144000" cy="639763"/>
            <a:chOff x="1" y="6108807"/>
            <a:chExt cx="9143999" cy="639897"/>
          </a:xfrm>
        </p:grpSpPr>
        <p:sp>
          <p:nvSpPr>
            <p:cNvPr id="7" name="Rectangle 6">
              <a:extLst>
                <a:ext uri="{FF2B5EF4-FFF2-40B4-BE49-F238E27FC236}">
                  <a16:creationId xmlns:a16="http://schemas.microsoft.com/office/drawing/2014/main" id="{EBEF7063-4038-4EBB-8BA6-DFA71A84CE64}"/>
                </a:ext>
              </a:extLst>
            </p:cNvPr>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8B25A0AD-B074-4745-9DE8-72BAF65C4196}"/>
                </a:ext>
              </a:extLst>
            </p:cNvPr>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3" descr="SHIBAlogo_RGB_abridged.png">
              <a:extLst>
                <a:ext uri="{FF2B5EF4-FFF2-40B4-BE49-F238E27FC236}">
                  <a16:creationId xmlns:a16="http://schemas.microsoft.com/office/drawing/2014/main" id="{4996EEC2-B286-4897-A780-1CE752FB901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CFC6AA80-3301-4ABB-A0A5-264F79288BD0}"/>
              </a:ext>
            </a:extLst>
          </p:cNvPr>
          <p:cNvSpPr>
            <a:spLocks noGrp="1"/>
          </p:cNvSpPr>
          <p:nvPr>
            <p:ph type="title"/>
          </p:nvPr>
        </p:nvSpPr>
        <p:spPr bwMode="auto">
          <a:xfrm>
            <a:off x="360363"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56DBBF2-C2C2-4956-8415-9EC5909FBF7D}"/>
              </a:ext>
            </a:extLst>
          </p:cNvPr>
          <p:cNvSpPr>
            <a:spLocks noGrp="1"/>
          </p:cNvSpPr>
          <p:nvPr>
            <p:ph type="body" idx="1"/>
          </p:nvPr>
        </p:nvSpPr>
        <p:spPr bwMode="auto">
          <a:xfrm>
            <a:off x="360363" y="1311275"/>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A8430F-BDAF-46AB-BB20-DF2636349963}"/>
              </a:ext>
            </a:extLst>
          </p:cNvPr>
          <p:cNvSpPr>
            <a:spLocks noGrp="1"/>
          </p:cNvSpPr>
          <p:nvPr>
            <p:ph type="dt" sz="half" idx="2"/>
          </p:nvPr>
        </p:nvSpPr>
        <p:spPr>
          <a:xfrm>
            <a:off x="5946775" y="6315075"/>
            <a:ext cx="2133600" cy="200025"/>
          </a:xfrm>
          <a:prstGeom prst="rect">
            <a:avLst/>
          </a:prstGeom>
        </p:spPr>
        <p:txBody>
          <a:bodyPr vert="horz" lIns="0" tIns="0" rIns="0" bIns="0" rtlCol="0" anchor="ctr"/>
          <a:lstStyle>
            <a:lvl1pPr algn="r" eaLnBrk="1" fontAlgn="auto" hangingPunct="1">
              <a:spcBef>
                <a:spcPts val="0"/>
              </a:spcBef>
              <a:spcAft>
                <a:spcPts val="0"/>
              </a:spcAft>
              <a:defRPr sz="1000">
                <a:solidFill>
                  <a:schemeClr val="tx1">
                    <a:lumMod val="75000"/>
                    <a:lumOff val="25000"/>
                  </a:schemeClr>
                </a:solidFill>
                <a:latin typeface="Segoe UI"/>
                <a:cs typeface="Segoe UI"/>
              </a:defRPr>
            </a:lvl1pPr>
          </a:lstStyle>
          <a:p>
            <a:pPr>
              <a:defRPr/>
            </a:pPr>
            <a:endParaRPr lang="en-US"/>
          </a:p>
        </p:txBody>
      </p:sp>
      <p:sp>
        <p:nvSpPr>
          <p:cNvPr id="5" name="Footer Placeholder 4">
            <a:extLst>
              <a:ext uri="{FF2B5EF4-FFF2-40B4-BE49-F238E27FC236}">
                <a16:creationId xmlns:a16="http://schemas.microsoft.com/office/drawing/2014/main" id="{9F86A406-293B-487F-93E2-1B09112C1EE2}"/>
              </a:ext>
            </a:extLst>
          </p:cNvPr>
          <p:cNvSpPr>
            <a:spLocks noGrp="1"/>
          </p:cNvSpPr>
          <p:nvPr>
            <p:ph type="ftr" sz="quarter" idx="3"/>
          </p:nvPr>
        </p:nvSpPr>
        <p:spPr>
          <a:xfrm>
            <a:off x="1158875" y="6315075"/>
            <a:ext cx="3622675" cy="200025"/>
          </a:xfrm>
          <a:prstGeom prst="rect">
            <a:avLst/>
          </a:prstGeom>
        </p:spPr>
        <p:txBody>
          <a:bodyPr vert="horz" lIns="0" tIns="0" rIns="0" bIns="0" rtlCol="0" anchor="ctr"/>
          <a:lstStyle>
            <a:lvl1pPr algn="l" eaLnBrk="1" fontAlgn="auto" hangingPunct="1">
              <a:spcBef>
                <a:spcPts val="0"/>
              </a:spcBef>
              <a:spcAft>
                <a:spcPts val="0"/>
              </a:spcAft>
              <a:defRPr sz="1000">
                <a:solidFill>
                  <a:schemeClr val="tx1">
                    <a:lumMod val="75000"/>
                    <a:lumOff val="25000"/>
                  </a:schemeClr>
                </a:solidFill>
                <a:latin typeface="Segoe UI"/>
                <a:cs typeface="Segoe UI"/>
              </a:defRPr>
            </a:lvl1pPr>
          </a:lstStyle>
          <a:p>
            <a:pPr>
              <a:defRPr/>
            </a:pPr>
            <a:r>
              <a:rPr lang="en-US"/>
              <a:t>SHIBA advisor continuing education  |  September 2021</a:t>
            </a:r>
          </a:p>
        </p:txBody>
      </p:sp>
      <p:sp>
        <p:nvSpPr>
          <p:cNvPr id="6" name="Slide Number Placeholder 5">
            <a:extLst>
              <a:ext uri="{FF2B5EF4-FFF2-40B4-BE49-F238E27FC236}">
                <a16:creationId xmlns:a16="http://schemas.microsoft.com/office/drawing/2014/main" id="{B8930ACC-501B-40C8-A17D-EE4863C2CAD3}"/>
              </a:ext>
            </a:extLst>
          </p:cNvPr>
          <p:cNvSpPr>
            <a:spLocks noGrp="1"/>
          </p:cNvSpPr>
          <p:nvPr>
            <p:ph type="sldNum" sz="quarter" idx="4"/>
          </p:nvPr>
        </p:nvSpPr>
        <p:spPr>
          <a:xfrm>
            <a:off x="8166100" y="6315075"/>
            <a:ext cx="639763" cy="200025"/>
          </a:xfrm>
          <a:prstGeom prst="rect">
            <a:avLst/>
          </a:prstGeom>
        </p:spPr>
        <p:txBody>
          <a:bodyPr vert="horz" wrap="square" lIns="0" tIns="0" rIns="0" bIns="0" numCol="1" anchor="ctr" anchorCtr="0" compatLnSpc="1">
            <a:prstTxWarp prst="textNoShape">
              <a:avLst/>
            </a:prstTxWarp>
          </a:bodyPr>
          <a:lstStyle>
            <a:lvl1pPr algn="r" eaLnBrk="1" hangingPunct="1">
              <a:defRPr sz="1000">
                <a:solidFill>
                  <a:srgbClr val="404040"/>
                </a:solidFill>
                <a:latin typeface="Segoe UI" panose="020B0502040204020203" pitchFamily="34" charset="0"/>
                <a:cs typeface="Segoe UI" panose="020B0502040204020203" pitchFamily="34" charset="0"/>
              </a:defRPr>
            </a:lvl1pPr>
          </a:lstStyle>
          <a:p>
            <a:pPr>
              <a:defRPr/>
            </a:pPr>
            <a:fld id="{CA280290-C183-4DB1-A12F-4F3E639AABD4}" type="slidenum">
              <a:rPr lang="en-US" altLang="en-US"/>
              <a:pPr>
                <a:defRPr/>
              </a:pPr>
              <a:t>‹#›</a:t>
            </a:fld>
            <a:endParaRPr lang="en-US" altLang="en-US"/>
          </a:p>
        </p:txBody>
      </p:sp>
    </p:spTree>
    <p:extLst>
      <p:ext uri="{BB962C8B-B14F-4D97-AF65-F5344CB8AC3E}">
        <p14:creationId xmlns:p14="http://schemas.microsoft.com/office/powerpoint/2010/main" val="2361407009"/>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hf hdr="0" dt="0"/>
  <p:txStyles>
    <p:title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tmp"/><Relationship Id="rId4" Type="http://schemas.openxmlformats.org/officeDocument/2006/relationships/hyperlink" Target="https://www.cms.gov/Medicare/Prescription-Drug-Coverage/LimitedIncomeandResources/Downloads/Consumer-Mailing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tmp"/></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tmp"/></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tmp"/></Relationships>
</file>

<file path=ppt/slides/_rels/slide16.xml.rels><?xml version="1.0" encoding="UTF-8" standalone="yes"?>
<Relationships xmlns="http://schemas.openxmlformats.org/package/2006/relationships"><Relationship Id="rId3" Type="http://schemas.openxmlformats.org/officeDocument/2006/relationships/hyperlink" Target="https://www.medicare.gov/about-us/accessibility-nondiscrimination-notic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surance.wa.gov/sites/default/files/documents/shiba-pebb.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insurance.wa.gov/media/154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insurance.wa.gov/sites/default/files/documents/shiba-pebb.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urance.wa.gov/sites/default/files/documents/shiba-pebb.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3" Type="http://schemas.openxmlformats.org/officeDocument/2006/relationships/hyperlink" Target="https://www.hca.wa.gov/about-hca/public-employees-benefits-board-pebb-progra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insurance.wa.gov/sites/default/files/documents/shiba-pebb.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ca.wa.gov/employee-retiree-benefits/contact-u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drs.wa.gov/retirement-planning/seminar/" TargetMode="External"/><Relationship Id="rId5" Type="http://schemas.openxmlformats.org/officeDocument/2006/relationships/hyperlink" Target="https://www.drs.wa.gov/" TargetMode="External"/><Relationship Id="rId4" Type="http://schemas.openxmlformats.org/officeDocument/2006/relationships/hyperlink" Target="https://www.fuzeqna.com/pebb/consumer/question.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ca.wa.gov/employee-retiree-benefits/retiree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hca.wa.gov/employee-retiree-benefits/retirees/attend-retirement-webinar" TargetMode="External"/><Relationship Id="rId4" Type="http://schemas.openxmlformats.org/officeDocument/2006/relationships/hyperlink" Target="https://www.hca.wa.gov/assets/pebb/51-0205-retiree-enrollment-guide-2021.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urance.wa.gov/media/10229"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cmsnationaltrainingprogram.cms.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medicare.gov/plan-compare/#/?lang=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7.tmp"/><Relationship Id="rId4" Type="http://schemas.openxmlformats.org/officeDocument/2006/relationships/hyperlink" Target="https://www.youtube.com/watch?app=desktop&amp;v=QgXmY8-gEH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insurance.wa.gov/media/690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www.insurance.wa.gov/my-shiba" TargetMode="External"/><Relationship Id="rId4" Type="http://schemas.openxmlformats.org/officeDocument/2006/relationships/hyperlink" Target="https://www.insurance.wa.gov/media/154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www.insurance.wa.gov/media/154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insurance.wa.gov/media/1542"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9.tmp"/></Relationships>
</file>

<file path=ppt/slides/_rels/slide33.xml.rels><?xml version="1.0" encoding="UTF-8" standalone="yes"?>
<Relationships xmlns="http://schemas.openxmlformats.org/package/2006/relationships"><Relationship Id="rId3" Type="http://schemas.openxmlformats.org/officeDocument/2006/relationships/hyperlink" Target="https://www.insurance.wa.gov/my-shiba"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insurance.wa.gov/media/804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1.tmp"/><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urance.wa.gov/sites/default/files/documents/plan-finder-account-creation.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insurance.wa.gov/sites/default/files/documents/medicare-planfinder-worksheet.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medicare.gov/Pubs/pdf/10050-medicare-and-you.pdf" TargetMode="External"/><Relationship Id="rId7" Type="http://schemas.openxmlformats.org/officeDocument/2006/relationships/image" Target="../media/image34.tmp"/><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33.tmp"/><Relationship Id="rId5" Type="http://schemas.openxmlformats.org/officeDocument/2006/relationships/hyperlink" Target="https://www.insurance.wa.gov/media/6901" TargetMode="External"/><Relationship Id="rId4" Type="http://schemas.openxmlformats.org/officeDocument/2006/relationships/hyperlink" Target="https://downloads.cms.gov/media/medicare/pub/01-Welcome-to-Medicare-and-You-2021.mp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cms.gov/Medicare/Prescription-Drug-Coverage/LimitedIncomeandResources/Downloads/Consumer-Mailings.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hyperlink" Target="https://www.medicare.gov/Pubs/pdf/11163-Compare-Medicare-Drug-Coverage.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insurance.wa.gov/media/6116"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hyperlink" Target="https://www.insurance.wa.gov/media/154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insurance.wa.gov/media/8042"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hyperlink" Target="https://www.insurance.wa.gov/media/154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insurance.wa.gov/sites/default/files/documents/medicare-plan-comparison-form_2.pdf"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2.tmp"/><Relationship Id="rId5" Type="http://schemas.openxmlformats.org/officeDocument/2006/relationships/image" Target="../media/image41.png"/><Relationship Id="rId4" Type="http://schemas.openxmlformats.org/officeDocument/2006/relationships/hyperlink" Target="https://www.insurance.wa.gov/sites/default/files/documents/common-open-enrollment-notices.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insurance.wa.gov/sites/default/files/documents/order-publications-guide.pdf"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3.tmp"/></Relationships>
</file>

<file path=ppt/slides/_rels/slide49.xml.rels><?xml version="1.0" encoding="UTF-8" standalone="yes"?>
<Relationships xmlns="http://schemas.openxmlformats.org/package/2006/relationships"><Relationship Id="rId3" Type="http://schemas.openxmlformats.org/officeDocument/2006/relationships/hyperlink" Target="https://www.insurance.wa.gov/media/10229"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44.tmp"/><Relationship Id="rId5" Type="http://schemas.openxmlformats.org/officeDocument/2006/relationships/hyperlink" Target="https://cmsnationaltrainingprogram.cms.gov/" TargetMode="External"/><Relationship Id="rId4" Type="http://schemas.openxmlformats.org/officeDocument/2006/relationships/hyperlink" Target="https://cmsnationaltrainingprogram.cms.gov/moodle/course/view.php?id=1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shiptacenter.org"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s://r20.rs6.net/tn.jsp?f=001mjobMpuMux1B0HzKUoMxVVdXgiiATeXTiPtpkiCR3ht0s4TYHQP38269ueHRhL2CvvPbyuD5hroYJaDQSAN5lzJ1yQlsD4v-GY0O3v3Nlx7QiDlgrFJBdsAxGCPJ8trx5ELvpPcDD479MUZtJ_8fFg==&amp;c=mbTc7JAEjrlgfWJTs7QUtwsnqaRjws7woIVeB0UFOg8PQlbrZXIjFw==&amp;ch=lFGrjbTQFAI_u7QjwDgfTPjYJle-fUpcI-YsMycDX6FgqHBlA3C7Iw=="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shiba@oic.wa.gov"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mailto:dianas@oic.w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urance.wa.gov/my-shib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tmp"/><Relationship Id="rId4" Type="http://schemas.openxmlformats.org/officeDocument/2006/relationships/hyperlink" Target="https://www.insurance.wa.gov/media/690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nsurance.wa.gov/media/6901"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hyperlink" Target="https://www.insurance.wa.gov/media/6901"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p:nvPr>
        </p:nvSpPr>
        <p:spPr>
          <a:xfrm>
            <a:off x="341313" y="3895726"/>
            <a:ext cx="8464550" cy="1221024"/>
          </a:xfrm>
        </p:spPr>
        <p:txBody>
          <a:bodyPr/>
          <a:lstStyle/>
          <a:p>
            <a:pPr eaLnBrk="1" hangingPunct="1"/>
            <a:r>
              <a:rPr lang="en-US" sz="3200" dirty="0">
                <a:latin typeface="Segoe UI" panose="020B0502040204020203" pitchFamily="34" charset="0"/>
                <a:ea typeface="Times New Roman" panose="02020603050405020304" pitchFamily="18" charset="0"/>
                <a:cs typeface="Segoe UI" panose="020B0502040204020203" pitchFamily="34" charset="0"/>
              </a:rPr>
              <a:t>Getting ready for Medicare Open Enrollment </a:t>
            </a:r>
            <a:br>
              <a:rPr lang="en-US" sz="3200" dirty="0">
                <a:latin typeface="Segoe UI" panose="020B0502040204020203" pitchFamily="34" charset="0"/>
                <a:ea typeface="Times New Roman" panose="02020603050405020304" pitchFamily="18" charset="0"/>
                <a:cs typeface="Segoe UI" panose="020B0502040204020203" pitchFamily="34" charset="0"/>
              </a:rPr>
            </a:br>
            <a:r>
              <a:rPr lang="en-US" sz="3200" dirty="0">
                <a:latin typeface="Segoe UI" panose="020B0502040204020203" pitchFamily="34" charset="0"/>
                <a:ea typeface="Times New Roman" panose="02020603050405020304" pitchFamily="18" charset="0"/>
                <a:cs typeface="Segoe UI" panose="020B0502040204020203" pitchFamily="34" charset="0"/>
              </a:rPr>
              <a:t>and using Plan Finder </a:t>
            </a:r>
            <a:r>
              <a:rPr lang="en-US" sz="3200" dirty="0">
                <a:latin typeface="Calibri" panose="020F0502020204030204" pitchFamily="34" charset="0"/>
                <a:ea typeface="Times New Roman" panose="02020603050405020304" pitchFamily="18" charset="0"/>
                <a:cs typeface="Segoe UI" panose="020B0502040204020203" pitchFamily="34"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altLang="en-US" sz="2000" dirty="0">
              <a:latin typeface="Segoe UI" panose="020B0502040204020203" pitchFamily="34" charset="0"/>
              <a:cs typeface="Segoe UI" panose="020B0502040204020203" pitchFamily="34" charset="0"/>
            </a:endParaRPr>
          </a:p>
        </p:txBody>
      </p:sp>
      <p:sp>
        <p:nvSpPr>
          <p:cNvPr id="3" name="Footer Placeholder 1"/>
          <p:cNvSpPr txBox="1">
            <a:spLocks/>
          </p:cNvSpPr>
          <p:nvPr/>
        </p:nvSpPr>
        <p:spPr>
          <a:xfrm>
            <a:off x="4341907" y="5863812"/>
            <a:ext cx="4582706" cy="3944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a:lstStyle>
          <a:p>
            <a:pPr algn="r">
              <a:defRPr/>
            </a:pPr>
            <a:r>
              <a:rPr lang="en-US" dirty="0">
                <a:solidFill>
                  <a:prstClr val="black">
                    <a:lumMod val="75000"/>
                    <a:lumOff val="25000"/>
                  </a:prstClr>
                </a:solidFill>
                <a:latin typeface="Segoe UI" panose="020B0502040204020203" pitchFamily="34" charset="0"/>
                <a:cs typeface="Segoe UI" panose="020B0502040204020203" pitchFamily="34" charset="0"/>
              </a:rPr>
              <a:t>Updated September 9, 2021</a:t>
            </a:r>
          </a:p>
        </p:txBody>
      </p:sp>
      <p:sp>
        <p:nvSpPr>
          <p:cNvPr id="4" name="Title 8"/>
          <p:cNvSpPr txBox="1">
            <a:spLocks/>
          </p:cNvSpPr>
          <p:nvPr/>
        </p:nvSpPr>
        <p:spPr bwMode="auto">
          <a:xfrm>
            <a:off x="304423" y="4883290"/>
            <a:ext cx="8464550" cy="76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r"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pPr eaLnBrk="1" hangingPunct="1"/>
            <a:r>
              <a:rPr lang="en-US" altLang="en-US" dirty="0">
                <a:latin typeface="Segoe UI" panose="020B0502040204020203" pitchFamily="34" charset="0"/>
                <a:cs typeface="Segoe UI" panose="020B0502040204020203" pitchFamily="34" charset="0"/>
              </a:rPr>
              <a:t> </a:t>
            </a:r>
            <a:r>
              <a:rPr lang="en-US" altLang="en-US" sz="2000" i="1" dirty="0">
                <a:latin typeface="Segoe UI" panose="020B0502040204020203" pitchFamily="34" charset="0"/>
                <a:cs typeface="Segoe UI" panose="020B0502040204020203" pitchFamily="34" charset="0"/>
              </a:rPr>
              <a:t>September 2021 continuing education</a:t>
            </a:r>
          </a:p>
          <a:p>
            <a:pPr eaLnBrk="1" hangingPunct="1"/>
            <a:endParaRPr lang="en-US" altLang="en-US" sz="2000"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Job aid: Guide to mailings </a:t>
            </a:r>
          </a:p>
        </p:txBody>
      </p:sp>
      <p:sp>
        <p:nvSpPr>
          <p:cNvPr id="3" name="Footer Placeholder 2"/>
          <p:cNvSpPr>
            <a:spLocks noGrp="1"/>
          </p:cNvSpPr>
          <p:nvPr>
            <p:ph type="ftr" sz="quarter" idx="10"/>
          </p:nvPr>
        </p:nvSpPr>
        <p:spPr/>
        <p:txBody>
          <a:bodyPr/>
          <a:lstStyle/>
          <a:p>
            <a:pPr>
              <a:defRPr/>
            </a:pPr>
            <a:r>
              <a:rPr lang="en-US" dirty="0">
                <a:solidFill>
                  <a:prstClr val="black">
                    <a:lumMod val="75000"/>
                    <a:lumOff val="25000"/>
                  </a:prstClr>
                </a:solidFill>
              </a:rPr>
              <a:t>SHIBA advisor continuing education  |  September 2021</a:t>
            </a: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10</a:t>
            </a:fld>
            <a:endParaRPr lang="en-US" dirty="0"/>
          </a:p>
        </p:txBody>
      </p:sp>
      <p:sp>
        <p:nvSpPr>
          <p:cNvPr id="7" name="Content Placeholder 2">
            <a:extLst>
              <a:ext uri="{FF2B5EF4-FFF2-40B4-BE49-F238E27FC236}">
                <a16:creationId xmlns:a16="http://schemas.microsoft.com/office/drawing/2014/main" id="{6D5B0B3D-E4BB-4E93-8D47-FC5A018AC21B}"/>
              </a:ext>
            </a:extLst>
          </p:cNvPr>
          <p:cNvSpPr txBox="1">
            <a:spLocks/>
          </p:cNvSpPr>
          <p:nvPr/>
        </p:nvSpPr>
        <p:spPr bwMode="auto">
          <a:xfrm>
            <a:off x="360363" y="1134299"/>
            <a:ext cx="8414355" cy="486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b="1" dirty="0">
                <a:latin typeface="Segoe UI" panose="020B0502040204020203" pitchFamily="34" charset="0"/>
                <a:cs typeface="Segoe UI" panose="020B0502040204020203" pitchFamily="34" charset="0"/>
              </a:rPr>
              <a:t>Guide to consumer mailings from CMS, Social Security &amp; plans in 2021/2022</a:t>
            </a:r>
          </a:p>
          <a:p>
            <a:endParaRPr lang="en-US" altLang="en-US" sz="1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Also known by SHIBA as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“the guide to colorful letters.”</a:t>
            </a: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See full version on the next five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slides and also on </a:t>
            </a:r>
            <a:r>
              <a:rPr lang="en-US" altLang="en-US" dirty="0">
                <a:latin typeface="Segoe UI" panose="020B0502040204020203" pitchFamily="34" charset="0"/>
                <a:cs typeface="Segoe UI" panose="020B0502040204020203" pitchFamily="34" charset="0"/>
                <a:hlinkClick r:id="rId3"/>
              </a:rPr>
              <a:t>CMS.gov</a:t>
            </a:r>
            <a:r>
              <a:rPr lang="en-US" altLang="en-US" dirty="0">
                <a:latin typeface="Segoe UI" panose="020B0502040204020203" pitchFamily="34" charset="0"/>
                <a:cs typeface="Segoe UI" panose="020B0502040204020203" pitchFamily="34" charset="0"/>
              </a:rPr>
              <a:t>.</a:t>
            </a: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Five pages.</a:t>
            </a:r>
          </a:p>
          <a:p>
            <a:pPr marL="457200" indent="-457200">
              <a:buFont typeface="Arial" panose="020B0604020202020204" pitchFamily="34" charset="0"/>
              <a:buChar char="•"/>
            </a:pPr>
            <a:r>
              <a:rPr lang="en-US" dirty="0">
                <a:hlinkClick r:id="rId4"/>
              </a:rPr>
              <a:t>https://www.cms.gov/Medicare/Prescription-Drug-Coverage/LimitedIncomeandResources/Downloads/Consumer-Mailings.pdf</a:t>
            </a:r>
            <a:r>
              <a:rPr lang="en-US" dirty="0"/>
              <a:t> </a:t>
            </a:r>
            <a:endParaRPr lang="en-US" alt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p:txBody>
      </p:sp>
      <p:pic>
        <p:nvPicPr>
          <p:cNvPr id="4" name="Picture 3" descr="This is a small graphic of the first page of the job aid titled Guide to consumer mailings from CMS, Social Security, &amp; plans in 2021/2022. The full version is on the next five PowerPoint slides and on the My SHIBA website. automatically generated">
            <a:extLst>
              <a:ext uri="{FF2B5EF4-FFF2-40B4-BE49-F238E27FC236}">
                <a16:creationId xmlns:a16="http://schemas.microsoft.com/office/drawing/2014/main" id="{6B3BCEF3-66F2-42CB-B0A8-27173AC11BEB}"/>
              </a:ext>
            </a:extLst>
          </p:cNvPr>
          <p:cNvPicPr>
            <a:picLocks noChangeAspect="1"/>
          </p:cNvPicPr>
          <p:nvPr/>
        </p:nvPicPr>
        <p:blipFill>
          <a:blip r:embed="rId5"/>
          <a:stretch>
            <a:fillRect/>
          </a:stretch>
        </p:blipFill>
        <p:spPr>
          <a:xfrm>
            <a:off x="5848820" y="2014330"/>
            <a:ext cx="2925897" cy="2282884"/>
          </a:xfrm>
          <a:prstGeom prst="rect">
            <a:avLst/>
          </a:prstGeom>
          <a:ln>
            <a:solidFill>
              <a:schemeClr val="tx1"/>
            </a:solidFill>
          </a:ln>
        </p:spPr>
      </p:pic>
    </p:spTree>
    <p:extLst>
      <p:ext uri="{BB962C8B-B14F-4D97-AF65-F5344CB8AC3E}">
        <p14:creationId xmlns:p14="http://schemas.microsoft.com/office/powerpoint/2010/main" val="15012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11</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1025236" y="5401195"/>
            <a:ext cx="7931727" cy="830997"/>
          </a:xfrm>
          <a:prstGeom prst="rect">
            <a:avLst/>
          </a:prstGeom>
          <a:noFill/>
        </p:spPr>
        <p:txBody>
          <a:bodyPr wrap="square">
            <a:spAutoFit/>
          </a:bodyPr>
          <a:lstStyle/>
          <a:p>
            <a:r>
              <a:rPr lang="en-US" altLang="en-US" sz="1600" dirty="0">
                <a:latin typeface="Segoe UI" panose="020B0502040204020203" pitchFamily="34" charset="0"/>
                <a:cs typeface="Segoe UI" panose="020B0502040204020203" pitchFamily="34" charset="0"/>
              </a:rPr>
              <a:t>Page 1 of 5</a:t>
            </a:r>
          </a:p>
          <a:p>
            <a:r>
              <a:rPr lang="en-US" sz="16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600" dirty="0">
                <a:latin typeface="Segoe UI" panose="020B0502040204020203" pitchFamily="34" charset="0"/>
                <a:cs typeface="Segoe UI" panose="020B0502040204020203" pitchFamily="34" charset="0"/>
              </a:rPr>
              <a:t> </a:t>
            </a:r>
          </a:p>
        </p:txBody>
      </p:sp>
      <p:pic>
        <p:nvPicPr>
          <p:cNvPr id="6" name="Picture 5" descr="This table is from page one of the job aid titled Guide to consumer mailings from CMS, Social Security, and plans in 2021/2022. Pages two through five are on the next slides. The full version is located on My SHIBA.">
            <a:extLst>
              <a:ext uri="{FF2B5EF4-FFF2-40B4-BE49-F238E27FC236}">
                <a16:creationId xmlns:a16="http://schemas.microsoft.com/office/drawing/2014/main" id="{5FB789A8-32C7-455C-911D-DD1E0C11B249}"/>
              </a:ext>
            </a:extLst>
          </p:cNvPr>
          <p:cNvPicPr>
            <a:picLocks noChangeAspect="1"/>
          </p:cNvPicPr>
          <p:nvPr/>
        </p:nvPicPr>
        <p:blipFill>
          <a:blip r:embed="rId4"/>
          <a:stretch>
            <a:fillRect/>
          </a:stretch>
        </p:blipFill>
        <p:spPr>
          <a:xfrm>
            <a:off x="1233322" y="124813"/>
            <a:ext cx="6677356" cy="5193499"/>
          </a:xfrm>
          <a:prstGeom prst="rect">
            <a:avLst/>
          </a:prstGeom>
          <a:ln>
            <a:noFill/>
          </a:ln>
        </p:spPr>
      </p:pic>
    </p:spTree>
    <p:extLst>
      <p:ext uri="{BB962C8B-B14F-4D97-AF65-F5344CB8AC3E}">
        <p14:creationId xmlns:p14="http://schemas.microsoft.com/office/powerpoint/2010/main" val="166960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12</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1025236" y="5401195"/>
            <a:ext cx="7931727" cy="830997"/>
          </a:xfrm>
          <a:prstGeom prst="rect">
            <a:avLst/>
          </a:prstGeom>
          <a:noFill/>
        </p:spPr>
        <p:txBody>
          <a:bodyPr wrap="square">
            <a:spAutoFit/>
          </a:bodyPr>
          <a:lstStyle/>
          <a:p>
            <a:r>
              <a:rPr lang="en-US" altLang="en-US" sz="1600" dirty="0">
                <a:latin typeface="Segoe UI" panose="020B0502040204020203" pitchFamily="34" charset="0"/>
                <a:cs typeface="Segoe UI" panose="020B0502040204020203" pitchFamily="34" charset="0"/>
              </a:rPr>
              <a:t>Page 2 of 5</a:t>
            </a:r>
          </a:p>
          <a:p>
            <a:r>
              <a:rPr lang="en-US" sz="16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600" dirty="0">
                <a:latin typeface="Segoe UI" panose="020B0502040204020203" pitchFamily="34" charset="0"/>
                <a:cs typeface="Segoe UI" panose="020B0502040204020203" pitchFamily="34" charset="0"/>
              </a:rPr>
              <a:t> </a:t>
            </a:r>
          </a:p>
        </p:txBody>
      </p:sp>
      <p:pic>
        <p:nvPicPr>
          <p:cNvPr id="3" name="Picture 2" descr="This table is from page two of the job aid titled Guide to consumer mailings from CMS, Social Security, and plans in 2021/2022. Pages three through five are on the next slides. The full version is located on My SHIBA.">
            <a:extLst>
              <a:ext uri="{FF2B5EF4-FFF2-40B4-BE49-F238E27FC236}">
                <a16:creationId xmlns:a16="http://schemas.microsoft.com/office/drawing/2014/main" id="{A2DD42E9-3455-4B2D-BCC3-CAF04386D83A}"/>
              </a:ext>
            </a:extLst>
          </p:cNvPr>
          <p:cNvPicPr>
            <a:picLocks noChangeAspect="1"/>
          </p:cNvPicPr>
          <p:nvPr/>
        </p:nvPicPr>
        <p:blipFill>
          <a:blip r:embed="rId4"/>
          <a:stretch>
            <a:fillRect/>
          </a:stretch>
        </p:blipFill>
        <p:spPr>
          <a:xfrm>
            <a:off x="1173696" y="250114"/>
            <a:ext cx="6796607" cy="5068198"/>
          </a:xfrm>
          <a:prstGeom prst="rect">
            <a:avLst/>
          </a:prstGeom>
          <a:ln>
            <a:noFill/>
          </a:ln>
        </p:spPr>
      </p:pic>
    </p:spTree>
    <p:extLst>
      <p:ext uri="{BB962C8B-B14F-4D97-AF65-F5344CB8AC3E}">
        <p14:creationId xmlns:p14="http://schemas.microsoft.com/office/powerpoint/2010/main" val="371627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13</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1025236" y="5401195"/>
            <a:ext cx="7931727" cy="830997"/>
          </a:xfrm>
          <a:prstGeom prst="rect">
            <a:avLst/>
          </a:prstGeom>
          <a:noFill/>
        </p:spPr>
        <p:txBody>
          <a:bodyPr wrap="square">
            <a:spAutoFit/>
          </a:bodyPr>
          <a:lstStyle/>
          <a:p>
            <a:r>
              <a:rPr lang="en-US" altLang="en-US" sz="1600" dirty="0">
                <a:latin typeface="Segoe UI" panose="020B0502040204020203" pitchFamily="34" charset="0"/>
                <a:cs typeface="Segoe UI" panose="020B0502040204020203" pitchFamily="34" charset="0"/>
              </a:rPr>
              <a:t>Page 3 of 5</a:t>
            </a:r>
          </a:p>
          <a:p>
            <a:r>
              <a:rPr lang="en-US" sz="16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600" dirty="0">
                <a:latin typeface="Segoe UI" panose="020B0502040204020203" pitchFamily="34" charset="0"/>
                <a:cs typeface="Segoe UI" panose="020B0502040204020203" pitchFamily="34" charset="0"/>
              </a:rPr>
              <a:t> </a:t>
            </a:r>
          </a:p>
        </p:txBody>
      </p:sp>
      <p:pic>
        <p:nvPicPr>
          <p:cNvPr id="6" name="Picture 5" descr="This table is page three of the job aid titled Guide to consumer mailings from CMS, Social Security, and plans in 2021/2022. Pages four through five are on the next slides. The full version is located on My SHIBA.">
            <a:extLst>
              <a:ext uri="{FF2B5EF4-FFF2-40B4-BE49-F238E27FC236}">
                <a16:creationId xmlns:a16="http://schemas.microsoft.com/office/drawing/2014/main" id="{8EC6EEF0-4588-4DCC-AF7F-2F7D26031AB2}"/>
              </a:ext>
            </a:extLst>
          </p:cNvPr>
          <p:cNvPicPr>
            <a:picLocks noChangeAspect="1"/>
          </p:cNvPicPr>
          <p:nvPr/>
        </p:nvPicPr>
        <p:blipFill>
          <a:blip r:embed="rId4"/>
          <a:stretch>
            <a:fillRect/>
          </a:stretch>
        </p:blipFill>
        <p:spPr>
          <a:xfrm>
            <a:off x="839646" y="139794"/>
            <a:ext cx="7517713" cy="5261401"/>
          </a:xfrm>
          <a:prstGeom prst="rect">
            <a:avLst/>
          </a:prstGeom>
          <a:ln>
            <a:noFill/>
          </a:ln>
        </p:spPr>
      </p:pic>
    </p:spTree>
    <p:extLst>
      <p:ext uri="{BB962C8B-B14F-4D97-AF65-F5344CB8AC3E}">
        <p14:creationId xmlns:p14="http://schemas.microsoft.com/office/powerpoint/2010/main" val="367501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14</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1025236" y="5401195"/>
            <a:ext cx="7931727" cy="830997"/>
          </a:xfrm>
          <a:prstGeom prst="rect">
            <a:avLst/>
          </a:prstGeom>
          <a:noFill/>
        </p:spPr>
        <p:txBody>
          <a:bodyPr wrap="square">
            <a:spAutoFit/>
          </a:bodyPr>
          <a:lstStyle/>
          <a:p>
            <a:r>
              <a:rPr lang="en-US" altLang="en-US" sz="1600" dirty="0">
                <a:latin typeface="Segoe UI" panose="020B0502040204020203" pitchFamily="34" charset="0"/>
                <a:cs typeface="Segoe UI" panose="020B0502040204020203" pitchFamily="34" charset="0"/>
              </a:rPr>
              <a:t>Page 4 of 5</a:t>
            </a:r>
          </a:p>
          <a:p>
            <a:r>
              <a:rPr lang="en-US" sz="16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600" dirty="0">
                <a:latin typeface="Segoe UI" panose="020B0502040204020203" pitchFamily="34" charset="0"/>
                <a:cs typeface="Segoe UI" panose="020B0502040204020203" pitchFamily="34" charset="0"/>
              </a:rPr>
              <a:t> </a:t>
            </a:r>
          </a:p>
        </p:txBody>
      </p:sp>
      <p:pic>
        <p:nvPicPr>
          <p:cNvPr id="3" name="Picture 2" descr="This table is page four of the job aid titled Guide to consumer mailings from CMS, Social Security, and plans in 2021/2022. Page five is on the next slide. The full version is located on My SHIBA.">
            <a:extLst>
              <a:ext uri="{FF2B5EF4-FFF2-40B4-BE49-F238E27FC236}">
                <a16:creationId xmlns:a16="http://schemas.microsoft.com/office/drawing/2014/main" id="{2C4D5732-E21D-414D-B17E-BEAE9A92698C}"/>
              </a:ext>
            </a:extLst>
          </p:cNvPr>
          <p:cNvPicPr>
            <a:picLocks noChangeAspect="1"/>
          </p:cNvPicPr>
          <p:nvPr/>
        </p:nvPicPr>
        <p:blipFill>
          <a:blip r:embed="rId4"/>
          <a:stretch>
            <a:fillRect/>
          </a:stretch>
        </p:blipFill>
        <p:spPr>
          <a:xfrm>
            <a:off x="294710" y="196766"/>
            <a:ext cx="8554580" cy="5028782"/>
          </a:xfrm>
          <a:prstGeom prst="rect">
            <a:avLst/>
          </a:prstGeom>
          <a:ln>
            <a:noFill/>
          </a:ln>
        </p:spPr>
      </p:pic>
    </p:spTree>
    <p:extLst>
      <p:ext uri="{BB962C8B-B14F-4D97-AF65-F5344CB8AC3E}">
        <p14:creationId xmlns:p14="http://schemas.microsoft.com/office/powerpoint/2010/main" val="74523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15</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1025236" y="5401195"/>
            <a:ext cx="7931727" cy="830997"/>
          </a:xfrm>
          <a:prstGeom prst="rect">
            <a:avLst/>
          </a:prstGeom>
          <a:noFill/>
        </p:spPr>
        <p:txBody>
          <a:bodyPr wrap="square">
            <a:spAutoFit/>
          </a:bodyPr>
          <a:lstStyle/>
          <a:p>
            <a:r>
              <a:rPr lang="en-US" altLang="en-US" sz="1600" dirty="0">
                <a:latin typeface="Segoe UI" panose="020B0502040204020203" pitchFamily="34" charset="0"/>
                <a:cs typeface="Segoe UI" panose="020B0502040204020203" pitchFamily="34" charset="0"/>
              </a:rPr>
              <a:t>Page 5 of 5</a:t>
            </a:r>
          </a:p>
          <a:p>
            <a:r>
              <a:rPr lang="en-US" sz="1600" dirty="0">
                <a:latin typeface="Segoe UI" panose="020B0502040204020203" pitchFamily="34" charset="0"/>
                <a:cs typeface="Segoe UI" panose="020B0502040204020203" pitchFamily="34" charset="0"/>
                <a:hlinkClick r:id="rId3"/>
              </a:rPr>
              <a:t>https://www.cms.gov/Medicare/Prescription-Drug-Coverage/LimitedIncomeandResources/Downloads/Consumer-Mailings.pdf</a:t>
            </a:r>
            <a:r>
              <a:rPr lang="en-US" sz="1600" dirty="0">
                <a:latin typeface="Segoe UI" panose="020B0502040204020203" pitchFamily="34" charset="0"/>
                <a:cs typeface="Segoe UI" panose="020B0502040204020203" pitchFamily="34" charset="0"/>
              </a:rPr>
              <a:t> </a:t>
            </a:r>
          </a:p>
        </p:txBody>
      </p:sp>
      <p:pic>
        <p:nvPicPr>
          <p:cNvPr id="6" name="Picture 5" descr="This table is page five of the job aid titled Guide to consumer mailings from CMS, Social Security, and plans in 2021/2022. The full version is located on My SHIBA.">
            <a:extLst>
              <a:ext uri="{FF2B5EF4-FFF2-40B4-BE49-F238E27FC236}">
                <a16:creationId xmlns:a16="http://schemas.microsoft.com/office/drawing/2014/main" id="{A53CD022-D6E1-4D22-9DD5-B3080C083B26}"/>
              </a:ext>
            </a:extLst>
          </p:cNvPr>
          <p:cNvPicPr>
            <a:picLocks noChangeAspect="1"/>
          </p:cNvPicPr>
          <p:nvPr/>
        </p:nvPicPr>
        <p:blipFill>
          <a:blip r:embed="rId4"/>
          <a:stretch>
            <a:fillRect/>
          </a:stretch>
        </p:blipFill>
        <p:spPr>
          <a:xfrm>
            <a:off x="943235" y="146622"/>
            <a:ext cx="7257530" cy="5152365"/>
          </a:xfrm>
          <a:prstGeom prst="rect">
            <a:avLst/>
          </a:prstGeom>
        </p:spPr>
      </p:pic>
    </p:spTree>
    <p:extLst>
      <p:ext uri="{BB962C8B-B14F-4D97-AF65-F5344CB8AC3E}">
        <p14:creationId xmlns:p14="http://schemas.microsoft.com/office/powerpoint/2010/main" val="282643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35297-B8CD-4B27-9E7A-7C013A643006}"/>
              </a:ext>
            </a:extLst>
          </p:cNvPr>
          <p:cNvSpPr>
            <a:spLocks noGrp="1"/>
          </p:cNvSpPr>
          <p:nvPr>
            <p:ph type="title"/>
          </p:nvPr>
        </p:nvSpPr>
        <p:spPr/>
        <p:txBody>
          <a:bodyPr/>
          <a:lstStyle/>
          <a:p>
            <a:r>
              <a:rPr lang="en-US" dirty="0"/>
              <a:t>Medicare.gov document accessibility</a:t>
            </a:r>
          </a:p>
        </p:txBody>
      </p:sp>
      <p:sp>
        <p:nvSpPr>
          <p:cNvPr id="5" name="Content Placeholder 4">
            <a:extLst>
              <a:ext uri="{FF2B5EF4-FFF2-40B4-BE49-F238E27FC236}">
                <a16:creationId xmlns:a16="http://schemas.microsoft.com/office/drawing/2014/main" id="{3BE05CA6-1FD3-4D67-908E-F44923A90C33}"/>
              </a:ext>
            </a:extLst>
          </p:cNvPr>
          <p:cNvSpPr>
            <a:spLocks noGrp="1"/>
          </p:cNvSpPr>
          <p:nvPr>
            <p:ph idx="1"/>
          </p:nvPr>
        </p:nvSpPr>
        <p:spPr/>
        <p:txBody>
          <a:bodyPr/>
          <a:lstStyle/>
          <a:p>
            <a:r>
              <a:rPr lang="en-US" dirty="0"/>
              <a:t>People on Medicare have the right to get Medicare information in an accessible format, like large print, Braille, or audio. They also have the right to file a complaint if they feel they’ve been discriminated against. </a:t>
            </a:r>
          </a:p>
          <a:p>
            <a:endParaRPr lang="en-US" dirty="0"/>
          </a:p>
          <a:p>
            <a:r>
              <a:rPr lang="en-US" dirty="0"/>
              <a:t>Visit </a:t>
            </a:r>
            <a:r>
              <a:rPr lang="en-US" dirty="0">
                <a:hlinkClick r:id="rId3"/>
              </a:rPr>
              <a:t>Medicare.gov/about-us/accessibility-</a:t>
            </a:r>
            <a:r>
              <a:rPr lang="en-US" dirty="0" err="1">
                <a:hlinkClick r:id="rId3"/>
              </a:rPr>
              <a:t>nondiscriminationnotice</a:t>
            </a:r>
            <a:r>
              <a:rPr lang="en-US" dirty="0"/>
              <a:t>, or call 1-800-MEDICARE </a:t>
            </a:r>
          </a:p>
          <a:p>
            <a:r>
              <a:rPr lang="en-US" dirty="0"/>
              <a:t>(1-800-633-4227) for more information. TTY users can call 1-877-486-2048.</a:t>
            </a:r>
          </a:p>
        </p:txBody>
      </p:sp>
      <p:sp>
        <p:nvSpPr>
          <p:cNvPr id="2" name="Footer Placeholder 1">
            <a:extLst>
              <a:ext uri="{FF2B5EF4-FFF2-40B4-BE49-F238E27FC236}">
                <a16:creationId xmlns:a16="http://schemas.microsoft.com/office/drawing/2014/main" id="{224D5B06-5A59-44D9-B79C-230DF13FF286}"/>
              </a:ext>
            </a:extLst>
          </p:cNvPr>
          <p:cNvSpPr>
            <a:spLocks noGrp="1"/>
          </p:cNvSpPr>
          <p:nvPr>
            <p:ph type="ftr" sz="quarter" idx="10"/>
          </p:nvPr>
        </p:nvSpPr>
        <p:spPr/>
        <p:txBody>
          <a:bodyPr/>
          <a:lstStyle/>
          <a:p>
            <a:pPr>
              <a:defRPr/>
            </a:pPr>
            <a:r>
              <a:rPr lang="en-US"/>
              <a:t>SHIBA advisor continuing education  |  September 2021</a:t>
            </a:r>
            <a:endParaRPr lang="en-US" dirty="0"/>
          </a:p>
        </p:txBody>
      </p:sp>
      <p:sp>
        <p:nvSpPr>
          <p:cNvPr id="3" name="Slide Number Placeholder 2">
            <a:extLst>
              <a:ext uri="{FF2B5EF4-FFF2-40B4-BE49-F238E27FC236}">
                <a16:creationId xmlns:a16="http://schemas.microsoft.com/office/drawing/2014/main" id="{93F8EC6E-3C55-408D-9E41-0DFF688A6218}"/>
              </a:ext>
            </a:extLst>
          </p:cNvPr>
          <p:cNvSpPr>
            <a:spLocks noGrp="1"/>
          </p:cNvSpPr>
          <p:nvPr>
            <p:ph type="sldNum" sz="quarter" idx="11"/>
          </p:nvPr>
        </p:nvSpPr>
        <p:spPr>
          <a:xfrm>
            <a:off x="8166100" y="6329362"/>
            <a:ext cx="639763" cy="200025"/>
          </a:xfrm>
        </p:spPr>
        <p:txBody>
          <a:bodyPr/>
          <a:lstStyle/>
          <a:p>
            <a:pPr>
              <a:defRPr/>
            </a:pPr>
            <a:fld id="{022667C3-1A16-4F93-85B6-182022BDC9A2}" type="slidenum">
              <a:rPr lang="en-US" smtClean="0"/>
              <a:pPr>
                <a:defRPr/>
              </a:pPr>
              <a:t>16</a:t>
            </a:fld>
            <a:endParaRPr lang="en-US" dirty="0"/>
          </a:p>
        </p:txBody>
      </p:sp>
    </p:spTree>
    <p:extLst>
      <p:ext uri="{BB962C8B-B14F-4D97-AF65-F5344CB8AC3E}">
        <p14:creationId xmlns:p14="http://schemas.microsoft.com/office/powerpoint/2010/main" val="327393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Scenarios: Apply the timeline</a:t>
            </a:r>
          </a:p>
        </p:txBody>
      </p:sp>
      <p:sp>
        <p:nvSpPr>
          <p:cNvPr id="17413" name="Content Placeholder 2"/>
          <p:cNvSpPr>
            <a:spLocks noGrp="1"/>
          </p:cNvSpPr>
          <p:nvPr>
            <p:ph idx="1"/>
          </p:nvPr>
        </p:nvSpPr>
        <p:spPr>
          <a:xfrm>
            <a:off x="369282" y="1249405"/>
            <a:ext cx="8436581" cy="4140013"/>
          </a:xfrm>
        </p:spPr>
        <p:txBody>
          <a:bodyPr/>
          <a:lstStyle/>
          <a:p>
            <a:pPr marL="457200" indent="-457200" eaLnBrk="1" hangingPunct="1">
              <a:buFont typeface="+mj-lt"/>
              <a:buAutoNum type="arabicPeriod"/>
            </a:pPr>
            <a:r>
              <a:rPr lang="en-US" altLang="en-US" sz="2400" dirty="0">
                <a:latin typeface="Segoe UI" panose="020B0502040204020203" pitchFamily="34" charset="0"/>
                <a:cs typeface="Segoe UI" panose="020B0502040204020203" pitchFamily="34" charset="0"/>
              </a:rPr>
              <a:t>Your client tells you he received a letter on grey paper. What do you tell him to do?</a:t>
            </a:r>
          </a:p>
          <a:p>
            <a:pPr marL="457200" indent="-457200" eaLnBrk="1" hangingPunct="1">
              <a:buFont typeface="+mj-lt"/>
              <a:buAutoNum type="arabicPeriod"/>
            </a:pPr>
            <a:endParaRPr lang="en-US" altLang="en-US" sz="2400" dirty="0">
              <a:latin typeface="Segoe UI" panose="020B0502040204020203" pitchFamily="34" charset="0"/>
              <a:cs typeface="Segoe UI" panose="020B0502040204020203" pitchFamily="34" charset="0"/>
            </a:endParaRPr>
          </a:p>
          <a:p>
            <a:pPr marL="457200" indent="-457200" eaLnBrk="1" hangingPunct="1">
              <a:buFont typeface="+mj-lt"/>
              <a:buAutoNum type="arabicPeriod"/>
            </a:pPr>
            <a:r>
              <a:rPr lang="en-US" altLang="en-US" sz="2400" dirty="0">
                <a:latin typeface="Segoe UI" panose="020B0502040204020203" pitchFamily="34" charset="0"/>
                <a:cs typeface="Segoe UI" panose="020B0502040204020203" pitchFamily="34" charset="0"/>
              </a:rPr>
              <a:t>It’s September 20th. Your client asks what plans will be available for 2022 in their area. You don’t have them yet.  What do you tell them?</a:t>
            </a:r>
          </a:p>
          <a:p>
            <a:pPr marL="457200" indent="-457200" eaLnBrk="1" hangingPunct="1">
              <a:buFont typeface="+mj-lt"/>
              <a:buAutoNum type="arabicPeriod"/>
            </a:pPr>
            <a:endParaRPr lang="en-US" altLang="en-US" sz="2400" dirty="0">
              <a:latin typeface="Segoe UI" panose="020B0502040204020203" pitchFamily="34" charset="0"/>
              <a:cs typeface="Segoe UI" panose="020B0502040204020203" pitchFamily="34" charset="0"/>
            </a:endParaRPr>
          </a:p>
          <a:p>
            <a:pPr marL="457200" indent="-457200" eaLnBrk="1" hangingPunct="1">
              <a:buFont typeface="+mj-lt"/>
              <a:buAutoNum type="arabicPeriod"/>
            </a:pPr>
            <a:r>
              <a:rPr lang="en-US" altLang="en-US" sz="2400" dirty="0">
                <a:latin typeface="Segoe UI" panose="020B0502040204020203" pitchFamily="34" charset="0"/>
                <a:cs typeface="Segoe UI" panose="020B0502040204020203" pitchFamily="34" charset="0"/>
              </a:rPr>
              <a:t>Your client is thinking about trying a Medicare Advantage plan for 2022. She asks you, “What can I do if I don’t like it in 2022?”</a:t>
            </a:r>
          </a:p>
          <a:p>
            <a:pPr marL="342900" indent="-342900" eaLnBrk="1" hangingPunct="1">
              <a:buFont typeface="Arial" panose="020B0604020202020204" pitchFamily="34" charset="0"/>
              <a:buChar char="•"/>
            </a:pPr>
            <a:endParaRPr lang="en-US" altLang="en-US" sz="2400" dirty="0">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pPr>
            <a:endParaRPr lang="en-US" altLang="en-US" sz="2400" dirty="0">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pPr>
            <a:endParaRPr lang="en-US" altLang="en-US" sz="2400" dirty="0">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pPr>
            <a:endParaRPr lang="en-US" altLang="en-US" sz="24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17</a:t>
            </a:fld>
            <a:endParaRPr lang="en-US" dirty="0"/>
          </a:p>
        </p:txBody>
      </p:sp>
    </p:spTree>
    <p:extLst>
      <p:ext uri="{BB962C8B-B14F-4D97-AF65-F5344CB8AC3E}">
        <p14:creationId xmlns:p14="http://schemas.microsoft.com/office/powerpoint/2010/main" val="255511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3"/>
            <a:ext cx="8445500" cy="1275104"/>
          </a:xfrm>
        </p:spPr>
        <p:txBody>
          <a:bodyPr/>
          <a:lstStyle/>
          <a:p>
            <a:r>
              <a:rPr lang="en-US" altLang="en-US" dirty="0">
                <a:latin typeface="Segoe UI" panose="020B0502040204020203" pitchFamily="34" charset="0"/>
                <a:cs typeface="Segoe UI" panose="020B0502040204020203" pitchFamily="34" charset="0"/>
              </a:rPr>
              <a:t>PEBB: SHIBA’s role</a:t>
            </a:r>
          </a:p>
        </p:txBody>
      </p:sp>
      <p:sp>
        <p:nvSpPr>
          <p:cNvPr id="17413" name="Content Placeholder 2"/>
          <p:cNvSpPr>
            <a:spLocks noGrp="1"/>
          </p:cNvSpPr>
          <p:nvPr>
            <p:ph idx="1"/>
          </p:nvPr>
        </p:nvSpPr>
        <p:spPr>
          <a:xfrm>
            <a:off x="369282" y="1108571"/>
            <a:ext cx="8436581" cy="4785635"/>
          </a:xfrm>
        </p:spPr>
        <p:txBody>
          <a:bodyPr/>
          <a:lstStyle/>
          <a:p>
            <a:pPr lvl="0"/>
            <a:r>
              <a:rPr lang="en-US" altLang="en-US" sz="3200" b="1" dirty="0">
                <a:latin typeface="Segoe UI" panose="020B0502040204020203" pitchFamily="34" charset="0"/>
                <a:cs typeface="Segoe UI" panose="020B0502040204020203" pitchFamily="34" charset="0"/>
              </a:rPr>
              <a:t>SHIBA’s role with PEBB and other retirement OEP questions  </a:t>
            </a:r>
            <a:br>
              <a:rPr lang="en-US" altLang="en-US" sz="3200" dirty="0">
                <a:latin typeface="Segoe UI" panose="020B0502040204020203" pitchFamily="34" charset="0"/>
                <a:cs typeface="Segoe UI" panose="020B0502040204020203" pitchFamily="34" charset="0"/>
              </a:rPr>
            </a:br>
            <a:endParaRPr lang="en-US" sz="2400" b="1" dirty="0"/>
          </a:p>
          <a:p>
            <a:pPr marL="342900" lvl="0" indent="-342900">
              <a:buFont typeface="Arial" panose="020B0604020202020204" pitchFamily="34" charset="0"/>
              <a:buChar char="•"/>
            </a:pPr>
            <a:r>
              <a:rPr lang="en-US" sz="2400" dirty="0"/>
              <a:t>Many retiree plans have Open Enrollment in the fall.  It is not within SHIBA’s scope to counsel extensively about these plan options.  Refer clients to:</a:t>
            </a:r>
          </a:p>
          <a:p>
            <a:pPr marL="1085850" lvl="1" indent="-342900"/>
            <a:r>
              <a:rPr lang="en-US" dirty="0"/>
              <a:t>Their former employer or</a:t>
            </a:r>
          </a:p>
          <a:p>
            <a:pPr marL="1085850" lvl="1" indent="-342900"/>
            <a:r>
              <a:rPr lang="en-US" dirty="0"/>
              <a:t>PEBB 1-800-200-1004</a:t>
            </a:r>
          </a:p>
          <a:p>
            <a:pPr marL="342900" lvl="0" indent="-342900">
              <a:buFont typeface="Arial" panose="020B0604020202020204" pitchFamily="34" charset="0"/>
              <a:buChar char="•"/>
            </a:pPr>
            <a:r>
              <a:rPr lang="en-US" sz="2400" dirty="0"/>
              <a:t>The exception to the above is that SHIBA counselors may help PEBB clients compare Part D options if the client is planning to go with the PEBB Medigap.  </a:t>
            </a:r>
          </a:p>
          <a:p>
            <a:pPr eaLnBrk="1" hangingPunct="1"/>
            <a:endParaRPr lang="en-US" altLang="en-US" sz="24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18</a:t>
            </a:fld>
            <a:endParaRPr lang="en-US" dirty="0"/>
          </a:p>
        </p:txBody>
      </p:sp>
    </p:spTree>
    <p:extLst>
      <p:ext uri="{BB962C8B-B14F-4D97-AF65-F5344CB8AC3E}">
        <p14:creationId xmlns:p14="http://schemas.microsoft.com/office/powerpoint/2010/main" val="375070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3"/>
            <a:ext cx="8445500" cy="1275104"/>
          </a:xfrm>
        </p:spPr>
        <p:txBody>
          <a:bodyPr/>
          <a:lstStyle/>
          <a:p>
            <a:r>
              <a:rPr lang="en-US" altLang="en-US" dirty="0">
                <a:latin typeface="Segoe UI" panose="020B0502040204020203" pitchFamily="34" charset="0"/>
                <a:cs typeface="Segoe UI" panose="020B0502040204020203" pitchFamily="34" charset="0"/>
              </a:rPr>
              <a:t>PEBB: SHIBA job aid and SHIBA’s scope</a:t>
            </a:r>
          </a:p>
        </p:txBody>
      </p:sp>
      <p:sp>
        <p:nvSpPr>
          <p:cNvPr id="17413" name="Content Placeholder 2"/>
          <p:cNvSpPr>
            <a:spLocks noGrp="1"/>
          </p:cNvSpPr>
          <p:nvPr>
            <p:ph idx="1"/>
          </p:nvPr>
        </p:nvSpPr>
        <p:spPr>
          <a:xfrm>
            <a:off x="369282" y="1108571"/>
            <a:ext cx="8436581" cy="4785635"/>
          </a:xfrm>
        </p:spPr>
        <p:txBody>
          <a:bodyPr/>
          <a:lstStyle/>
          <a:p>
            <a:pPr lvl="0"/>
            <a:r>
              <a:rPr lang="en-US" altLang="en-US" sz="3200" b="1" dirty="0">
                <a:latin typeface="Segoe UI" panose="020B0502040204020203" pitchFamily="34" charset="0"/>
                <a:cs typeface="Segoe UI" panose="020B0502040204020203" pitchFamily="34" charset="0"/>
              </a:rPr>
              <a:t>Job aid</a:t>
            </a:r>
          </a:p>
          <a:p>
            <a:pPr lvl="0"/>
            <a:r>
              <a:rPr lang="en-US" altLang="en-US" b="1" dirty="0">
                <a:latin typeface="Segoe UI" panose="020B0502040204020203" pitchFamily="34" charset="0"/>
                <a:cs typeface="Segoe UI" panose="020B0502040204020203" pitchFamily="34" charset="0"/>
              </a:rPr>
              <a:t>SHIBA and PEBB: Counseling roles</a:t>
            </a:r>
          </a:p>
          <a:p>
            <a:pPr lvl="0"/>
            <a:endParaRPr lang="en-US" sz="800" dirty="0">
              <a:latin typeface="Segoe UI" panose="020B0502040204020203" pitchFamily="34" charset="0"/>
              <a:cs typeface="Segoe UI" panose="020B0502040204020203" pitchFamily="34" charset="0"/>
            </a:endParaRPr>
          </a:p>
          <a:p>
            <a:pPr marL="457200" lvl="0" indent="-457200">
              <a:buFont typeface="Arial" panose="020B0604020202020204" pitchFamily="34" charset="0"/>
              <a:buChar char="•"/>
            </a:pPr>
            <a:r>
              <a:rPr lang="en-US" dirty="0">
                <a:latin typeface="Segoe UI" panose="020B0502040204020203" pitchFamily="34" charset="0"/>
                <a:cs typeface="Segoe UI" panose="020B0502040204020203" pitchFamily="34" charset="0"/>
              </a:rPr>
              <a:t>See the job aid on the next two slides and at </a:t>
            </a:r>
            <a:r>
              <a:rPr lang="en-US" altLang="en-US" dirty="0">
                <a:latin typeface="Segoe UI" panose="020B0502040204020203" pitchFamily="34" charset="0"/>
                <a:cs typeface="Segoe UI" panose="020B0502040204020203" pitchFamily="34" charset="0"/>
                <a:hlinkClick r:id="rId3"/>
              </a:rPr>
              <a:t>https://www.insurance.wa.gov/sites/default/files/documents/shiba-pebb.pdf</a:t>
            </a:r>
            <a:r>
              <a:rPr lang="en-US" altLang="en-US" dirty="0">
                <a:latin typeface="Segoe UI" panose="020B0502040204020203" pitchFamily="34" charset="0"/>
                <a:cs typeface="Segoe UI" panose="020B0502040204020203" pitchFamily="34" charset="0"/>
              </a:rPr>
              <a:t>   </a:t>
            </a:r>
          </a:p>
          <a:p>
            <a:pPr marL="457200" indent="-457200">
              <a:buFont typeface="Arial" panose="020B0604020202020204" pitchFamily="34" charset="0"/>
              <a:buChar char="•"/>
            </a:pPr>
            <a:r>
              <a:rPr lang="en-US" u="sng" dirty="0"/>
              <a:t>Do not help clients with filling out forms.</a:t>
            </a:r>
            <a:r>
              <a:rPr lang="en-US" dirty="0"/>
              <a:t> It is outside your scope of work as a SHIBA counselor. See the SHIBA volunteer handbook pages 36-37 or speak with your RTC for a refresher on SHIBA scope. </a:t>
            </a:r>
            <a:r>
              <a:rPr lang="en-US" dirty="0">
                <a:hlinkClick r:id="rId4"/>
              </a:rPr>
              <a:t>https://www.insurance.wa.gov/media/1548</a:t>
            </a:r>
            <a:r>
              <a:rPr lang="en-US" dirty="0"/>
              <a:t> </a:t>
            </a:r>
          </a:p>
          <a:p>
            <a:pPr marL="457200" lvl="0" indent="-457200">
              <a:buFont typeface="Arial" panose="020B0604020202020204" pitchFamily="34" charset="0"/>
              <a:buChar char="•"/>
            </a:pPr>
            <a:endParaRPr lang="en-US" sz="3200" dirty="0"/>
          </a:p>
          <a:p>
            <a:pPr eaLnBrk="1" hangingPunct="1"/>
            <a:endParaRPr lang="en-US" altLang="en-US" sz="24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19</a:t>
            </a:fld>
            <a:endParaRPr lang="en-US" dirty="0"/>
          </a:p>
        </p:txBody>
      </p:sp>
    </p:spTree>
    <p:extLst>
      <p:ext uri="{BB962C8B-B14F-4D97-AF65-F5344CB8AC3E}">
        <p14:creationId xmlns:p14="http://schemas.microsoft.com/office/powerpoint/2010/main" val="22665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3"/>
            <a:ext cx="8445500" cy="666750"/>
          </a:xfrm>
        </p:spPr>
        <p:txBody>
          <a:bodyPr/>
          <a:lstStyle/>
          <a:p>
            <a:r>
              <a:rPr lang="en-US" altLang="en-US" dirty="0"/>
              <a:t>Agenda</a:t>
            </a:r>
          </a:p>
        </p:txBody>
      </p:sp>
      <p:sp>
        <p:nvSpPr>
          <p:cNvPr id="17413" name="Content Placeholder 2"/>
          <p:cNvSpPr>
            <a:spLocks noGrp="1"/>
          </p:cNvSpPr>
          <p:nvPr>
            <p:ph idx="1"/>
          </p:nvPr>
        </p:nvSpPr>
        <p:spPr>
          <a:xfrm>
            <a:off x="360363" y="1311275"/>
            <a:ext cx="8445500" cy="4525963"/>
          </a:xfrm>
        </p:spPr>
        <p:txBody>
          <a:bodyPr/>
          <a:lstStyle/>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Learning objectives: You should you be able to complete Open Enrollment and Plan Finder training goals after today’s continuing education.</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What’s new?</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Sharing time</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Open Enrollment overview</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Plan Finder</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Wrap-up</a:t>
            </a:r>
          </a:p>
        </p:txBody>
      </p:sp>
      <p:sp>
        <p:nvSpPr>
          <p:cNvPr id="3" name="Footer Placeholder 2"/>
          <p:cNvSpPr>
            <a:spLocks noGrp="1"/>
          </p:cNvSpPr>
          <p:nvPr>
            <p:ph type="ftr" sz="quarter" idx="10"/>
          </p:nvPr>
        </p:nvSpPr>
        <p:spPr>
          <a:xfrm>
            <a:off x="1158875" y="6315075"/>
            <a:ext cx="4582706" cy="200025"/>
          </a:xfrm>
        </p:spPr>
        <p:txBody>
          <a:bodyPr/>
          <a:lstStyle/>
          <a:p>
            <a:r>
              <a:rPr lang="en-US" dirty="0"/>
              <a:t>SHIBA advisor continuing education  |  September 2021</a:t>
            </a:r>
          </a:p>
        </p:txBody>
      </p:sp>
      <p:sp>
        <p:nvSpPr>
          <p:cNvPr id="5" name="Slide Number Placeholder 4"/>
          <p:cNvSpPr>
            <a:spLocks noGrp="1"/>
          </p:cNvSpPr>
          <p:nvPr>
            <p:ph type="sldNum" sz="quarter" idx="11"/>
          </p:nvPr>
        </p:nvSpPr>
        <p:spPr>
          <a:xfrm>
            <a:off x="8166100" y="6315075"/>
            <a:ext cx="639763" cy="200025"/>
          </a:xfrm>
        </p:spPr>
        <p:txBody>
          <a:bodyPr/>
          <a:lstStyle/>
          <a:p>
            <a:fld id="{74481FA7-81C5-4C22-B35E-8DC15B33B2C9}" type="slidenum">
              <a:rPr lang="en-US" smtClean="0"/>
              <a:pPr/>
              <a:t>2</a:t>
            </a:fld>
            <a:endParaRPr lang="en-US" dirty="0"/>
          </a:p>
        </p:txBody>
      </p:sp>
    </p:spTree>
    <p:extLst>
      <p:ext uri="{BB962C8B-B14F-4D97-AF65-F5344CB8AC3E}">
        <p14:creationId xmlns:p14="http://schemas.microsoft.com/office/powerpoint/2010/main" val="46802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20</a:t>
            </a:fld>
            <a:endParaRPr lang="en-US" dirty="0"/>
          </a:p>
        </p:txBody>
      </p:sp>
      <p:pic>
        <p:nvPicPr>
          <p:cNvPr id="6" name="Picture 5" descr="This is a graphic of page one of the SHIBA job aid titled SHIBA and PEBB: Counseling roles. ">
            <a:extLst>
              <a:ext uri="{FF2B5EF4-FFF2-40B4-BE49-F238E27FC236}">
                <a16:creationId xmlns:a16="http://schemas.microsoft.com/office/drawing/2014/main" id="{F2466FA3-E1AC-4393-AC16-F06A02E0D284}"/>
              </a:ext>
            </a:extLst>
          </p:cNvPr>
          <p:cNvPicPr>
            <a:picLocks noChangeAspect="1"/>
          </p:cNvPicPr>
          <p:nvPr/>
        </p:nvPicPr>
        <p:blipFill>
          <a:blip r:embed="rId3"/>
          <a:stretch>
            <a:fillRect/>
          </a:stretch>
        </p:blipFill>
        <p:spPr>
          <a:xfrm>
            <a:off x="1064304" y="105651"/>
            <a:ext cx="5186597" cy="6116376"/>
          </a:xfrm>
          <a:prstGeom prst="rect">
            <a:avLst/>
          </a:prstGeom>
          <a:ln>
            <a:solidFill>
              <a:schemeClr val="tx1"/>
            </a:solidFill>
          </a:ln>
        </p:spPr>
      </p:pic>
      <p:sp>
        <p:nvSpPr>
          <p:cNvPr id="7" name="TextBox 6">
            <a:extLst>
              <a:ext uri="{FF2B5EF4-FFF2-40B4-BE49-F238E27FC236}">
                <a16:creationId xmlns:a16="http://schemas.microsoft.com/office/drawing/2014/main" id="{0E476373-2D57-46A0-AEB2-85A3FF03BCF3}"/>
              </a:ext>
            </a:extLst>
          </p:cNvPr>
          <p:cNvSpPr txBox="1"/>
          <p:nvPr/>
        </p:nvSpPr>
        <p:spPr>
          <a:xfrm>
            <a:off x="6625652" y="3852472"/>
            <a:ext cx="2180211" cy="2031325"/>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Page 1 of 2</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See the job at  </a:t>
            </a:r>
            <a:r>
              <a:rPr lang="en-US" altLang="en-US" dirty="0">
                <a:latin typeface="Segoe UI" panose="020B0502040204020203" pitchFamily="34" charset="0"/>
                <a:cs typeface="Segoe UI" panose="020B0502040204020203" pitchFamily="34" charset="0"/>
                <a:hlinkClick r:id="rId4"/>
              </a:rPr>
              <a:t>https://www.insurance.wa.gov/sites/default/files/documents/shiba-pebb.pdf</a:t>
            </a:r>
            <a:r>
              <a:rPr lang="en-US" altLang="en-US"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559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21</a:t>
            </a:fld>
            <a:endParaRPr lang="en-US" dirty="0"/>
          </a:p>
        </p:txBody>
      </p:sp>
      <p:sp>
        <p:nvSpPr>
          <p:cNvPr id="7" name="TextBox 6">
            <a:extLst>
              <a:ext uri="{FF2B5EF4-FFF2-40B4-BE49-F238E27FC236}">
                <a16:creationId xmlns:a16="http://schemas.microsoft.com/office/drawing/2014/main" id="{0E476373-2D57-46A0-AEB2-85A3FF03BCF3}"/>
              </a:ext>
            </a:extLst>
          </p:cNvPr>
          <p:cNvSpPr txBox="1"/>
          <p:nvPr/>
        </p:nvSpPr>
        <p:spPr>
          <a:xfrm>
            <a:off x="6625652" y="3852472"/>
            <a:ext cx="2180211" cy="2031325"/>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Page 2 of 2</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See the job at </a:t>
            </a:r>
            <a:r>
              <a:rPr lang="en-US" altLang="en-US" dirty="0">
                <a:latin typeface="Segoe UI" panose="020B0502040204020203" pitchFamily="34" charset="0"/>
                <a:cs typeface="Segoe UI" panose="020B0502040204020203" pitchFamily="34" charset="0"/>
                <a:hlinkClick r:id="rId3"/>
              </a:rPr>
              <a:t>https://www.insurance.wa.gov/sites/default/files/documents/shiba-pebb.pdf</a:t>
            </a:r>
            <a:r>
              <a:rPr lang="en-US" altLang="en-US"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p:txBody>
      </p:sp>
      <p:pic>
        <p:nvPicPr>
          <p:cNvPr id="4" name="Picture 3" descr="This is a graphic of page two of the SHIBA job aid titled SHIBA and PEBB: Counseling roles. ">
            <a:extLst>
              <a:ext uri="{FF2B5EF4-FFF2-40B4-BE49-F238E27FC236}">
                <a16:creationId xmlns:a16="http://schemas.microsoft.com/office/drawing/2014/main" id="{11C23559-E13E-4C73-BA12-339A804CA994}"/>
              </a:ext>
            </a:extLst>
          </p:cNvPr>
          <p:cNvPicPr>
            <a:picLocks noChangeAspect="1"/>
          </p:cNvPicPr>
          <p:nvPr/>
        </p:nvPicPr>
        <p:blipFill>
          <a:blip r:embed="rId4"/>
          <a:stretch>
            <a:fillRect/>
          </a:stretch>
        </p:blipFill>
        <p:spPr>
          <a:xfrm>
            <a:off x="1028392" y="342900"/>
            <a:ext cx="5406486" cy="4139159"/>
          </a:xfrm>
          <a:prstGeom prst="rect">
            <a:avLst/>
          </a:prstGeom>
          <a:ln>
            <a:solidFill>
              <a:schemeClr val="tx1"/>
            </a:solidFill>
          </a:ln>
        </p:spPr>
      </p:pic>
    </p:spTree>
    <p:extLst>
      <p:ext uri="{BB962C8B-B14F-4D97-AF65-F5344CB8AC3E}">
        <p14:creationId xmlns:p14="http://schemas.microsoft.com/office/powerpoint/2010/main" val="311230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1EF3-0FB8-4A4C-99B6-5AFF31F26C3B}"/>
              </a:ext>
            </a:extLst>
          </p:cNvPr>
          <p:cNvSpPr>
            <a:spLocks noGrp="1"/>
          </p:cNvSpPr>
          <p:nvPr>
            <p:ph type="title"/>
          </p:nvPr>
        </p:nvSpPr>
        <p:spPr/>
        <p:txBody>
          <a:bodyPr/>
          <a:lstStyle/>
          <a:p>
            <a:r>
              <a:rPr lang="en-US" dirty="0"/>
              <a:t>PEBB: Discussion activity</a:t>
            </a:r>
          </a:p>
        </p:txBody>
      </p:sp>
      <p:sp>
        <p:nvSpPr>
          <p:cNvPr id="3" name="Content Placeholder 2">
            <a:extLst>
              <a:ext uri="{FF2B5EF4-FFF2-40B4-BE49-F238E27FC236}">
                <a16:creationId xmlns:a16="http://schemas.microsoft.com/office/drawing/2014/main" id="{A81694FB-06F4-47B7-A7CE-B1348A8EF66A}"/>
              </a:ext>
            </a:extLst>
          </p:cNvPr>
          <p:cNvSpPr>
            <a:spLocks noGrp="1"/>
          </p:cNvSpPr>
          <p:nvPr>
            <p:ph idx="1"/>
          </p:nvPr>
        </p:nvSpPr>
        <p:spPr>
          <a:xfrm>
            <a:off x="360363" y="996258"/>
            <a:ext cx="8445500" cy="5104739"/>
          </a:xfrm>
        </p:spPr>
        <p:txBody>
          <a:bodyPr/>
          <a:lstStyle/>
          <a:p>
            <a:r>
              <a:rPr lang="en-US" dirty="0"/>
              <a:t>Your trainer may lead an activity to discuss working with clients who have questions about PEBB.</a:t>
            </a:r>
          </a:p>
          <a:p>
            <a:endParaRPr lang="en-US" sz="1000" dirty="0"/>
          </a:p>
          <a:p>
            <a:pPr marL="457200" indent="-457200">
              <a:buFont typeface="Arial" panose="020B0604020202020204" pitchFamily="34" charset="0"/>
              <a:buChar char="•"/>
            </a:pPr>
            <a:r>
              <a:rPr lang="en-US" sz="2400" dirty="0"/>
              <a:t>Public Employees Benefits Board</a:t>
            </a:r>
            <a:br>
              <a:rPr lang="en-US" sz="2400" dirty="0"/>
            </a:br>
            <a:r>
              <a:rPr lang="en-US" sz="2400" dirty="0">
                <a:hlinkClick r:id="rId3"/>
              </a:rPr>
              <a:t>https://www.hca.wa.gov/about-hca/public-employees-benefits-board-pebb-program</a:t>
            </a:r>
            <a:r>
              <a:rPr lang="en-US" sz="2400" dirty="0"/>
              <a:t> </a:t>
            </a:r>
          </a:p>
          <a:p>
            <a:pPr marL="457200" indent="-457200">
              <a:buFont typeface="Arial" panose="020B0604020202020204" pitchFamily="34" charset="0"/>
              <a:buChar char="•"/>
            </a:pPr>
            <a:r>
              <a:rPr lang="en-US" sz="2400" dirty="0"/>
              <a:t>See the notes section of this slide for the discussion activity.</a:t>
            </a:r>
          </a:p>
          <a:p>
            <a:pPr marL="457200" indent="-457200">
              <a:buFont typeface="Arial" panose="020B0604020202020204" pitchFamily="34" charset="0"/>
              <a:buChar char="•"/>
            </a:pPr>
            <a:r>
              <a:rPr lang="en-US" sz="2400" dirty="0"/>
              <a:t>The next slide provides referral resources.</a:t>
            </a:r>
          </a:p>
          <a:p>
            <a:pPr marL="457200" indent="-457200">
              <a:buFont typeface="Arial" panose="020B0604020202020204" pitchFamily="34" charset="0"/>
              <a:buChar char="•"/>
            </a:pPr>
            <a:r>
              <a:rPr lang="en-US" sz="2400" dirty="0"/>
              <a:t> See the SHIBA job aid </a:t>
            </a:r>
            <a:r>
              <a:rPr lang="en-US" sz="2400" b="1" dirty="0"/>
              <a:t>SHIBA and PEBB: Counseling roles </a:t>
            </a:r>
            <a:r>
              <a:rPr lang="en-US" sz="2400" dirty="0"/>
              <a:t>which provides info on what you can do.</a:t>
            </a:r>
            <a:br>
              <a:rPr lang="en-US" sz="2400" dirty="0"/>
            </a:br>
            <a:r>
              <a:rPr lang="en-US" sz="2400" dirty="0">
                <a:hlinkClick r:id="rId4"/>
              </a:rPr>
              <a:t>https://www.insurance.wa.gov/sites/default/files/documents/shiba-pebb.pdf</a:t>
            </a:r>
            <a:r>
              <a:rPr lang="en-US" sz="2400" dirty="0"/>
              <a:t> </a:t>
            </a:r>
          </a:p>
        </p:txBody>
      </p:sp>
      <p:sp>
        <p:nvSpPr>
          <p:cNvPr id="4" name="Footer Placeholder 3">
            <a:extLst>
              <a:ext uri="{FF2B5EF4-FFF2-40B4-BE49-F238E27FC236}">
                <a16:creationId xmlns:a16="http://schemas.microsoft.com/office/drawing/2014/main" id="{DED96C62-1DB0-48C7-B3E4-DF7FDB6DC297}"/>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39ADD5B6-70DA-4F95-8A89-0F38340B976D}"/>
              </a:ext>
            </a:extLst>
          </p:cNvPr>
          <p:cNvSpPr>
            <a:spLocks noGrp="1"/>
          </p:cNvSpPr>
          <p:nvPr>
            <p:ph type="sldNum" sz="quarter" idx="11"/>
          </p:nvPr>
        </p:nvSpPr>
        <p:spPr/>
        <p:txBody>
          <a:bodyPr/>
          <a:lstStyle/>
          <a:p>
            <a:pPr>
              <a:defRPr/>
            </a:pPr>
            <a:fld id="{74481FA7-81C5-4C22-B35E-8DC15B33B2C9}" type="slidenum">
              <a:rPr lang="en-US" smtClean="0"/>
              <a:pPr>
                <a:defRPr/>
              </a:pPr>
              <a:t>22</a:t>
            </a:fld>
            <a:endParaRPr lang="en-US" dirty="0"/>
          </a:p>
        </p:txBody>
      </p:sp>
    </p:spTree>
    <p:extLst>
      <p:ext uri="{BB962C8B-B14F-4D97-AF65-F5344CB8AC3E}">
        <p14:creationId xmlns:p14="http://schemas.microsoft.com/office/powerpoint/2010/main" val="362114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F685-4A23-4BE0-9A61-1490595EA54A}"/>
              </a:ext>
            </a:extLst>
          </p:cNvPr>
          <p:cNvSpPr>
            <a:spLocks noGrp="1"/>
          </p:cNvSpPr>
          <p:nvPr>
            <p:ph type="title"/>
          </p:nvPr>
        </p:nvSpPr>
        <p:spPr/>
        <p:txBody>
          <a:bodyPr/>
          <a:lstStyle/>
          <a:p>
            <a:r>
              <a:rPr lang="en-US" dirty="0"/>
              <a:t>PEBB: Resources</a:t>
            </a:r>
          </a:p>
        </p:txBody>
      </p:sp>
      <p:sp>
        <p:nvSpPr>
          <p:cNvPr id="3" name="Content Placeholder 2">
            <a:extLst>
              <a:ext uri="{FF2B5EF4-FFF2-40B4-BE49-F238E27FC236}">
                <a16:creationId xmlns:a16="http://schemas.microsoft.com/office/drawing/2014/main" id="{0F372152-F804-4966-9921-6E830C8D4D42}"/>
              </a:ext>
            </a:extLst>
          </p:cNvPr>
          <p:cNvSpPr>
            <a:spLocks noGrp="1"/>
          </p:cNvSpPr>
          <p:nvPr>
            <p:ph idx="1"/>
          </p:nvPr>
        </p:nvSpPr>
        <p:spPr>
          <a:xfrm>
            <a:off x="360363" y="1076078"/>
            <a:ext cx="8445500" cy="5238997"/>
          </a:xfrm>
        </p:spPr>
        <p:txBody>
          <a:bodyPr/>
          <a:lstStyle/>
          <a:p>
            <a:pPr marL="0" marR="0">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Segoe UI" panose="020B0502040204020203" pitchFamily="34" charset="0"/>
              </a:rPr>
              <a:t>PEBB Retiree Health Coverage Resources</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0"/>
              </a:spcBef>
              <a:spcAft>
                <a:spcPts val="0"/>
              </a:spcAft>
            </a:pPr>
            <a:r>
              <a:rPr lang="en-US" sz="2000" b="1" dirty="0">
                <a:effectLst/>
                <a:latin typeface="Segoe UI" panose="020B0502040204020203" pitchFamily="34" charset="0"/>
                <a:ea typeface="Calibri" panose="020F0502020204030204" pitchFamily="34" charset="0"/>
                <a:cs typeface="Segoe UI" panose="020B0502040204020203" pitchFamily="34" charset="0"/>
              </a:rPr>
              <a:t> </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0"/>
              </a:spcBef>
              <a:spcAft>
                <a:spcPts val="0"/>
              </a:spcAft>
            </a:pPr>
            <a:r>
              <a:rPr lang="en-US" sz="2000" b="1" dirty="0">
                <a:effectLst/>
                <a:latin typeface="Segoe UI" panose="020B0502040204020203" pitchFamily="34" charset="0"/>
                <a:ea typeface="Calibri" panose="020F0502020204030204" pitchFamily="34" charset="0"/>
                <a:cs typeface="Segoe UI" panose="020B0502040204020203" pitchFamily="34" charset="0"/>
              </a:rPr>
              <a:t>Health Care Authority</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L="342900" marR="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https://www.hca.wa.gov/employee-retiree-benefits/contact-us</a:t>
            </a:r>
            <a:r>
              <a:rPr lang="en-US" sz="2000" b="1" dirty="0">
                <a:effectLst/>
                <a:latin typeface="Segoe UI" panose="020B0502040204020203" pitchFamily="34" charset="0"/>
                <a:ea typeface="Calibri" panose="020F0502020204030204" pitchFamily="34" charset="0"/>
                <a:cs typeface="Segoe UI" panose="020B0502040204020203" pitchFamily="34" charset="0"/>
              </a:rPr>
              <a:t> </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Segoe UI" panose="020B0502040204020203" pitchFamily="34" charset="0"/>
                <a:ea typeface="Calibri" panose="020F0502020204030204" pitchFamily="34" charset="0"/>
                <a:cs typeface="Segoe UI" panose="020B0502040204020203" pitchFamily="34" charset="0"/>
              </a:rPr>
              <a:t>1-800-200-1004</a:t>
            </a: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Segoe UI" panose="020B0502040204020203" pitchFamily="34" charset="0"/>
                <a:ea typeface="Calibri" panose="020F0502020204030204" pitchFamily="34" charset="0"/>
                <a:cs typeface="Segoe UI" panose="020B0502040204020203" pitchFamily="34" charset="0"/>
              </a:rPr>
              <a:t>Send a </a:t>
            </a:r>
            <a:r>
              <a:rPr lang="en-US" sz="2000" b="1" dirty="0">
                <a:effectLst/>
                <a:latin typeface="Segoe UI" panose="020B0502040204020203" pitchFamily="34" charset="0"/>
                <a:ea typeface="Calibri" panose="020F0502020204030204" pitchFamily="34" charset="0"/>
                <a:cs typeface="Segoe UI" panose="020B0502040204020203" pitchFamily="34" charset="0"/>
              </a:rPr>
              <a:t>secure message</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https://www.fuzeqna.com/pebb/consumer/question.asp</a:t>
            </a:r>
            <a:r>
              <a:rPr lang="en-US" sz="2000" dirty="0">
                <a:effectLst/>
                <a:latin typeface="Segoe UI" panose="020B0502040204020203" pitchFamily="34" charset="0"/>
                <a:ea typeface="Calibri" panose="020F0502020204030204" pitchFamily="34" charset="0"/>
                <a:cs typeface="Segoe UI" panose="020B0502040204020203" pitchFamily="34" charset="0"/>
              </a:rPr>
              <a:t>  </a:t>
            </a:r>
          </a:p>
          <a:p>
            <a:pPr marL="0" marR="0">
              <a:lnSpc>
                <a:spcPct val="107000"/>
              </a:lnSpc>
              <a:spcBef>
                <a:spcPts val="0"/>
              </a:spcBef>
              <a:spcAft>
                <a:spcPts val="0"/>
              </a:spcAft>
            </a:pPr>
            <a:r>
              <a:rPr lang="en-US" sz="2000" dirty="0">
                <a:effectLst/>
                <a:latin typeface="Segoe UI" panose="020B0502040204020203" pitchFamily="34" charset="0"/>
                <a:ea typeface="Calibri" panose="020F0502020204030204" pitchFamily="34" charset="0"/>
                <a:cs typeface="Segoe UI" panose="020B0502040204020203" pitchFamily="34" charset="0"/>
              </a:rPr>
              <a:t> </a:t>
            </a:r>
          </a:p>
          <a:p>
            <a:pPr marL="0" marR="0">
              <a:lnSpc>
                <a:spcPct val="107000"/>
              </a:lnSpc>
              <a:spcBef>
                <a:spcPts val="0"/>
              </a:spcBef>
              <a:spcAft>
                <a:spcPts val="0"/>
              </a:spcAft>
            </a:pPr>
            <a:r>
              <a:rPr lang="en-US" sz="2000" b="1" dirty="0">
                <a:effectLst/>
                <a:latin typeface="Segoe UI" panose="020B0502040204020203" pitchFamily="34" charset="0"/>
                <a:ea typeface="Calibri" panose="020F0502020204030204" pitchFamily="34" charset="0"/>
                <a:cs typeface="Segoe UI" panose="020B0502040204020203" pitchFamily="34" charset="0"/>
              </a:rPr>
              <a:t>Department of Retirement Systems</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L="342900" marR="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5"/>
              </a:rPr>
              <a:t>https://www.drs.wa.gov/</a:t>
            </a:r>
            <a:r>
              <a:rPr lang="en-US" sz="2000" dirty="0">
                <a:effectLst/>
                <a:latin typeface="Segoe UI" panose="020B0502040204020203" pitchFamily="34" charset="0"/>
                <a:ea typeface="Calibri" panose="020F0502020204030204" pitchFamily="34" charset="0"/>
                <a:cs typeface="Segoe UI" panose="020B0502040204020203" pitchFamily="34" charset="0"/>
              </a:rPr>
              <a:t> </a:t>
            </a: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Segoe UI" panose="020B0502040204020203" pitchFamily="34" charset="0"/>
                <a:ea typeface="Calibri" panose="020F0502020204030204" pitchFamily="34" charset="0"/>
                <a:cs typeface="Segoe UI" panose="020B0502040204020203" pitchFamily="34" charset="0"/>
              </a:rPr>
              <a:t>360-664-7000</a:t>
            </a:r>
          </a:p>
          <a:p>
            <a:pPr marL="342900" marR="0" indent="-342900">
              <a:lnSpc>
                <a:spcPct val="107000"/>
              </a:lnSpc>
              <a:spcBef>
                <a:spcPts val="0"/>
              </a:spcBef>
              <a:spcAft>
                <a:spcPts val="0"/>
              </a:spcAft>
              <a:buFont typeface="Arial" panose="020B0604020202020204" pitchFamily="34" charset="0"/>
              <a:buChar char="•"/>
            </a:pPr>
            <a:r>
              <a:rPr lang="en-US" sz="2000" b="1" dirty="0">
                <a:effectLst/>
                <a:latin typeface="Segoe UI" panose="020B0502040204020203" pitchFamily="34" charset="0"/>
                <a:ea typeface="Calibri" panose="020F0502020204030204" pitchFamily="34" charset="0"/>
                <a:cs typeface="Segoe UI" panose="020B0502040204020203" pitchFamily="34" charset="0"/>
              </a:rPr>
              <a:t>Toll-free:</a:t>
            </a:r>
            <a:r>
              <a:rPr lang="en-US" sz="2000" dirty="0">
                <a:effectLst/>
                <a:latin typeface="Segoe UI" panose="020B0502040204020203" pitchFamily="34" charset="0"/>
                <a:ea typeface="Calibri" panose="020F0502020204030204" pitchFamily="34" charset="0"/>
                <a:cs typeface="Segoe UI" panose="020B0502040204020203" pitchFamily="34" charset="0"/>
              </a:rPr>
              <a:t> 1-800-547-6657</a:t>
            </a:r>
          </a:p>
          <a:p>
            <a:pPr marL="342900" marR="0" indent="-342900">
              <a:lnSpc>
                <a:spcPct val="107000"/>
              </a:lnSpc>
              <a:spcBef>
                <a:spcPts val="0"/>
              </a:spcBef>
              <a:spcAft>
                <a:spcPts val="0"/>
              </a:spcAft>
              <a:buFont typeface="Arial" panose="020B0604020202020204" pitchFamily="34" charset="0"/>
              <a:buChar char="•"/>
            </a:pPr>
            <a:r>
              <a:rPr lang="en-US" sz="2000" b="1" dirty="0">
                <a:effectLst/>
                <a:latin typeface="Segoe UI" panose="020B0502040204020203" pitchFamily="34" charset="0"/>
                <a:ea typeface="Calibri" panose="020F0502020204030204" pitchFamily="34" charset="0"/>
                <a:cs typeface="Segoe UI" panose="020B0502040204020203" pitchFamily="34" charset="0"/>
              </a:rPr>
              <a:t>Webinars</a:t>
            </a:r>
            <a:r>
              <a:rPr lang="en-US" sz="2000" dirty="0">
                <a:effectLst/>
                <a:latin typeface="Segoe UI" panose="020B0502040204020203" pitchFamily="34" charset="0"/>
                <a:ea typeface="Calibri" panose="020F0502020204030204" pitchFamily="34" charset="0"/>
                <a:cs typeface="Segoe UI" panose="020B0502040204020203" pitchFamily="34" charset="0"/>
              </a:rPr>
              <a:t> and videos:</a:t>
            </a:r>
            <a:br>
              <a:rPr lang="en-US" sz="2000" dirty="0">
                <a:effectLst/>
                <a:latin typeface="Segoe UI" panose="020B0502040204020203" pitchFamily="34" charset="0"/>
                <a:ea typeface="Calibri" panose="020F0502020204030204" pitchFamily="34" charset="0"/>
                <a:cs typeface="Segoe UI" panose="020B0502040204020203" pitchFamily="34" charset="0"/>
              </a:rPr>
            </a:b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6"/>
              </a:rPr>
              <a:t>https://www.drs.wa.gov/retirement-planning/seminar/</a:t>
            </a:r>
            <a:r>
              <a:rPr lang="en-US" sz="2000" dirty="0">
                <a:effectLst/>
                <a:latin typeface="Segoe UI" panose="020B0502040204020203" pitchFamily="34" charset="0"/>
                <a:ea typeface="Calibri" panose="020F0502020204030204" pitchFamily="34" charset="0"/>
                <a:cs typeface="Segoe UI" panose="020B0502040204020203" pitchFamily="34" charset="0"/>
              </a:rPr>
              <a:t>   </a:t>
            </a:r>
            <a:br>
              <a:rPr lang="en-US" sz="2000" dirty="0">
                <a:effectLst/>
                <a:latin typeface="Segoe UI" panose="020B0502040204020203" pitchFamily="34" charset="0"/>
                <a:ea typeface="Calibri" panose="020F0502020204030204" pitchFamily="34" charset="0"/>
                <a:cs typeface="Segoe UI" panose="020B0502040204020203" pitchFamily="34" charset="0"/>
              </a:rPr>
            </a:br>
            <a:r>
              <a:rPr lang="en-US" sz="2000" dirty="0">
                <a:effectLst/>
                <a:latin typeface="Segoe UI" panose="020B0502040204020203" pitchFamily="34" charset="0"/>
                <a:ea typeface="Calibri" panose="020F0502020204030204" pitchFamily="34" charset="0"/>
                <a:cs typeface="Segoe UI" panose="020B0502040204020203" pitchFamily="34" charset="0"/>
              </a:rPr>
              <a:t>Scroll down the page to view “</a:t>
            </a:r>
            <a:r>
              <a:rPr lang="en-US" sz="2000" b="1" dirty="0">
                <a:effectLst/>
                <a:latin typeface="Segoe UI" panose="020B0502040204020203" pitchFamily="34" charset="0"/>
                <a:ea typeface="Calibri" panose="020F0502020204030204" pitchFamily="34" charset="0"/>
                <a:cs typeface="Segoe UI" panose="020B0502040204020203" pitchFamily="34" charset="0"/>
              </a:rPr>
              <a:t>Health Care in Retirement</a:t>
            </a:r>
            <a:r>
              <a:rPr lang="en-US" sz="2000" dirty="0">
                <a:effectLst/>
                <a:latin typeface="Segoe UI" panose="020B0502040204020203" pitchFamily="34" charset="0"/>
                <a:ea typeface="Calibri" panose="020F0502020204030204" pitchFamily="34" charset="0"/>
                <a:cs typeface="Segoe UI" panose="020B0502040204020203" pitchFamily="34" charset="0"/>
              </a:rPr>
              <a:t>” video. </a:t>
            </a:r>
          </a:p>
          <a:p>
            <a:pPr marR="0" algn="r">
              <a:lnSpc>
                <a:spcPct val="107000"/>
              </a:lnSpc>
              <a:spcBef>
                <a:spcPts val="0"/>
              </a:spcBef>
              <a:spcAft>
                <a:spcPts val="0"/>
              </a:spcAft>
            </a:pPr>
            <a:r>
              <a:rPr lang="en-US" sz="2000" i="1" dirty="0">
                <a:latin typeface="Segoe UI" panose="020B0502040204020203" pitchFamily="34" charset="0"/>
                <a:ea typeface="Calibri" panose="020F0502020204030204" pitchFamily="34" charset="0"/>
                <a:cs typeface="Segoe UI" panose="020B0502040204020203" pitchFamily="34" charset="0"/>
              </a:rPr>
              <a:t>Continued</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767728BE-E472-424E-97AA-EB8B18923A26}"/>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99BB2A2-8A5B-4D39-A2EB-727D23791DDF}"/>
              </a:ext>
            </a:extLst>
          </p:cNvPr>
          <p:cNvSpPr>
            <a:spLocks noGrp="1"/>
          </p:cNvSpPr>
          <p:nvPr>
            <p:ph type="sldNum" sz="quarter" idx="11"/>
          </p:nvPr>
        </p:nvSpPr>
        <p:spPr/>
        <p:txBody>
          <a:bodyPr/>
          <a:lstStyle/>
          <a:p>
            <a:pPr>
              <a:defRPr/>
            </a:pPr>
            <a:fld id="{74481FA7-81C5-4C22-B35E-8DC15B33B2C9}" type="slidenum">
              <a:rPr lang="en-US" smtClean="0"/>
              <a:pPr>
                <a:defRPr/>
              </a:pPr>
              <a:t>23</a:t>
            </a:fld>
            <a:endParaRPr lang="en-US" dirty="0"/>
          </a:p>
        </p:txBody>
      </p:sp>
    </p:spTree>
    <p:extLst>
      <p:ext uri="{BB962C8B-B14F-4D97-AF65-F5344CB8AC3E}">
        <p14:creationId xmlns:p14="http://schemas.microsoft.com/office/powerpoint/2010/main" val="159556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F685-4A23-4BE0-9A61-1490595EA54A}"/>
              </a:ext>
            </a:extLst>
          </p:cNvPr>
          <p:cNvSpPr>
            <a:spLocks noGrp="1"/>
          </p:cNvSpPr>
          <p:nvPr>
            <p:ph type="title"/>
          </p:nvPr>
        </p:nvSpPr>
        <p:spPr/>
        <p:txBody>
          <a:bodyPr/>
          <a:lstStyle/>
          <a:p>
            <a:r>
              <a:rPr lang="en-US" dirty="0"/>
              <a:t>PEBB: Resources </a:t>
            </a:r>
            <a:r>
              <a:rPr lang="en-US" i="1" dirty="0"/>
              <a:t>(cont’d)</a:t>
            </a:r>
          </a:p>
        </p:txBody>
      </p:sp>
      <p:sp>
        <p:nvSpPr>
          <p:cNvPr id="3" name="Content Placeholder 2">
            <a:extLst>
              <a:ext uri="{FF2B5EF4-FFF2-40B4-BE49-F238E27FC236}">
                <a16:creationId xmlns:a16="http://schemas.microsoft.com/office/drawing/2014/main" id="{0F372152-F804-4966-9921-6E830C8D4D42}"/>
              </a:ext>
            </a:extLst>
          </p:cNvPr>
          <p:cNvSpPr>
            <a:spLocks noGrp="1"/>
          </p:cNvSpPr>
          <p:nvPr>
            <p:ph idx="1"/>
          </p:nvPr>
        </p:nvSpPr>
        <p:spPr>
          <a:xfrm>
            <a:off x="360363" y="1165259"/>
            <a:ext cx="8445500" cy="4531988"/>
          </a:xfrm>
        </p:spPr>
        <p:txBody>
          <a:bodyPr/>
          <a:lstStyle/>
          <a:p>
            <a:pPr marL="0" marR="0">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Segoe UI" panose="020B0502040204020203" pitchFamily="34" charset="0"/>
              </a:rPr>
              <a:t>PEBB Retiree Health Coverage Resources</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0"/>
              </a:spcBef>
              <a:spcAft>
                <a:spcPts val="0"/>
              </a:spcAft>
            </a:pPr>
            <a:r>
              <a:rPr lang="en-US" sz="2000" b="1" dirty="0">
                <a:effectLst/>
                <a:latin typeface="Segoe UI" panose="020B0502040204020203" pitchFamily="34" charset="0"/>
                <a:ea typeface="Calibri" panose="020F0502020204030204" pitchFamily="34" charset="0"/>
                <a:cs typeface="Segoe UI" panose="020B0502040204020203" pitchFamily="34" charset="0"/>
              </a:rPr>
              <a:t> </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R="0">
              <a:lnSpc>
                <a:spcPct val="107000"/>
              </a:lnSpc>
              <a:spcBef>
                <a:spcPts val="0"/>
              </a:spcBef>
              <a:spcAft>
                <a:spcPts val="0"/>
              </a:spcAft>
            </a:pPr>
            <a:r>
              <a:rPr lang="en-US" sz="2000" b="1" dirty="0">
                <a:effectLst/>
                <a:latin typeface="Segoe UI" panose="020B0502040204020203" pitchFamily="34" charset="0"/>
                <a:ea typeface="Calibri" panose="020F0502020204030204" pitchFamily="34" charset="0"/>
                <a:cs typeface="Segoe UI" panose="020B0502040204020203" pitchFamily="34" charset="0"/>
              </a:rPr>
              <a:t>HCA page with links to information about retiree health insurance:</a:t>
            </a:r>
          </a:p>
          <a:p>
            <a:pPr marL="342900" marR="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https://www.hca.wa.gov/employee-retiree-benefits/retirees</a:t>
            </a:r>
            <a:r>
              <a:rPr lang="en-US" sz="2000" dirty="0">
                <a:effectLst/>
                <a:latin typeface="Segoe UI" panose="020B0502040204020203" pitchFamily="34" charset="0"/>
                <a:ea typeface="Calibri" panose="020F0502020204030204" pitchFamily="34" charset="0"/>
                <a:cs typeface="Segoe UI" panose="020B0502040204020203" pitchFamily="34" charset="0"/>
              </a:rPr>
              <a:t> </a:t>
            </a: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Segoe UI" panose="020B0502040204020203" pitchFamily="34" charset="0"/>
                <a:ea typeface="Calibri" panose="020F0502020204030204" pitchFamily="34" charset="0"/>
                <a:cs typeface="Segoe UI" panose="020B0502040204020203" pitchFamily="34" charset="0"/>
              </a:rPr>
              <a:t>PEBB Retiree </a:t>
            </a:r>
            <a:r>
              <a:rPr lang="en-US" sz="2000" b="1" dirty="0">
                <a:effectLst/>
                <a:latin typeface="Segoe UI" panose="020B0502040204020203" pitchFamily="34" charset="0"/>
                <a:ea typeface="Calibri" panose="020F0502020204030204" pitchFamily="34" charset="0"/>
                <a:cs typeface="Segoe UI" panose="020B0502040204020203" pitchFamily="34" charset="0"/>
              </a:rPr>
              <a:t>Enrollment Guide</a:t>
            </a:r>
            <a:r>
              <a:rPr lang="en-US" sz="2000" dirty="0">
                <a:effectLst/>
                <a:latin typeface="Segoe UI" panose="020B0502040204020203" pitchFamily="34" charset="0"/>
                <a:ea typeface="Calibri" panose="020F0502020204030204" pitchFamily="34" charset="0"/>
                <a:cs typeface="Segoe UI" panose="020B0502040204020203" pitchFamily="34" charset="0"/>
              </a:rPr>
              <a:t>:  </a:t>
            </a: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https://www.hca.wa.gov/assets/pebb/51-0205-retiree-enrollment-guide-2021.pdf</a:t>
            </a:r>
            <a:r>
              <a:rPr lang="en-US" sz="2000" dirty="0">
                <a:effectLst/>
                <a:latin typeface="Segoe UI" panose="020B0502040204020203" pitchFamily="34" charset="0"/>
                <a:ea typeface="Calibri" panose="020F0502020204030204" pitchFamily="34" charset="0"/>
                <a:cs typeface="Segoe UI" panose="020B0502040204020203" pitchFamily="34" charset="0"/>
              </a:rPr>
              <a:t>  </a:t>
            </a: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Segoe UI" panose="020B0502040204020203" pitchFamily="34" charset="0"/>
                <a:ea typeface="Calibri" panose="020F0502020204030204" pitchFamily="34" charset="0"/>
                <a:cs typeface="Segoe UI" panose="020B0502040204020203" pitchFamily="34" charset="0"/>
              </a:rPr>
              <a:t>Monthly retirement </a:t>
            </a:r>
            <a:r>
              <a:rPr lang="en-US" sz="2000" b="1" dirty="0">
                <a:effectLst/>
                <a:latin typeface="Segoe UI" panose="020B0502040204020203" pitchFamily="34" charset="0"/>
                <a:ea typeface="Calibri" panose="020F0502020204030204" pitchFamily="34" charset="0"/>
                <a:cs typeface="Segoe UI" panose="020B0502040204020203" pitchFamily="34" charset="0"/>
              </a:rPr>
              <a:t>seminars</a:t>
            </a:r>
            <a:r>
              <a:rPr lang="en-US" sz="2000" dirty="0">
                <a:effectLst/>
                <a:latin typeface="Segoe UI" panose="020B0502040204020203" pitchFamily="34" charset="0"/>
                <a:ea typeface="Calibri" panose="020F0502020204030204" pitchFamily="34" charset="0"/>
                <a:cs typeface="Segoe UI" panose="020B0502040204020203" pitchFamily="34" charset="0"/>
              </a:rPr>
              <a:t> including overview of retiree health insurance:  </a:t>
            </a:r>
            <a:br>
              <a:rPr lang="en-US" sz="2000" dirty="0">
                <a:effectLst/>
                <a:latin typeface="Segoe UI" panose="020B0502040204020203" pitchFamily="34" charset="0"/>
                <a:ea typeface="Calibri" panose="020F0502020204030204" pitchFamily="34" charset="0"/>
                <a:cs typeface="Segoe UI" panose="020B0502040204020203" pitchFamily="34" charset="0"/>
              </a:rPr>
            </a:b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5"/>
              </a:rPr>
              <a:t>https://www.hca.wa.gov/employee-retiree-benefits/retirees/attend-retirement-webinar</a:t>
            </a:r>
            <a:endParaRPr lang="en-US" dirty="0"/>
          </a:p>
        </p:txBody>
      </p:sp>
      <p:sp>
        <p:nvSpPr>
          <p:cNvPr id="4" name="Footer Placeholder 3">
            <a:extLst>
              <a:ext uri="{FF2B5EF4-FFF2-40B4-BE49-F238E27FC236}">
                <a16:creationId xmlns:a16="http://schemas.microsoft.com/office/drawing/2014/main" id="{767728BE-E472-424E-97AA-EB8B18923A26}"/>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99BB2A2-8A5B-4D39-A2EB-727D23791DDF}"/>
              </a:ext>
            </a:extLst>
          </p:cNvPr>
          <p:cNvSpPr>
            <a:spLocks noGrp="1"/>
          </p:cNvSpPr>
          <p:nvPr>
            <p:ph type="sldNum" sz="quarter" idx="11"/>
          </p:nvPr>
        </p:nvSpPr>
        <p:spPr/>
        <p:txBody>
          <a:bodyPr/>
          <a:lstStyle/>
          <a:p>
            <a:pPr>
              <a:defRPr/>
            </a:pPr>
            <a:fld id="{74481FA7-81C5-4C22-B35E-8DC15B33B2C9}" type="slidenum">
              <a:rPr lang="en-US" smtClean="0"/>
              <a:pPr>
                <a:defRPr/>
              </a:pPr>
              <a:t>24</a:t>
            </a:fld>
            <a:endParaRPr lang="en-US" dirty="0"/>
          </a:p>
        </p:txBody>
      </p:sp>
    </p:spTree>
    <p:extLst>
      <p:ext uri="{BB962C8B-B14F-4D97-AF65-F5344CB8AC3E}">
        <p14:creationId xmlns:p14="http://schemas.microsoft.com/office/powerpoint/2010/main" val="353362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25</a:t>
            </a:fld>
            <a:endParaRPr lang="en-US" dirty="0"/>
          </a:p>
        </p:txBody>
      </p:sp>
      <p:sp>
        <p:nvSpPr>
          <p:cNvPr id="7" name="Title 1"/>
          <p:cNvSpPr txBox="1">
            <a:spLocks/>
          </p:cNvSpPr>
          <p:nvPr/>
        </p:nvSpPr>
        <p:spPr bwMode="auto">
          <a:xfrm>
            <a:off x="340900" y="4212222"/>
            <a:ext cx="8464963" cy="9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7500"/>
          </a:bodyPr>
          <a:lstStyle>
            <a:lvl1pPr algn="r" defTabSz="457200" rtl="0" eaLnBrk="0" fontAlgn="base" hangingPunct="0">
              <a:spcBef>
                <a:spcPct val="0"/>
              </a:spcBef>
              <a:spcAft>
                <a:spcPct val="0"/>
              </a:spcAft>
              <a:defRPr sz="3600" b="0" kern="1200" cap="none">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r>
              <a:rPr lang="en-US" dirty="0"/>
              <a:t>Plan Finder</a:t>
            </a:r>
          </a:p>
        </p:txBody>
      </p:sp>
    </p:spTree>
    <p:extLst>
      <p:ext uri="{BB962C8B-B14F-4D97-AF65-F5344CB8AC3E}">
        <p14:creationId xmlns:p14="http://schemas.microsoft.com/office/powerpoint/2010/main" val="2289547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 Finder: Webinar updates</a:t>
            </a:r>
          </a:p>
        </p:txBody>
      </p:sp>
      <p:sp>
        <p:nvSpPr>
          <p:cNvPr id="2" name="Footer Placeholder 1"/>
          <p:cNvSpPr>
            <a:spLocks noGrp="1"/>
          </p:cNvSpPr>
          <p:nvPr>
            <p:ph type="ftr" sz="quarter" idx="10"/>
          </p:nvPr>
        </p:nvSpPr>
        <p:spPr/>
        <p:txBody>
          <a:bodyPr/>
          <a:lstStyle/>
          <a:p>
            <a:pPr>
              <a:defRPr/>
            </a:pPr>
            <a:r>
              <a:rPr lang="en-US"/>
              <a:t>SHIBA advisor continuing education  |  September 2021</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26</a:t>
            </a:fld>
            <a:endParaRPr lang="en-US" dirty="0"/>
          </a:p>
        </p:txBody>
      </p:sp>
      <p:sp>
        <p:nvSpPr>
          <p:cNvPr id="7" name="Content Placeholder 6"/>
          <p:cNvSpPr>
            <a:spLocks noGrp="1"/>
          </p:cNvSpPr>
          <p:nvPr>
            <p:ph idx="1"/>
          </p:nvPr>
        </p:nvSpPr>
        <p:spPr>
          <a:xfrm>
            <a:off x="360363" y="1166018"/>
            <a:ext cx="8548531" cy="5149057"/>
          </a:xfrm>
        </p:spPr>
        <p:txBody>
          <a:bodyPr/>
          <a:lstStyle/>
          <a:p>
            <a:r>
              <a:rPr lang="en-US" sz="2400" b="1" dirty="0"/>
              <a:t>As of August 20, 2021:</a:t>
            </a:r>
          </a:p>
          <a:p>
            <a:endParaRPr lang="en-US" sz="800" dirty="0"/>
          </a:p>
          <a:p>
            <a:r>
              <a:rPr lang="en-US" sz="2400" dirty="0"/>
              <a:t>CMS NTP held a Train-the-Trainer workshop on 8/19/21 which has a great overview.</a:t>
            </a:r>
          </a:p>
          <a:p>
            <a:pPr marL="342900" indent="-342900">
              <a:buFont typeface="Arial" panose="020B0604020202020204" pitchFamily="34" charset="0"/>
              <a:buChar char="•"/>
            </a:pPr>
            <a:r>
              <a:rPr lang="en-US" sz="2400" dirty="0"/>
              <a:t>The training slides are available now on My SHIBA and CMS. </a:t>
            </a:r>
          </a:p>
          <a:p>
            <a:pPr marL="1085850" lvl="1" indent="-342900">
              <a:buFont typeface="Courier New" panose="02070309020205020404" pitchFamily="49" charset="0"/>
              <a:buChar char="o"/>
            </a:pPr>
            <a:r>
              <a:rPr lang="en-US" sz="2000" dirty="0">
                <a:hlinkClick r:id="rId3"/>
              </a:rPr>
              <a:t>https://www.insurance.wa.gov/media/10229</a:t>
            </a:r>
            <a:r>
              <a:rPr lang="en-US" sz="2000" dirty="0"/>
              <a:t> (PowerPoint)</a:t>
            </a:r>
          </a:p>
          <a:p>
            <a:pPr marL="1085850" lvl="1" indent="-342900">
              <a:buFont typeface="Courier New" panose="02070309020205020404" pitchFamily="49" charset="0"/>
              <a:buChar char="o"/>
            </a:pPr>
            <a:r>
              <a:rPr lang="en-US" sz="2000" dirty="0"/>
              <a:t>See the next slide for a webinar summary.</a:t>
            </a:r>
          </a:p>
          <a:p>
            <a:pPr marL="342900" indent="-342900">
              <a:buFont typeface="Arial" panose="020B0604020202020204" pitchFamily="34" charset="0"/>
              <a:buChar char="•"/>
            </a:pPr>
            <a:r>
              <a:rPr lang="en-US" sz="2400" dirty="0"/>
              <a:t>The recorded webinar should be posted on CMS.</a:t>
            </a:r>
          </a:p>
          <a:p>
            <a:pPr marL="342900" indent="-342900">
              <a:buFont typeface="Arial" panose="020B0604020202020204" pitchFamily="34" charset="0"/>
              <a:buChar char="•"/>
            </a:pPr>
            <a:r>
              <a:rPr lang="en-US" sz="2400" dirty="0"/>
              <a:t>Visit </a:t>
            </a:r>
            <a:r>
              <a:rPr lang="en-US" sz="2400" dirty="0">
                <a:hlinkClick r:id="rId4"/>
              </a:rPr>
              <a:t>https://cmsnationaltrainingprogram.cms.gov/</a:t>
            </a:r>
            <a:r>
              <a:rPr lang="en-US" sz="2400" dirty="0"/>
              <a:t> for more information.</a:t>
            </a:r>
          </a:p>
          <a:p>
            <a:pPr marL="1085850" lvl="1" indent="-342900">
              <a:buFont typeface="Courier New" panose="02070309020205020404" pitchFamily="49" charset="0"/>
              <a:buChar char="o"/>
            </a:pPr>
            <a:r>
              <a:rPr lang="en-US" sz="2000" dirty="0"/>
              <a:t>Search for “Medicare plan finder.”</a:t>
            </a:r>
          </a:p>
          <a:p>
            <a:pPr marL="1085850" lvl="1" indent="-342900">
              <a:buFont typeface="Courier New" panose="02070309020205020404" pitchFamily="49" charset="0"/>
              <a:buChar char="o"/>
            </a:pPr>
            <a:r>
              <a:rPr lang="en-US" sz="2000" dirty="0"/>
              <a:t>Look through the search results for “</a:t>
            </a:r>
            <a:r>
              <a:rPr lang="en-US" sz="2000" b="1" i="0" dirty="0">
                <a:solidFill>
                  <a:srgbClr val="333333"/>
                </a:solidFill>
                <a:effectLst/>
                <a:latin typeface="Source Sans Pro" panose="020B0503030403020204" pitchFamily="34" charset="0"/>
              </a:rPr>
              <a:t>Workshop: Medicare Plan Finder (Recorded August 19, 2021).</a:t>
            </a:r>
            <a:endParaRPr lang="en-US" sz="2400" dirty="0"/>
          </a:p>
          <a:p>
            <a:pPr algn="r"/>
            <a:r>
              <a:rPr lang="en-US" sz="2400" i="1" dirty="0"/>
              <a:t>Continued</a:t>
            </a:r>
          </a:p>
          <a:p>
            <a:pPr marL="342900" indent="-342900">
              <a:buFont typeface="Arial" panose="020B0604020202020204" pitchFamily="34" charset="0"/>
              <a:buChar char="•"/>
            </a:pPr>
            <a:endParaRPr lang="en-US" sz="2400" dirty="0"/>
          </a:p>
          <a:p>
            <a:endParaRPr lang="en-US" sz="2400" dirty="0">
              <a:solidFill>
                <a:srgbClr val="FF0000"/>
              </a:solidFill>
            </a:endParaRPr>
          </a:p>
          <a:p>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endParaRPr lang="en-US" sz="2400" dirty="0">
              <a:solidFill>
                <a:srgbClr val="FF0000"/>
              </a:solidFill>
            </a:endParaRPr>
          </a:p>
          <a:p>
            <a:endParaRPr lang="en-US" sz="800" b="1" dirty="0"/>
          </a:p>
        </p:txBody>
      </p:sp>
    </p:spTree>
    <p:extLst>
      <p:ext uri="{BB962C8B-B14F-4D97-AF65-F5344CB8AC3E}">
        <p14:creationId xmlns:p14="http://schemas.microsoft.com/office/powerpoint/2010/main" val="351569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 Finder: Webinar updates </a:t>
            </a:r>
            <a:r>
              <a:rPr lang="en-US" i="1" dirty="0"/>
              <a:t>(cont’d)</a:t>
            </a:r>
          </a:p>
        </p:txBody>
      </p:sp>
      <p:sp>
        <p:nvSpPr>
          <p:cNvPr id="2" name="Footer Placeholder 1"/>
          <p:cNvSpPr>
            <a:spLocks noGrp="1"/>
          </p:cNvSpPr>
          <p:nvPr>
            <p:ph type="ftr" sz="quarter" idx="10"/>
          </p:nvPr>
        </p:nvSpPr>
        <p:spPr/>
        <p:txBody>
          <a:bodyPr/>
          <a:lstStyle/>
          <a:p>
            <a:pPr>
              <a:defRPr/>
            </a:pPr>
            <a:r>
              <a:rPr lang="en-US"/>
              <a:t>SHIBA advisor continuing education  |  September 2021</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27</a:t>
            </a:fld>
            <a:endParaRPr lang="en-US" dirty="0"/>
          </a:p>
        </p:txBody>
      </p:sp>
      <p:sp>
        <p:nvSpPr>
          <p:cNvPr id="7" name="Content Placeholder 6"/>
          <p:cNvSpPr>
            <a:spLocks noGrp="1"/>
          </p:cNvSpPr>
          <p:nvPr>
            <p:ph idx="1"/>
          </p:nvPr>
        </p:nvSpPr>
        <p:spPr>
          <a:xfrm>
            <a:off x="360363" y="1062918"/>
            <a:ext cx="8445500" cy="4888177"/>
          </a:xfrm>
        </p:spPr>
        <p:txBody>
          <a:bodyPr/>
          <a:lstStyle/>
          <a:p>
            <a:pPr marR="0" lvl="0">
              <a:spcBef>
                <a:spcPts val="0"/>
              </a:spcBef>
              <a:spcAft>
                <a:spcPts val="0"/>
              </a:spcAft>
            </a:pPr>
            <a:r>
              <a:rPr lang="en-US" sz="1800" b="1" dirty="0">
                <a:effectLst/>
                <a:latin typeface="Segoe UI" panose="020B0502040204020203" pitchFamily="34" charset="0"/>
                <a:ea typeface="Times New Roman" panose="02020603050405020304" pitchFamily="18" charset="0"/>
                <a:cs typeface="Segoe UI" panose="020B0502040204020203" pitchFamily="34" charset="0"/>
              </a:rPr>
              <a:t>Webinar Summary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cs typeface="Segoe UI" panose="020B0502040204020203" pitchFamily="34" charset="0"/>
              </a:rPr>
              <a:t>If people log into their Medicare accounts to use Plan Finder, it will automatically save their preferred pharmacy in addition to their prescription drugs.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457200" marR="0">
              <a:spcBef>
                <a:spcPts val="0"/>
              </a:spcBef>
              <a:spcAft>
                <a:spcPts val="0"/>
              </a:spcAft>
            </a:pPr>
            <a:r>
              <a:rPr lang="en-US" sz="1800" dirty="0">
                <a:effectLst/>
                <a:latin typeface="Segoe UI" panose="020B0502040204020203" pitchFamily="34" charset="0"/>
                <a:ea typeface="Calibri" panose="020F0502020204030204" pitchFamily="34" charset="0"/>
                <a:cs typeface="Segoe UI" panose="020B0502040204020203"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cs typeface="Segoe UI" panose="020B0502040204020203" pitchFamily="34" charset="0"/>
              </a:rPr>
              <a:t>The Insulin Savings filter has been removed (as of 8/19). You’ll now just search for the lowest premium + drug costs filter for best priced plans.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Segoe UI" panose="020B0502040204020203"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cs typeface="Segoe UI" panose="020B0502040204020203" pitchFamily="34" charset="0"/>
              </a:rPr>
              <a:t>Plan comparison: comparing 3 plans has been improved for mobile users and format for printing results has been improved.</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Segoe UI" panose="020B0502040204020203"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cs typeface="Segoe UI" panose="020B0502040204020203" pitchFamily="34" charset="0"/>
              </a:rPr>
              <a:t>Out-of-network/preferred pharmacies: you will have to click on plan details to find out which pharmacies are out-of-network or preferred. When you click on a plan’s details, it will list all in-network and preferred pharmacies for those plans. </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457200" marR="0">
              <a:spcBef>
                <a:spcPts val="0"/>
              </a:spcBef>
              <a:spcAft>
                <a:spcPts val="0"/>
              </a:spcAft>
            </a:pPr>
            <a:r>
              <a:rPr lang="en-US" sz="1800" dirty="0">
                <a:effectLst/>
                <a:latin typeface="Segoe UI" panose="020B0502040204020203" pitchFamily="34" charset="0"/>
                <a:ea typeface="Calibri" panose="020F0502020204030204" pitchFamily="34" charset="0"/>
                <a:cs typeface="Segoe UI" panose="020B0502040204020203"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cs typeface="Segoe UI" panose="020B0502040204020203" pitchFamily="34" charset="0"/>
              </a:rPr>
              <a:t>CMS is working on developing a “SHIP specific view” of Plan Finder which will allow SHIP/SHIBA volunteer to access a client’s Medicare account using the client’s Medicare number (instead of using the client’s Medicare account login). CMS is developing a login for SHIP/SHIBA volunteers; stay tuned for more info.</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endParaRPr lang="en-US" sz="800" b="1" dirty="0"/>
          </a:p>
        </p:txBody>
      </p:sp>
    </p:spTree>
    <p:extLst>
      <p:ext uri="{BB962C8B-B14F-4D97-AF65-F5344CB8AC3E}">
        <p14:creationId xmlns:p14="http://schemas.microsoft.com/office/powerpoint/2010/main" val="3281347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sz="3200" dirty="0">
                <a:latin typeface="Segoe UI" panose="020B0502040204020203" pitchFamily="34" charset="0"/>
                <a:cs typeface="Segoe UI" panose="020B0502040204020203" pitchFamily="34" charset="0"/>
              </a:rPr>
              <a:t>Group activity: Plan Finder review</a:t>
            </a:r>
            <a:endParaRPr lang="en-US" altLang="en-US" sz="3200" i="1" dirty="0">
              <a:latin typeface="Segoe UI" panose="020B0502040204020203" pitchFamily="34" charset="0"/>
              <a:cs typeface="Segoe UI" panose="020B0502040204020203" pitchFamily="34" charset="0"/>
            </a:endParaRPr>
          </a:p>
        </p:txBody>
      </p:sp>
      <p:sp>
        <p:nvSpPr>
          <p:cNvPr id="123909" name="Content Placeholder 2"/>
          <p:cNvSpPr>
            <a:spLocks noGrp="1"/>
          </p:cNvSpPr>
          <p:nvPr>
            <p:ph idx="1"/>
          </p:nvPr>
        </p:nvSpPr>
        <p:spPr>
          <a:xfrm>
            <a:off x="345811" y="1187772"/>
            <a:ext cx="8140170" cy="4690714"/>
          </a:xfrm>
        </p:spPr>
        <p:txBody>
          <a:bodyPr/>
          <a:lstStyle/>
          <a:p>
            <a:r>
              <a:rPr lang="en-US" sz="2400" dirty="0">
                <a:latin typeface="Segoe UI" panose="020B0502040204020203" pitchFamily="34" charset="0"/>
                <a:cs typeface="Segoe UI" panose="020B0502040204020203" pitchFamily="34" charset="0"/>
              </a:rPr>
              <a:t>Your trainer may present one of the following Plan Finder activities:</a:t>
            </a:r>
          </a:p>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pPr marL="339725" indent="-339725"/>
            <a:r>
              <a:rPr lang="en-US" sz="2400" dirty="0">
                <a:latin typeface="Segoe UI" panose="020B0502040204020203" pitchFamily="34" charset="0"/>
                <a:cs typeface="Segoe UI" panose="020B0502040204020203" pitchFamily="34" charset="0"/>
              </a:rPr>
              <a:t>1. Present and demonstrate using Plan Finder.</a:t>
            </a:r>
            <a:endParaRPr lang="en-US" sz="2400" dirty="0">
              <a:latin typeface="Segoe UI" panose="020B0502040204020203" pitchFamily="34" charset="0"/>
              <a:cs typeface="Segoe UI" panose="020B0502040204020203" pitchFamily="34" charset="0"/>
              <a:hlinkClick r:id="rId3"/>
            </a:endParaRPr>
          </a:p>
          <a:p>
            <a:pPr marL="339725" indent="-339725"/>
            <a:r>
              <a:rPr lang="en-US" sz="2400" dirty="0">
                <a:latin typeface="Segoe UI" panose="020B0502040204020203" pitchFamily="34" charset="0"/>
                <a:cs typeface="Segoe UI" panose="020B0502040204020203" pitchFamily="34" charset="0"/>
                <a:hlinkClick r:id="rId3"/>
              </a:rPr>
              <a:t>www.medicare.gov/plan-compare/#/?lang=en</a:t>
            </a:r>
            <a:r>
              <a:rPr lang="en-US" sz="2400" dirty="0">
                <a:latin typeface="Segoe UI" panose="020B0502040204020203" pitchFamily="34" charset="0"/>
                <a:cs typeface="Segoe UI" panose="020B0502040204020203" pitchFamily="34" charset="0"/>
              </a:rPr>
              <a:t> </a:t>
            </a:r>
          </a:p>
          <a:p>
            <a:pPr marL="339725" indent="-339725"/>
            <a:r>
              <a:rPr lang="en-US" sz="2400" dirty="0">
                <a:latin typeface="Segoe UI" panose="020B0502040204020203" pitchFamily="34" charset="0"/>
                <a:cs typeface="Segoe UI" panose="020B0502040204020203" pitchFamily="34" charset="0"/>
              </a:rPr>
              <a:t>2. Watch the YouTube demo (about 15 minutes)</a:t>
            </a:r>
          </a:p>
          <a:p>
            <a:pPr marL="339725" indent="-339725"/>
            <a:r>
              <a:rPr lang="en-US" sz="2400" dirty="0">
                <a:hlinkClick r:id="rId4"/>
              </a:rPr>
              <a:t>https://www.youtube.com/watch?app=desktop&amp;v=QgXmY8-gEHk</a:t>
            </a:r>
            <a:r>
              <a:rPr lang="en-US" sz="2400" dirty="0"/>
              <a:t>  </a:t>
            </a:r>
          </a:p>
          <a:p>
            <a:pPr marL="339725" indent="-339725"/>
            <a:r>
              <a:rPr lang="en-US" sz="2400" dirty="0"/>
              <a:t>3. Review of August 19, 2021 NTP training materials</a:t>
            </a:r>
          </a:p>
          <a:p>
            <a:endParaRPr lang="en-US" sz="2000" dirty="0"/>
          </a:p>
          <a:p>
            <a:pPr marL="457200" lvl="1" indent="0">
              <a:buNone/>
            </a:pPr>
            <a:endParaRPr lang="en-US" dirty="0"/>
          </a:p>
          <a:p>
            <a:pPr algn="r"/>
            <a:endParaRPr lang="en-US" sz="2200" i="1" dirty="0"/>
          </a:p>
          <a:p>
            <a:endParaRPr lang="en-US" sz="1800" i="1" dirty="0"/>
          </a:p>
          <a:p>
            <a:pPr lvl="2"/>
            <a:endParaRPr lang="en-US" sz="1800" dirty="0"/>
          </a:p>
          <a:p>
            <a:pPr lvl="1"/>
            <a:endParaRPr lang="en-US" dirty="0"/>
          </a:p>
        </p:txBody>
      </p:sp>
      <p:sp>
        <p:nvSpPr>
          <p:cNvPr id="4" name="Footer Placeholder 3"/>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28</a:t>
            </a:fld>
            <a:endParaRPr lang="en-US" dirty="0"/>
          </a:p>
        </p:txBody>
      </p:sp>
      <p:pic>
        <p:nvPicPr>
          <p:cNvPr id="2" name="Picture 1" descr="A small graphic of the Medicare Plan Finder home web pag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271" y="1755738"/>
            <a:ext cx="4127250" cy="1482787"/>
          </a:xfrm>
          <a:prstGeom prst="rect">
            <a:avLst/>
          </a:prstGeom>
        </p:spPr>
      </p:pic>
    </p:spTree>
    <p:extLst>
      <p:ext uri="{BB962C8B-B14F-4D97-AF65-F5344CB8AC3E}">
        <p14:creationId xmlns:p14="http://schemas.microsoft.com/office/powerpoint/2010/main" val="57418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Optional practice sessions: </a:t>
            </a:r>
            <a:br>
              <a:rPr lang="en-US" dirty="0"/>
            </a:br>
            <a:r>
              <a:rPr lang="en-US" dirty="0"/>
              <a:t>Communicating with clients </a:t>
            </a:r>
            <a:br>
              <a:rPr lang="en-US" dirty="0"/>
            </a:br>
            <a:r>
              <a:rPr lang="en-US" dirty="0"/>
              <a:t>to complete enrollment</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29</a:t>
            </a:fld>
            <a:endParaRPr lang="en-US" dirty="0"/>
          </a:p>
        </p:txBody>
      </p:sp>
    </p:spTree>
    <p:extLst>
      <p:ext uri="{BB962C8B-B14F-4D97-AF65-F5344CB8AC3E}">
        <p14:creationId xmlns:p14="http://schemas.microsoft.com/office/powerpoint/2010/main" val="299624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Learning objectives: OEP overview</a:t>
            </a:r>
          </a:p>
        </p:txBody>
      </p:sp>
      <p:sp>
        <p:nvSpPr>
          <p:cNvPr id="17413" name="Content Placeholder 2"/>
          <p:cNvSpPr>
            <a:spLocks noGrp="1"/>
          </p:cNvSpPr>
          <p:nvPr>
            <p:ph idx="1"/>
          </p:nvPr>
        </p:nvSpPr>
        <p:spPr>
          <a:xfrm>
            <a:off x="340898" y="1136745"/>
            <a:ext cx="8330376" cy="4793408"/>
          </a:xfrm>
        </p:spPr>
        <p:txBody>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Explain the </a:t>
            </a:r>
            <a:r>
              <a:rPr lang="en-US" sz="2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major events and timing</a:t>
            </a:r>
            <a:r>
              <a:rPr lang="en-US" sz="2400" dirty="0">
                <a:effectLst/>
                <a:latin typeface="Segoe UI" panose="020B0502040204020203" pitchFamily="34" charset="0"/>
                <a:ea typeface="Calibri" panose="020F0502020204030204" pitchFamily="34" charset="0"/>
                <a:cs typeface="Segoe UI" panose="020B0502040204020203" pitchFamily="34" charset="0"/>
              </a:rPr>
              <a:t> of Open Enrollment </a:t>
            </a:r>
            <a:r>
              <a:rPr lang="en-US" sz="2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starting in September 2021</a:t>
            </a:r>
            <a:r>
              <a:rPr lang="en-US" sz="2400" dirty="0">
                <a:effectLst/>
                <a:latin typeface="Segoe UI" panose="020B0502040204020203" pitchFamily="34" charset="0"/>
                <a:ea typeface="Calibri" panose="020F0502020204030204" pitchFamily="34" charset="0"/>
                <a:cs typeface="Segoe UI" panose="020B0502040204020203" pitchFamily="34" charset="0"/>
              </a:rPr>
              <a:t>.</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If information is available, learn about any changes for 2022.</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Explain what choices clients can make during Open Enrollment.</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Explain enrollment periods that happen from September through March and how they apply to a client’s situation.</a:t>
            </a:r>
          </a:p>
          <a:p>
            <a:pPr marL="342900" indent="-342900">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Define steps to cover when counseling clients about Open Enrollment options.</a:t>
            </a:r>
          </a:p>
          <a:p>
            <a:pPr marL="342900" indent="-342900">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Share SHIBA role with PEBB and other retiree plan </a:t>
            </a:r>
            <a:r>
              <a:rPr lang="en-US" sz="2400" dirty="0">
                <a:latin typeface="Segoe UI" panose="020B0502040204020203" pitchFamily="34" charset="0"/>
                <a:ea typeface="Calibri" panose="020F0502020204030204" pitchFamily="34" charset="0"/>
                <a:cs typeface="Segoe UI" panose="020B0502040204020203" pitchFamily="34" charset="0"/>
              </a:rPr>
              <a:t>assistance.</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a:p>
            <a:pPr>
              <a:spcBef>
                <a:spcPts val="0"/>
              </a:spcBef>
            </a:pPr>
            <a:endParaRPr lang="en-US" sz="800" dirty="0"/>
          </a:p>
          <a:p>
            <a:pPr lvl="0" algn="r"/>
            <a:r>
              <a:rPr lang="en-US" sz="2400" i="1" dirty="0"/>
              <a:t> </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a:t>
            </a:fld>
            <a:endParaRPr lang="en-US" dirty="0"/>
          </a:p>
        </p:txBody>
      </p:sp>
    </p:spTree>
    <p:extLst>
      <p:ext uri="{BB962C8B-B14F-4D97-AF65-F5344CB8AC3E}">
        <p14:creationId xmlns:p14="http://schemas.microsoft.com/office/powerpoint/2010/main" val="3309491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Job aid: OE counseling checklist</a:t>
            </a:r>
            <a:endParaRPr lang="en-US" altLang="en-US" dirty="0">
              <a:solidFill>
                <a:srgbClr val="FF0000"/>
              </a:solidFill>
              <a:highlight>
                <a:srgbClr val="FFFF00"/>
              </a:highlight>
              <a:latin typeface="Segoe UI" panose="020B0502040204020203" pitchFamily="34" charset="0"/>
              <a:cs typeface="Segoe UI" panose="020B0502040204020203" pitchFamily="34" charset="0"/>
            </a:endParaRPr>
          </a:p>
        </p:txBody>
      </p:sp>
      <p:sp>
        <p:nvSpPr>
          <p:cNvPr id="17413" name="Content Placeholder 2"/>
          <p:cNvSpPr>
            <a:spLocks noGrp="1"/>
          </p:cNvSpPr>
          <p:nvPr>
            <p:ph idx="1"/>
          </p:nvPr>
        </p:nvSpPr>
        <p:spPr>
          <a:xfrm>
            <a:off x="369282" y="1249405"/>
            <a:ext cx="8436581" cy="1107169"/>
          </a:xfrm>
        </p:spPr>
        <p:txBody>
          <a:bodyPr/>
          <a:lstStyle/>
          <a:p>
            <a:pPr lvl="0"/>
            <a:r>
              <a:rPr lang="en-US" b="1" dirty="0"/>
              <a:t>Checklist for SHIBA open enrollment counseling</a:t>
            </a:r>
          </a:p>
          <a:p>
            <a:pPr eaLnBrk="1" hangingPunct="1"/>
            <a:endParaRPr lang="en-US" altLang="en-US" sz="11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Your trainer may lead you in an optional activity.</a:t>
            </a:r>
          </a:p>
          <a:p>
            <a:pPr eaLnBrk="1" hangingPunct="1"/>
            <a:endParaRPr lang="en-US" altLang="en-US" sz="24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30</a:t>
            </a:fld>
            <a:endParaRPr lang="en-US" dirty="0"/>
          </a:p>
        </p:txBody>
      </p:sp>
      <p:pic>
        <p:nvPicPr>
          <p:cNvPr id="6" name="Picture 5" descr="A small version of the first page of the document titled Checklist for SHIBA open enrollment counseling.">
            <a:extLst>
              <a:ext uri="{FF2B5EF4-FFF2-40B4-BE49-F238E27FC236}">
                <a16:creationId xmlns:a16="http://schemas.microsoft.com/office/drawing/2014/main" id="{093F85E6-C1C2-497F-A08C-FEE832712F4A}"/>
              </a:ext>
            </a:extLst>
          </p:cNvPr>
          <p:cNvPicPr>
            <a:picLocks noChangeAspect="1"/>
          </p:cNvPicPr>
          <p:nvPr/>
        </p:nvPicPr>
        <p:blipFill>
          <a:blip r:embed="rId3"/>
          <a:stretch>
            <a:fillRect/>
          </a:stretch>
        </p:blipFill>
        <p:spPr>
          <a:xfrm>
            <a:off x="6126894" y="2468941"/>
            <a:ext cx="2678969" cy="3495728"/>
          </a:xfrm>
          <a:prstGeom prst="rect">
            <a:avLst/>
          </a:prstGeom>
          <a:ln>
            <a:solidFill>
              <a:schemeClr val="tx1"/>
            </a:solidFill>
          </a:ln>
        </p:spPr>
      </p:pic>
      <p:sp>
        <p:nvSpPr>
          <p:cNvPr id="2" name="TextBox 1">
            <a:extLst>
              <a:ext uri="{FF2B5EF4-FFF2-40B4-BE49-F238E27FC236}">
                <a16:creationId xmlns:a16="http://schemas.microsoft.com/office/drawing/2014/main" id="{F09C31DB-BFE6-4E2E-9E7F-B06CD70A606F}"/>
              </a:ext>
            </a:extLst>
          </p:cNvPr>
          <p:cNvSpPr txBox="1"/>
          <p:nvPr/>
        </p:nvSpPr>
        <p:spPr>
          <a:xfrm>
            <a:off x="338136" y="2610616"/>
            <a:ext cx="5672919" cy="2954655"/>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Two pages</a:t>
            </a:r>
          </a:p>
          <a:p>
            <a:pPr marL="342900" indent="-342900" eaLnBrk="1" hangingPunct="1">
              <a:buFont typeface="Arial" panose="020B0604020202020204" pitchFamily="34" charset="0"/>
              <a:buChar char="•"/>
            </a:pPr>
            <a:r>
              <a:rPr lang="en-US" sz="2400" dirty="0">
                <a:latin typeface="Segoe UI" panose="020B0502040204020203" pitchFamily="34" charset="0"/>
                <a:cs typeface="Segoe UI" panose="020B0502040204020203" pitchFamily="34" charset="0"/>
                <a:hlinkClick r:id="rId4"/>
              </a:rPr>
              <a:t>https://www.insurance.wa.gov/media/1542</a:t>
            </a:r>
            <a:endParaRPr lang="en-US" sz="2400" dirty="0">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pPr>
            <a:r>
              <a:rPr lang="en-US" sz="2400" dirty="0">
                <a:latin typeface="Segoe UI" panose="020B0502040204020203" pitchFamily="34" charset="0"/>
                <a:cs typeface="Segoe UI" panose="020B0502040204020203" pitchFamily="34" charset="0"/>
              </a:rPr>
              <a:t>A larger version is on the next two slides.</a:t>
            </a:r>
          </a:p>
          <a:p>
            <a:pPr marL="342900" indent="-34290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The full-sized version is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located on </a:t>
            </a:r>
            <a:r>
              <a:rPr lang="en-US" altLang="en-US" sz="2400" dirty="0">
                <a:latin typeface="Segoe UI" panose="020B0502040204020203" pitchFamily="34" charset="0"/>
                <a:cs typeface="Segoe UI" panose="020B0502040204020203" pitchFamily="34" charset="0"/>
                <a:hlinkClick r:id="rId5"/>
              </a:rPr>
              <a:t>My SHIBA</a:t>
            </a:r>
            <a:r>
              <a:rPr lang="en-US" altLang="en-US" sz="2400" dirty="0">
                <a:latin typeface="Segoe UI" panose="020B0502040204020203" pitchFamily="34" charset="0"/>
                <a:cs typeface="Segoe UI" panose="020B0502040204020203" pitchFamily="34" charset="0"/>
              </a:rPr>
              <a:t>.</a:t>
            </a:r>
          </a:p>
          <a:p>
            <a:endParaRPr lang="en-US" dirty="0"/>
          </a:p>
        </p:txBody>
      </p:sp>
    </p:spTree>
    <p:extLst>
      <p:ext uri="{BB962C8B-B14F-4D97-AF65-F5344CB8AC3E}">
        <p14:creationId xmlns:p14="http://schemas.microsoft.com/office/powerpoint/2010/main" val="3315566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31</a:t>
            </a:fld>
            <a:endParaRPr lang="en-US" dirty="0"/>
          </a:p>
        </p:txBody>
      </p:sp>
      <p:pic>
        <p:nvPicPr>
          <p:cNvPr id="6" name="Picture 5" descr="A small version of the first page of the document titled Checklist for SHIBA open enrollment counseling.">
            <a:extLst>
              <a:ext uri="{FF2B5EF4-FFF2-40B4-BE49-F238E27FC236}">
                <a16:creationId xmlns:a16="http://schemas.microsoft.com/office/drawing/2014/main" id="{093F85E6-C1C2-497F-A08C-FEE832712F4A}"/>
              </a:ext>
            </a:extLst>
          </p:cNvPr>
          <p:cNvPicPr>
            <a:picLocks noChangeAspect="1"/>
          </p:cNvPicPr>
          <p:nvPr/>
        </p:nvPicPr>
        <p:blipFill rotWithShape="1">
          <a:blip r:embed="rId3"/>
          <a:srcRect t="7941" b="9192"/>
          <a:stretch/>
        </p:blipFill>
        <p:spPr>
          <a:xfrm>
            <a:off x="3259394" y="188158"/>
            <a:ext cx="5546469" cy="5997510"/>
          </a:xfrm>
          <a:prstGeom prst="rect">
            <a:avLst/>
          </a:prstGeom>
          <a:ln>
            <a:solidFill>
              <a:schemeClr val="tx1"/>
            </a:solidFill>
          </a:ln>
        </p:spPr>
      </p:pic>
      <p:sp>
        <p:nvSpPr>
          <p:cNvPr id="2" name="TextBox 1">
            <a:extLst>
              <a:ext uri="{FF2B5EF4-FFF2-40B4-BE49-F238E27FC236}">
                <a16:creationId xmlns:a16="http://schemas.microsoft.com/office/drawing/2014/main" id="{F09C31DB-BFE6-4E2E-9E7F-B06CD70A606F}"/>
              </a:ext>
            </a:extLst>
          </p:cNvPr>
          <p:cNvSpPr txBox="1"/>
          <p:nvPr/>
        </p:nvSpPr>
        <p:spPr>
          <a:xfrm>
            <a:off x="256085" y="499636"/>
            <a:ext cx="2870573" cy="1292662"/>
          </a:xfrm>
          <a:prstGeom prst="rect">
            <a:avLst/>
          </a:prstGeom>
          <a:noFill/>
        </p:spPr>
        <p:txBody>
          <a:bodyPr wrap="square" rtlCol="0">
            <a:spAutoFit/>
          </a:bodyPr>
          <a:lstStyle/>
          <a:p>
            <a:pPr eaLnBrk="1" hangingPunct="1"/>
            <a:r>
              <a:rPr lang="en-US" altLang="en-US" sz="2000" dirty="0">
                <a:latin typeface="Segoe UI" panose="020B0502040204020203" pitchFamily="34" charset="0"/>
                <a:cs typeface="Segoe UI" panose="020B0502040204020203" pitchFamily="34" charset="0"/>
              </a:rPr>
              <a:t>Page 1 of 2</a:t>
            </a:r>
          </a:p>
          <a:p>
            <a:pPr eaLnBrk="1" hangingPunct="1"/>
            <a:r>
              <a:rPr lang="en-US" sz="2000" dirty="0">
                <a:latin typeface="Segoe UI" panose="020B0502040204020203" pitchFamily="34" charset="0"/>
                <a:cs typeface="Segoe UI" panose="020B0502040204020203" pitchFamily="34" charset="0"/>
                <a:hlinkClick r:id="rId4"/>
              </a:rPr>
              <a:t>https://www.insurance.wa.gov/media/1542</a:t>
            </a:r>
            <a:endParaRPr lang="en-US" sz="2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503446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32</a:t>
            </a:fld>
            <a:endParaRPr lang="en-US" dirty="0"/>
          </a:p>
        </p:txBody>
      </p:sp>
      <p:sp>
        <p:nvSpPr>
          <p:cNvPr id="2" name="TextBox 1">
            <a:extLst>
              <a:ext uri="{FF2B5EF4-FFF2-40B4-BE49-F238E27FC236}">
                <a16:creationId xmlns:a16="http://schemas.microsoft.com/office/drawing/2014/main" id="{F09C31DB-BFE6-4E2E-9E7F-B06CD70A606F}"/>
              </a:ext>
            </a:extLst>
          </p:cNvPr>
          <p:cNvSpPr txBox="1"/>
          <p:nvPr/>
        </p:nvSpPr>
        <p:spPr>
          <a:xfrm>
            <a:off x="256085" y="499636"/>
            <a:ext cx="2870573" cy="1292662"/>
          </a:xfrm>
          <a:prstGeom prst="rect">
            <a:avLst/>
          </a:prstGeom>
          <a:noFill/>
        </p:spPr>
        <p:txBody>
          <a:bodyPr wrap="square" rtlCol="0">
            <a:spAutoFit/>
          </a:bodyPr>
          <a:lstStyle/>
          <a:p>
            <a:pPr eaLnBrk="1" hangingPunct="1"/>
            <a:r>
              <a:rPr lang="en-US" altLang="en-US" sz="2000" dirty="0">
                <a:latin typeface="Segoe UI" panose="020B0502040204020203" pitchFamily="34" charset="0"/>
                <a:cs typeface="Segoe UI" panose="020B0502040204020203" pitchFamily="34" charset="0"/>
              </a:rPr>
              <a:t>Page 2 of 2</a:t>
            </a:r>
          </a:p>
          <a:p>
            <a:pPr eaLnBrk="1" hangingPunct="1"/>
            <a:r>
              <a:rPr lang="en-US" sz="2000" dirty="0">
                <a:latin typeface="Segoe UI" panose="020B0502040204020203" pitchFamily="34" charset="0"/>
                <a:cs typeface="Segoe UI" panose="020B0502040204020203" pitchFamily="34" charset="0"/>
                <a:hlinkClick r:id="rId3"/>
              </a:rPr>
              <a:t>https://www.insurance.wa.gov/media/1542</a:t>
            </a:r>
            <a:endParaRPr lang="en-US" sz="2000" dirty="0">
              <a:latin typeface="Segoe UI" panose="020B0502040204020203" pitchFamily="34" charset="0"/>
              <a:cs typeface="Segoe UI" panose="020B0502040204020203" pitchFamily="34" charset="0"/>
            </a:endParaRPr>
          </a:p>
          <a:p>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079E2996-8F58-4FA2-AE5F-45773C70FA0F}"/>
              </a:ext>
            </a:extLst>
          </p:cNvPr>
          <p:cNvPicPr>
            <a:picLocks noChangeAspect="1"/>
          </p:cNvPicPr>
          <p:nvPr/>
        </p:nvPicPr>
        <p:blipFill>
          <a:blip r:embed="rId4"/>
          <a:stretch>
            <a:fillRect/>
          </a:stretch>
        </p:blipFill>
        <p:spPr>
          <a:xfrm>
            <a:off x="3061286" y="342900"/>
            <a:ext cx="5744577" cy="3845642"/>
          </a:xfrm>
          <a:prstGeom prst="rect">
            <a:avLst/>
          </a:prstGeom>
          <a:ln>
            <a:solidFill>
              <a:schemeClr val="tx1"/>
            </a:solidFill>
          </a:ln>
        </p:spPr>
      </p:pic>
    </p:spTree>
    <p:extLst>
      <p:ext uri="{BB962C8B-B14F-4D97-AF65-F5344CB8AC3E}">
        <p14:creationId xmlns:p14="http://schemas.microsoft.com/office/powerpoint/2010/main" val="87404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Practice: Plan Finder scenarios</a:t>
            </a:r>
          </a:p>
        </p:txBody>
      </p:sp>
      <p:sp>
        <p:nvSpPr>
          <p:cNvPr id="123909" name="Content Placeholder 2"/>
          <p:cNvSpPr>
            <a:spLocks noGrp="1"/>
          </p:cNvSpPr>
          <p:nvPr>
            <p:ph idx="1"/>
          </p:nvPr>
        </p:nvSpPr>
        <p:spPr>
          <a:xfrm>
            <a:off x="414033" y="1077545"/>
            <a:ext cx="8338160" cy="5008462"/>
          </a:xfrm>
        </p:spPr>
        <p:txBody>
          <a:bodyPr/>
          <a:lstStyle/>
          <a:p>
            <a:r>
              <a:rPr lang="en-US" dirty="0">
                <a:latin typeface="Segoe UI" panose="020B0502040204020203" pitchFamily="34" charset="0"/>
                <a:cs typeface="Segoe UI" panose="020B0502040204020203" pitchFamily="34" charset="0"/>
              </a:rPr>
              <a:t>Your trainer may lead a discussion based on three Plan Finder Practice scenarios.</a:t>
            </a:r>
          </a:p>
          <a:p>
            <a:endParaRPr lang="en-US" sz="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See the scenarios and discussion instructions on the next slide.</a:t>
            </a:r>
          </a:p>
          <a:p>
            <a:pPr marL="342900" indent="-3429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Questions to consider are located in the notes portion of the slide.</a:t>
            </a:r>
          </a:p>
          <a:p>
            <a:pPr marL="342900" indent="-3429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The scenario worksheets are also located on </a:t>
            </a:r>
            <a:r>
              <a:rPr lang="en-US" altLang="en-US" sz="2400" dirty="0">
                <a:latin typeface="Segoe UI" panose="020B0502040204020203" pitchFamily="34" charset="0"/>
                <a:cs typeface="Segoe UI" panose="020B0502040204020203" pitchFamily="34" charset="0"/>
                <a:hlinkClick r:id="rId3"/>
              </a:rPr>
              <a:t>My SHIBA </a:t>
            </a:r>
            <a:r>
              <a:rPr lang="en-US" altLang="en-US" sz="2400" dirty="0">
                <a:latin typeface="Segoe UI" panose="020B0502040204020203" pitchFamily="34" charset="0"/>
                <a:cs typeface="Segoe UI" panose="020B0502040204020203" pitchFamily="34" charset="0"/>
              </a:rPr>
              <a:t>with the September 2021 continuing education materials. </a:t>
            </a:r>
          </a:p>
          <a:p>
            <a:endParaRPr lang="en-US" altLang="en-US" sz="800" b="1" dirty="0">
              <a:latin typeface="Segoe UI" panose="020B0502040204020203" pitchFamily="34" charset="0"/>
              <a:cs typeface="Segoe UI" panose="020B0502040204020203" pitchFamily="34" charset="0"/>
            </a:endParaRPr>
          </a:p>
          <a:p>
            <a:r>
              <a:rPr lang="en-US" altLang="en-US" sz="2400" b="1" dirty="0">
                <a:latin typeface="Segoe UI" panose="020B0502040204020203" pitchFamily="34" charset="0"/>
                <a:cs typeface="Segoe UI" panose="020B0502040204020203" pitchFamily="34" charset="0"/>
              </a:rPr>
              <a:t>Reference: </a:t>
            </a:r>
            <a:r>
              <a:rPr lang="en-US" altLang="en-US" sz="2400" dirty="0">
                <a:latin typeface="Segoe UI" panose="020B0502040204020203" pitchFamily="34" charset="0"/>
                <a:cs typeface="Segoe UI" panose="020B0502040204020203" pitchFamily="34" charset="0"/>
              </a:rPr>
              <a:t>Medicare Plan Finder worksheet  </a:t>
            </a:r>
            <a:r>
              <a:rPr lang="en-US" sz="2400" dirty="0">
                <a:effectLst/>
                <a:latin typeface="Segoe UI" panose="020B0502040204020203" pitchFamily="34" charset="0"/>
                <a:cs typeface="Segoe UI" panose="020B0502040204020203" pitchFamily="34" charset="0"/>
                <a:hlinkClick r:id="rId4"/>
              </a:rPr>
              <a:t>https://www.insurance.wa.gov/media/8042</a:t>
            </a:r>
            <a:r>
              <a:rPr lang="en-US" sz="2400" dirty="0">
                <a:effectLst/>
                <a:latin typeface="Segoe UI" panose="020B0502040204020203" pitchFamily="34" charset="0"/>
                <a:cs typeface="Segoe UI" panose="020B0502040204020203" pitchFamily="34" charset="0"/>
              </a:rPr>
              <a:t> </a:t>
            </a:r>
            <a:endParaRPr lang="en-US" altLang="en-US" sz="2400" dirty="0">
              <a:latin typeface="Segoe UI" panose="020B0502040204020203" pitchFamily="34" charset="0"/>
              <a:cs typeface="Segoe UI" panose="020B0502040204020203" pitchFamily="34" charset="0"/>
            </a:endParaRPr>
          </a:p>
          <a:p>
            <a:pPr algn="r"/>
            <a:r>
              <a:rPr lang="en-US" altLang="en-US" sz="2400" i="1" dirty="0">
                <a:latin typeface="Segoe UI" panose="020B0502040204020203" pitchFamily="34" charset="0"/>
                <a:cs typeface="Segoe UI" panose="020B0502040204020203" pitchFamily="34" charset="0"/>
              </a:rPr>
              <a:t>Continued</a:t>
            </a:r>
          </a:p>
          <a:p>
            <a:pPr marL="342900" indent="-342900">
              <a:buFont typeface="Arial" panose="020B0604020202020204" pitchFamily="34" charset="0"/>
              <a:buChar char="•"/>
            </a:pPr>
            <a:endParaRPr lang="en-US" altLang="en-US" sz="200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pPr marL="514350" indent="-514350">
              <a:buFont typeface="+mj-lt"/>
              <a:buAutoNum type="arabicPeriod"/>
            </a:pPr>
            <a:endParaRPr lang="en-US" dirty="0">
              <a:latin typeface="Segoe UI" panose="020B0502040204020203" pitchFamily="34" charset="0"/>
              <a:cs typeface="Segoe UI" panose="020B0502040204020203" pitchFamily="34" charset="0"/>
            </a:endParaRPr>
          </a:p>
          <a:p>
            <a:pPr marL="514350" indent="-514350">
              <a:buFont typeface="+mj-lt"/>
              <a:buAutoNum type="arabicPeriod"/>
            </a:pPr>
            <a:endParaRPr lang="en-US"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33</a:t>
            </a:fld>
            <a:endParaRPr lang="en-US" dirty="0"/>
          </a:p>
        </p:txBody>
      </p:sp>
    </p:spTree>
    <p:extLst>
      <p:ext uri="{BB962C8B-B14F-4D97-AF65-F5344CB8AC3E}">
        <p14:creationId xmlns:p14="http://schemas.microsoft.com/office/powerpoint/2010/main" val="3896102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Practice: Plan Finder scenarios </a:t>
            </a:r>
            <a:r>
              <a:rPr lang="en-US" altLang="en-US" i="1" dirty="0">
                <a:latin typeface="Segoe UI" panose="020B0502040204020203" pitchFamily="34" charset="0"/>
                <a:cs typeface="Segoe UI" panose="020B0502040204020203" pitchFamily="34" charset="0"/>
              </a:rPr>
              <a:t>(cont’d)</a:t>
            </a:r>
            <a:endParaRPr lang="en-US" altLang="en-US" dirty="0">
              <a:latin typeface="Segoe UI" panose="020B0502040204020203" pitchFamily="34" charset="0"/>
              <a:cs typeface="Segoe UI" panose="020B0502040204020203" pitchFamily="34" charset="0"/>
            </a:endParaRPr>
          </a:p>
        </p:txBody>
      </p:sp>
      <p:sp>
        <p:nvSpPr>
          <p:cNvPr id="123909" name="Content Placeholder 2"/>
          <p:cNvSpPr>
            <a:spLocks noGrp="1"/>
          </p:cNvSpPr>
          <p:nvPr>
            <p:ph idx="1"/>
          </p:nvPr>
        </p:nvSpPr>
        <p:spPr>
          <a:xfrm>
            <a:off x="414033" y="1077545"/>
            <a:ext cx="8338160" cy="4061186"/>
          </a:xfrm>
        </p:spPr>
        <p:txBody>
          <a:bodyPr/>
          <a:lstStyle/>
          <a:p>
            <a:pPr marL="514350" indent="-514350">
              <a:buFont typeface="+mj-lt"/>
              <a:buAutoNum type="arabicPeriod"/>
            </a:pPr>
            <a:r>
              <a:rPr lang="en-US" dirty="0">
                <a:latin typeface="Segoe UI" panose="020B0502040204020203" pitchFamily="34" charset="0"/>
                <a:cs typeface="Segoe UI" panose="020B0502040204020203" pitchFamily="34" charset="0"/>
              </a:rPr>
              <a:t>Shelley wants to compare Part D plans to see if she should change for 2022.</a:t>
            </a:r>
          </a:p>
          <a:p>
            <a:pPr marL="514350" indent="-514350">
              <a:buFont typeface="+mj-lt"/>
              <a:buAutoNum type="arabicPeriod"/>
            </a:pPr>
            <a:r>
              <a:rPr lang="en-US" dirty="0">
                <a:latin typeface="Segoe UI" panose="020B0502040204020203" pitchFamily="34" charset="0"/>
                <a:cs typeface="Segoe UI" panose="020B0502040204020203" pitchFamily="34" charset="0"/>
              </a:rPr>
              <a:t>Carlos wants to save as much money as he can.  You have screened him, and he might be eligible for Extra Help.  Can you find the possible costs with and without Extra Help?</a:t>
            </a:r>
          </a:p>
          <a:p>
            <a:pPr marL="514350" indent="-514350">
              <a:buFont typeface="+mj-lt"/>
              <a:buAutoNum type="arabicPeriod"/>
            </a:pPr>
            <a:r>
              <a:rPr lang="en-US" dirty="0" err="1">
                <a:latin typeface="Segoe UI" panose="020B0502040204020203" pitchFamily="34" charset="0"/>
                <a:cs typeface="Segoe UI" panose="020B0502040204020203" pitchFamily="34" charset="0"/>
              </a:rPr>
              <a:t>Jin</a:t>
            </a:r>
            <a:r>
              <a:rPr lang="en-US" dirty="0">
                <a:latin typeface="Segoe UI" panose="020B0502040204020203" pitchFamily="34" charset="0"/>
                <a:cs typeface="Segoe UI" panose="020B0502040204020203" pitchFamily="34" charset="0"/>
              </a:rPr>
              <a:t> is interested in drug coverage and additional benefits in a Medicare Advantage plan in your county (if applicable).</a:t>
            </a:r>
          </a:p>
          <a:p>
            <a:endParaRPr lang="en-US" dirty="0">
              <a:latin typeface="Segoe UI" panose="020B0502040204020203" pitchFamily="34" charset="0"/>
              <a:cs typeface="Segoe UI" panose="020B0502040204020203" pitchFamily="34" charset="0"/>
            </a:endParaRPr>
          </a:p>
          <a:p>
            <a:pPr marL="514350" indent="-514350">
              <a:buFont typeface="+mj-lt"/>
              <a:buAutoNum type="arabicPeriod"/>
            </a:pPr>
            <a:endParaRPr lang="en-US" dirty="0">
              <a:latin typeface="Segoe UI" panose="020B0502040204020203" pitchFamily="34" charset="0"/>
              <a:cs typeface="Segoe UI" panose="020B0502040204020203" pitchFamily="34" charset="0"/>
            </a:endParaRPr>
          </a:p>
          <a:p>
            <a:pPr marL="514350" indent="-514350">
              <a:buFont typeface="+mj-lt"/>
              <a:buAutoNum type="arabicPeriod"/>
            </a:pPr>
            <a:endParaRPr lang="en-US"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34</a:t>
            </a:fld>
            <a:endParaRPr lang="en-US" dirty="0"/>
          </a:p>
        </p:txBody>
      </p:sp>
    </p:spTree>
    <p:extLst>
      <p:ext uri="{BB962C8B-B14F-4D97-AF65-F5344CB8AC3E}">
        <p14:creationId xmlns:p14="http://schemas.microsoft.com/office/powerpoint/2010/main" val="401055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Practice: Sharing Plan Finder results</a:t>
            </a:r>
          </a:p>
        </p:txBody>
      </p:sp>
      <p:sp>
        <p:nvSpPr>
          <p:cNvPr id="123909" name="Content Placeholder 2"/>
          <p:cNvSpPr>
            <a:spLocks noGrp="1"/>
          </p:cNvSpPr>
          <p:nvPr>
            <p:ph idx="1"/>
          </p:nvPr>
        </p:nvSpPr>
        <p:spPr>
          <a:xfrm>
            <a:off x="360363" y="1194621"/>
            <a:ext cx="8338160" cy="4921196"/>
          </a:xfrm>
        </p:spPr>
        <p:txBody>
          <a:bodyPr/>
          <a:lstStyle/>
          <a:p>
            <a:r>
              <a:rPr lang="en-US" dirty="0"/>
              <a:t>Your trainer can demonstrate ways to save and share Plan Finder results. </a:t>
            </a:r>
          </a:p>
          <a:p>
            <a:endParaRPr lang="en-US" sz="800" dirty="0"/>
          </a:p>
          <a:p>
            <a:r>
              <a:rPr lang="en-US" b="1" dirty="0"/>
              <a:t>Activity: </a:t>
            </a:r>
            <a:r>
              <a:rPr lang="en-US" dirty="0"/>
              <a:t>See the next two slides for information on how to save Plan Finder results and send as an email or attach to a STARS beneficiary contact (BC).</a:t>
            </a:r>
          </a:p>
          <a:p>
            <a:endParaRPr lang="en-US" sz="800" dirty="0">
              <a:latin typeface="Segoe UI" panose="020B0502040204020203" pitchFamily="34" charset="0"/>
              <a:cs typeface="Segoe UI" panose="020B0502040204020203" pitchFamily="34" charset="0"/>
            </a:endParaRPr>
          </a:p>
          <a:p>
            <a:endParaRPr lang="en-US" sz="800" dirty="0">
              <a:latin typeface="Segoe UI" panose="020B0502040204020203" pitchFamily="34" charset="0"/>
              <a:cs typeface="Segoe UI" panose="020B0502040204020203" pitchFamily="34" charset="0"/>
            </a:endParaRPr>
          </a:p>
          <a:p>
            <a:r>
              <a:rPr lang="en-US" altLang="en-US" b="1" dirty="0"/>
              <a:t>Questions:</a:t>
            </a:r>
          </a:p>
          <a:p>
            <a:pPr marL="171450" indent="-171450">
              <a:buFont typeface="Arial" panose="020B0604020202020204" pitchFamily="34" charset="0"/>
              <a:buChar char="•"/>
            </a:pPr>
            <a:r>
              <a:rPr lang="en-US" altLang="en-US" dirty="0"/>
              <a:t>What information do you share with a client?  </a:t>
            </a:r>
          </a:p>
          <a:p>
            <a:pPr marL="171450" indent="-171450">
              <a:buFont typeface="Arial" panose="020B0604020202020204" pitchFamily="34" charset="0"/>
              <a:buChar char="•"/>
            </a:pPr>
            <a:r>
              <a:rPr lang="en-US" altLang="en-US" dirty="0"/>
              <a:t>How do you explain the results to a client?</a:t>
            </a:r>
          </a:p>
          <a:p>
            <a:pPr algn="r"/>
            <a:r>
              <a:rPr lang="en-US" altLang="en-US" i="1" dirty="0"/>
              <a:t>Continued</a:t>
            </a:r>
          </a:p>
          <a:p>
            <a:endParaRPr lang="en-US" sz="800" dirty="0"/>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35</a:t>
            </a:fld>
            <a:endParaRPr lang="en-US" dirty="0"/>
          </a:p>
        </p:txBody>
      </p:sp>
    </p:spTree>
    <p:extLst>
      <p:ext uri="{BB962C8B-B14F-4D97-AF65-F5344CB8AC3E}">
        <p14:creationId xmlns:p14="http://schemas.microsoft.com/office/powerpoint/2010/main" val="117053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1DFC-D6B6-40E7-9624-8116168D9237}"/>
              </a:ext>
            </a:extLst>
          </p:cNvPr>
          <p:cNvSpPr>
            <a:spLocks noGrp="1"/>
          </p:cNvSpPr>
          <p:nvPr>
            <p:ph type="title"/>
          </p:nvPr>
        </p:nvSpPr>
        <p:spPr/>
        <p:txBody>
          <a:bodyPr/>
          <a:lstStyle/>
          <a:p>
            <a:r>
              <a:rPr lang="en-US" altLang="en-US" sz="3400" dirty="0">
                <a:latin typeface="Segoe UI" panose="020B0502040204020203" pitchFamily="34" charset="0"/>
                <a:cs typeface="Segoe UI" panose="020B0502040204020203" pitchFamily="34" charset="0"/>
              </a:rPr>
              <a:t>Practice: Sharing Plan Finder results </a:t>
            </a:r>
            <a:r>
              <a:rPr lang="en-US" altLang="en-US" sz="3400" i="1" dirty="0">
                <a:latin typeface="Segoe UI" panose="020B0502040204020203" pitchFamily="34" charset="0"/>
                <a:cs typeface="Segoe UI" panose="020B0502040204020203" pitchFamily="34" charset="0"/>
              </a:rPr>
              <a:t>(cont’d)</a:t>
            </a:r>
            <a:endParaRPr lang="en-US" sz="3400" i="1" dirty="0"/>
          </a:p>
        </p:txBody>
      </p:sp>
      <p:sp>
        <p:nvSpPr>
          <p:cNvPr id="4" name="Footer Placeholder 3">
            <a:extLst>
              <a:ext uri="{FF2B5EF4-FFF2-40B4-BE49-F238E27FC236}">
                <a16:creationId xmlns:a16="http://schemas.microsoft.com/office/drawing/2014/main" id="{644BD4ED-D66A-405C-AFF1-F13648F21FE2}"/>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35BCDC83-FB13-4E60-85BF-3253C70F1730}"/>
              </a:ext>
            </a:extLst>
          </p:cNvPr>
          <p:cNvSpPr>
            <a:spLocks noGrp="1"/>
          </p:cNvSpPr>
          <p:nvPr>
            <p:ph type="sldNum" sz="quarter" idx="11"/>
          </p:nvPr>
        </p:nvSpPr>
        <p:spPr/>
        <p:txBody>
          <a:bodyPr/>
          <a:lstStyle/>
          <a:p>
            <a:pPr>
              <a:defRPr/>
            </a:pPr>
            <a:fld id="{74481FA7-81C5-4C22-B35E-8DC15B33B2C9}" type="slidenum">
              <a:rPr lang="en-US" smtClean="0"/>
              <a:pPr>
                <a:defRPr/>
              </a:pPr>
              <a:t>36</a:t>
            </a:fld>
            <a:endParaRPr lang="en-US" dirty="0"/>
          </a:p>
        </p:txBody>
      </p:sp>
      <p:sp>
        <p:nvSpPr>
          <p:cNvPr id="10" name="TextBox 9">
            <a:extLst>
              <a:ext uri="{FF2B5EF4-FFF2-40B4-BE49-F238E27FC236}">
                <a16:creationId xmlns:a16="http://schemas.microsoft.com/office/drawing/2014/main" id="{BAA909F9-A589-4DBE-A56B-A07D8E2FBA7B}"/>
              </a:ext>
            </a:extLst>
          </p:cNvPr>
          <p:cNvSpPr txBox="1"/>
          <p:nvPr/>
        </p:nvSpPr>
        <p:spPr>
          <a:xfrm>
            <a:off x="360363" y="1110139"/>
            <a:ext cx="8445500" cy="1384995"/>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1. From a Plan Finder results webpage, click the </a:t>
            </a:r>
            <a:r>
              <a:rPr lang="en-US" sz="2000" dirty="0">
                <a:highlight>
                  <a:srgbClr val="FFFF00"/>
                </a:highlight>
                <a:latin typeface="Segoe UI" panose="020B0502040204020203" pitchFamily="34" charset="0"/>
                <a:cs typeface="Segoe UI" panose="020B0502040204020203" pitchFamily="34" charset="0"/>
              </a:rPr>
              <a:t>PRINT</a:t>
            </a:r>
            <a:r>
              <a:rPr lang="en-US" sz="2000" dirty="0">
                <a:latin typeface="Segoe UI" panose="020B0502040204020203" pitchFamily="34" charset="0"/>
                <a:cs typeface="Segoe UI" panose="020B0502040204020203" pitchFamily="34" charset="0"/>
              </a:rPr>
              <a:t> icon in the upper right of the webpage. See the example below, which is circled on the right and then enlarged. </a:t>
            </a:r>
            <a:r>
              <a:rPr lang="en-US" sz="2000" dirty="0">
                <a:latin typeface="Segoe UI" panose="020B0502040204020203" pitchFamily="34" charset="0"/>
                <a:cs typeface="Segoe UI" panose="020B0502040204020203" pitchFamily="34" charset="0"/>
                <a:hlinkClick r:id="rId3"/>
              </a:rPr>
              <a:t>https://www.medicare.gov/plan-compare</a:t>
            </a:r>
            <a:endParaRPr lang="en-US" sz="20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pic>
        <p:nvPicPr>
          <p:cNvPr id="13" name="Content Placeholder 12" descr="The image is a screen capture of a Plan Finder results web page with the print icon circled. There is a larger version of the print icon to provide more detail. ">
            <a:extLst>
              <a:ext uri="{FF2B5EF4-FFF2-40B4-BE49-F238E27FC236}">
                <a16:creationId xmlns:a16="http://schemas.microsoft.com/office/drawing/2014/main" id="{B327916A-C370-4221-9883-26E1B47BCF5C}"/>
              </a:ext>
            </a:extLst>
          </p:cNvPr>
          <p:cNvPicPr>
            <a:picLocks noGrp="1" noChangeAspect="1"/>
          </p:cNvPicPr>
          <p:nvPr>
            <p:ph idx="1"/>
          </p:nvPr>
        </p:nvPicPr>
        <p:blipFill>
          <a:blip r:embed="rId4"/>
          <a:stretch>
            <a:fillRect/>
          </a:stretch>
        </p:blipFill>
        <p:spPr>
          <a:xfrm>
            <a:off x="405008" y="2184140"/>
            <a:ext cx="8445500" cy="3665113"/>
          </a:xfrm>
          <a:ln>
            <a:solidFill>
              <a:schemeClr val="tx1"/>
            </a:solidFill>
          </a:ln>
        </p:spPr>
      </p:pic>
      <p:grpSp>
        <p:nvGrpSpPr>
          <p:cNvPr id="21" name="Group 20">
            <a:extLst>
              <a:ext uri="{FF2B5EF4-FFF2-40B4-BE49-F238E27FC236}">
                <a16:creationId xmlns:a16="http://schemas.microsoft.com/office/drawing/2014/main" id="{BD06FE8D-7EB7-4ECE-89DA-D7FFA0E5817B}"/>
              </a:ext>
            </a:extLst>
          </p:cNvPr>
          <p:cNvGrpSpPr/>
          <p:nvPr/>
        </p:nvGrpSpPr>
        <p:grpSpPr>
          <a:xfrm>
            <a:off x="4302177" y="2065972"/>
            <a:ext cx="4779399" cy="3450692"/>
            <a:chOff x="4302177" y="2065972"/>
            <a:chExt cx="4779399" cy="3450692"/>
          </a:xfrm>
        </p:grpSpPr>
        <p:sp>
          <p:nvSpPr>
            <p:cNvPr id="15" name="Oval 14">
              <a:extLst>
                <a:ext uri="{FF2B5EF4-FFF2-40B4-BE49-F238E27FC236}">
                  <a16:creationId xmlns:a16="http://schemas.microsoft.com/office/drawing/2014/main" id="{6E4D03D6-BE62-493D-9475-0F3B311754B8}"/>
                </a:ext>
              </a:extLst>
            </p:cNvPr>
            <p:cNvSpPr/>
            <p:nvPr/>
          </p:nvSpPr>
          <p:spPr>
            <a:xfrm>
              <a:off x="8167176" y="2065972"/>
              <a:ext cx="914400" cy="785376"/>
            </a:xfrm>
            <a:prstGeom prst="ellipse">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raphical user interface&#10;&#10;Description automatically generated">
              <a:extLst>
                <a:ext uri="{FF2B5EF4-FFF2-40B4-BE49-F238E27FC236}">
                  <a16:creationId xmlns:a16="http://schemas.microsoft.com/office/drawing/2014/main" id="{32A4F4A3-4AC5-4856-A84A-1726D7DD1FBD}"/>
                </a:ext>
              </a:extLst>
            </p:cNvPr>
            <p:cNvPicPr/>
            <p:nvPr/>
          </p:nvPicPr>
          <p:blipFill>
            <a:blip r:embed="rId5">
              <a:extLst>
                <a:ext uri="{28A0092B-C50C-407E-A947-70E740481C1C}">
                  <a14:useLocalDpi xmlns:a14="http://schemas.microsoft.com/office/drawing/2010/main" val="0"/>
                </a:ext>
              </a:extLst>
            </a:blip>
            <a:stretch>
              <a:fillRect/>
            </a:stretch>
          </p:blipFill>
          <p:spPr>
            <a:xfrm>
              <a:off x="4314673" y="2646487"/>
              <a:ext cx="2853815" cy="2740418"/>
            </a:xfrm>
            <a:prstGeom prst="rect">
              <a:avLst/>
            </a:prstGeom>
            <a:ln>
              <a:solidFill>
                <a:schemeClr val="tx1"/>
              </a:solidFill>
            </a:ln>
          </p:spPr>
        </p:pic>
        <p:sp>
          <p:nvSpPr>
            <p:cNvPr id="18" name="Oval 17">
              <a:extLst>
                <a:ext uri="{FF2B5EF4-FFF2-40B4-BE49-F238E27FC236}">
                  <a16:creationId xmlns:a16="http://schemas.microsoft.com/office/drawing/2014/main" id="{5C7F00B2-10A8-4525-A450-14090481B077}"/>
                </a:ext>
              </a:extLst>
            </p:cNvPr>
            <p:cNvSpPr/>
            <p:nvPr/>
          </p:nvSpPr>
          <p:spPr>
            <a:xfrm>
              <a:off x="4736892" y="3624007"/>
              <a:ext cx="2203589" cy="1892657"/>
            </a:xfrm>
            <a:prstGeom prst="ellipse">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0123D1-844A-4BF7-A1BC-01E7CA55C21D}"/>
                </a:ext>
              </a:extLst>
            </p:cNvPr>
            <p:cNvSpPr/>
            <p:nvPr/>
          </p:nvSpPr>
          <p:spPr>
            <a:xfrm>
              <a:off x="4302177" y="2248525"/>
              <a:ext cx="4557010" cy="3147934"/>
            </a:xfrm>
            <a:custGeom>
              <a:avLst/>
              <a:gdLst>
                <a:gd name="connsiteX0" fmla="*/ 0 w 4557010"/>
                <a:gd name="connsiteY0" fmla="*/ 389744 h 3147934"/>
                <a:gd name="connsiteX1" fmla="*/ 4407108 w 4557010"/>
                <a:gd name="connsiteY1" fmla="*/ 0 h 3147934"/>
                <a:gd name="connsiteX2" fmla="*/ 4557010 w 4557010"/>
                <a:gd name="connsiteY2" fmla="*/ 389744 h 3147934"/>
                <a:gd name="connsiteX3" fmla="*/ 2863121 w 4557010"/>
                <a:gd name="connsiteY3" fmla="*/ 3147934 h 3147934"/>
              </a:gdLst>
              <a:ahLst/>
              <a:cxnLst>
                <a:cxn ang="0">
                  <a:pos x="connsiteX0" y="connsiteY0"/>
                </a:cxn>
                <a:cxn ang="0">
                  <a:pos x="connsiteX1" y="connsiteY1"/>
                </a:cxn>
                <a:cxn ang="0">
                  <a:pos x="connsiteX2" y="connsiteY2"/>
                </a:cxn>
                <a:cxn ang="0">
                  <a:pos x="connsiteX3" y="connsiteY3"/>
                </a:cxn>
              </a:cxnLst>
              <a:rect l="l" t="t" r="r" b="b"/>
              <a:pathLst>
                <a:path w="4557010" h="3147934">
                  <a:moveTo>
                    <a:pt x="0" y="389744"/>
                  </a:moveTo>
                  <a:lnTo>
                    <a:pt x="4407108" y="0"/>
                  </a:lnTo>
                  <a:lnTo>
                    <a:pt x="4557010" y="389744"/>
                  </a:lnTo>
                  <a:lnTo>
                    <a:pt x="2863121" y="3147934"/>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ysClr val="windowText" lastClr="000000"/>
                </a:solidFill>
              </a:endParaRPr>
            </a:p>
          </p:txBody>
        </p:sp>
      </p:grpSp>
    </p:spTree>
    <p:extLst>
      <p:ext uri="{BB962C8B-B14F-4D97-AF65-F5344CB8AC3E}">
        <p14:creationId xmlns:p14="http://schemas.microsoft.com/office/powerpoint/2010/main" val="338959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A7D7-10F6-4B89-8CF1-B0A555084FDC}"/>
              </a:ext>
            </a:extLst>
          </p:cNvPr>
          <p:cNvSpPr>
            <a:spLocks noGrp="1"/>
          </p:cNvSpPr>
          <p:nvPr>
            <p:ph type="title"/>
          </p:nvPr>
        </p:nvSpPr>
        <p:spPr/>
        <p:txBody>
          <a:bodyPr/>
          <a:lstStyle/>
          <a:p>
            <a:r>
              <a:rPr lang="en-US" altLang="en-US" sz="3400" dirty="0">
                <a:latin typeface="Segoe UI" panose="020B0502040204020203" pitchFamily="34" charset="0"/>
                <a:cs typeface="Segoe UI" panose="020B0502040204020203" pitchFamily="34" charset="0"/>
              </a:rPr>
              <a:t>Practice: Sharing Plan Finder results </a:t>
            </a:r>
            <a:r>
              <a:rPr lang="en-US" altLang="en-US" sz="3400" i="1" dirty="0">
                <a:latin typeface="Segoe UI" panose="020B0502040204020203" pitchFamily="34" charset="0"/>
                <a:cs typeface="Segoe UI" panose="020B0502040204020203" pitchFamily="34" charset="0"/>
              </a:rPr>
              <a:t>(cont’d)</a:t>
            </a:r>
            <a:endParaRPr lang="en-US" sz="3400" dirty="0"/>
          </a:p>
        </p:txBody>
      </p:sp>
      <p:pic>
        <p:nvPicPr>
          <p:cNvPr id="7" name="Content Placeholder 6">
            <a:extLst>
              <a:ext uri="{FF2B5EF4-FFF2-40B4-BE49-F238E27FC236}">
                <a16:creationId xmlns:a16="http://schemas.microsoft.com/office/drawing/2014/main" id="{2DCE3BA4-E950-4B28-A2B2-F8D573237B4A}"/>
              </a:ext>
            </a:extLst>
          </p:cNvPr>
          <p:cNvPicPr>
            <a:picLocks noGrp="1" noChangeAspect="1"/>
          </p:cNvPicPr>
          <p:nvPr>
            <p:ph idx="1"/>
          </p:nvPr>
        </p:nvPicPr>
        <p:blipFill>
          <a:blip r:embed="rId3"/>
          <a:stretch>
            <a:fillRect/>
          </a:stretch>
        </p:blipFill>
        <p:spPr>
          <a:xfrm>
            <a:off x="1215494" y="2043844"/>
            <a:ext cx="6713012" cy="4108497"/>
          </a:xfrm>
          <a:ln>
            <a:solidFill>
              <a:schemeClr val="accent5"/>
            </a:solidFill>
          </a:ln>
        </p:spPr>
      </p:pic>
      <p:sp>
        <p:nvSpPr>
          <p:cNvPr id="4" name="Footer Placeholder 3">
            <a:extLst>
              <a:ext uri="{FF2B5EF4-FFF2-40B4-BE49-F238E27FC236}">
                <a16:creationId xmlns:a16="http://schemas.microsoft.com/office/drawing/2014/main" id="{DB0338A8-B351-478A-AFAB-ED63866EC265}"/>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C195CDA8-7F35-4577-B0C1-DF0273007F21}"/>
              </a:ext>
            </a:extLst>
          </p:cNvPr>
          <p:cNvSpPr>
            <a:spLocks noGrp="1"/>
          </p:cNvSpPr>
          <p:nvPr>
            <p:ph type="sldNum" sz="quarter" idx="11"/>
          </p:nvPr>
        </p:nvSpPr>
        <p:spPr/>
        <p:txBody>
          <a:bodyPr/>
          <a:lstStyle/>
          <a:p>
            <a:pPr>
              <a:defRPr/>
            </a:pPr>
            <a:fld id="{74481FA7-81C5-4C22-B35E-8DC15B33B2C9}" type="slidenum">
              <a:rPr lang="en-US" smtClean="0"/>
              <a:pPr>
                <a:defRPr/>
              </a:pPr>
              <a:t>37</a:t>
            </a:fld>
            <a:endParaRPr lang="en-US" dirty="0"/>
          </a:p>
        </p:txBody>
      </p:sp>
      <p:sp>
        <p:nvSpPr>
          <p:cNvPr id="9" name="Oval 8">
            <a:extLst>
              <a:ext uri="{FF2B5EF4-FFF2-40B4-BE49-F238E27FC236}">
                <a16:creationId xmlns:a16="http://schemas.microsoft.com/office/drawing/2014/main" id="{9888E020-ABFA-47C2-9F65-250327422A53}"/>
              </a:ext>
            </a:extLst>
          </p:cNvPr>
          <p:cNvSpPr/>
          <p:nvPr/>
        </p:nvSpPr>
        <p:spPr>
          <a:xfrm>
            <a:off x="6521980" y="2337731"/>
            <a:ext cx="914400" cy="464235"/>
          </a:xfrm>
          <a:prstGeom prst="ellipse">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9A8D73-9B2A-448C-BECB-4C750A170418}"/>
              </a:ext>
            </a:extLst>
          </p:cNvPr>
          <p:cNvSpPr/>
          <p:nvPr/>
        </p:nvSpPr>
        <p:spPr>
          <a:xfrm>
            <a:off x="6635217" y="5663590"/>
            <a:ext cx="914400" cy="593823"/>
          </a:xfrm>
          <a:prstGeom prst="ellipse">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104EF8-DCA2-49F7-B7B5-B8E763FF0C75}"/>
              </a:ext>
            </a:extLst>
          </p:cNvPr>
          <p:cNvSpPr txBox="1"/>
          <p:nvPr/>
        </p:nvSpPr>
        <p:spPr>
          <a:xfrm>
            <a:off x="360363" y="1110139"/>
            <a:ext cx="8445500"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2. Select: Save as PDF.</a:t>
            </a:r>
          </a:p>
          <a:p>
            <a:r>
              <a:rPr lang="en-US" sz="2400" dirty="0">
                <a:latin typeface="Segoe UI" panose="020B0502040204020203" pitchFamily="34" charset="0"/>
                <a:cs typeface="Segoe UI" panose="020B0502040204020203" pitchFamily="34" charset="0"/>
              </a:rPr>
              <a:t>3. Click: Save.</a:t>
            </a:r>
          </a:p>
        </p:txBody>
      </p:sp>
    </p:spTree>
    <p:extLst>
      <p:ext uri="{BB962C8B-B14F-4D97-AF65-F5344CB8AC3E}">
        <p14:creationId xmlns:p14="http://schemas.microsoft.com/office/powerpoint/2010/main" val="3771686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6F34F-A588-4E4E-BD62-11B425EFE57A}"/>
              </a:ext>
            </a:extLst>
          </p:cNvPr>
          <p:cNvSpPr>
            <a:spLocks noGrp="1"/>
          </p:cNvSpPr>
          <p:nvPr>
            <p:ph idx="1"/>
          </p:nvPr>
        </p:nvSpPr>
        <p:spPr>
          <a:xfrm>
            <a:off x="360363" y="995362"/>
            <a:ext cx="8445500" cy="5110469"/>
          </a:xfrm>
        </p:spPr>
        <p:txBody>
          <a:bodyPr/>
          <a:lstStyle/>
          <a:p>
            <a:r>
              <a:rPr lang="en-US" dirty="0">
                <a:latin typeface="Segoe UI" panose="020B0502040204020203" pitchFamily="34" charset="0"/>
                <a:cs typeface="Segoe UI" panose="020B0502040204020203" pitchFamily="34" charset="0"/>
              </a:rPr>
              <a:t>4. Save and send the PDF</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t>
            </a:r>
            <a:r>
              <a:rPr lang="en-US" dirty="0"/>
              <a:t>Decide where to save it</a:t>
            </a:r>
          </a:p>
          <a:p>
            <a:pPr lvl="1"/>
            <a:r>
              <a:rPr lang="en-US" dirty="0"/>
              <a:t>Desktop is a good option</a:t>
            </a:r>
          </a:p>
          <a:p>
            <a:pPr lvl="1"/>
            <a:r>
              <a:rPr lang="en-US" dirty="0"/>
              <a:t>Your computer may work differently</a:t>
            </a:r>
          </a:p>
          <a:p>
            <a:pPr lvl="1"/>
            <a:r>
              <a:rPr lang="en-US" dirty="0"/>
              <a:t>Name the file in a way you can identify it</a:t>
            </a:r>
          </a:p>
          <a:p>
            <a:pPr lvl="1"/>
            <a:r>
              <a:rPr lang="en-US" dirty="0"/>
              <a:t>Example:  </a:t>
            </a:r>
            <a:r>
              <a:rPr lang="en-US" b="1" dirty="0">
                <a:solidFill>
                  <a:srgbClr val="0070C0"/>
                </a:solidFill>
              </a:rPr>
              <a:t>PF Results J Smith 10-20-21</a:t>
            </a:r>
          </a:p>
          <a:p>
            <a:pPr lvl="1"/>
            <a:endParaRPr lang="en-US" b="1" dirty="0">
              <a:solidFill>
                <a:srgbClr val="0070C0"/>
              </a:solidFill>
            </a:endParaRPr>
          </a:p>
          <a:p>
            <a:r>
              <a:rPr lang="en-US" dirty="0">
                <a:latin typeface="Segoe UI" panose="020B0502040204020203" pitchFamily="34" charset="0"/>
                <a:cs typeface="Segoe UI" panose="020B0502040204020203" pitchFamily="34" charset="0"/>
              </a:rPr>
              <a:t>5. Decide how to send it</a:t>
            </a:r>
          </a:p>
          <a:p>
            <a:pPr lvl="1"/>
            <a:r>
              <a:rPr lang="en-US" dirty="0"/>
              <a:t>Attach to an email</a:t>
            </a:r>
          </a:p>
          <a:p>
            <a:pPr lvl="1"/>
            <a:r>
              <a:rPr lang="en-US" dirty="0"/>
              <a:t>Print and mail</a:t>
            </a:r>
          </a:p>
          <a:p>
            <a:pPr marL="457200" lvl="1" indent="0">
              <a:buNone/>
            </a:pPr>
            <a:r>
              <a:rPr lang="en-US" b="1" dirty="0"/>
              <a:t>Group question: </a:t>
            </a:r>
            <a:r>
              <a:rPr lang="en-US" dirty="0"/>
              <a:t>Are there other ways to share this info?</a:t>
            </a:r>
          </a:p>
          <a:p>
            <a:pPr marL="1200150" lvl="1" indent="-457200"/>
            <a:endParaRPr lang="en-US" dirty="0"/>
          </a:p>
          <a:p>
            <a:endParaRPr lang="en-US" dirty="0"/>
          </a:p>
        </p:txBody>
      </p:sp>
      <p:sp>
        <p:nvSpPr>
          <p:cNvPr id="4" name="Footer Placeholder 3">
            <a:extLst>
              <a:ext uri="{FF2B5EF4-FFF2-40B4-BE49-F238E27FC236}">
                <a16:creationId xmlns:a16="http://schemas.microsoft.com/office/drawing/2014/main" id="{7E068F38-DBE4-4A04-9097-4162C9604BBC}"/>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B92F684C-5331-4EFE-9FCF-6B2F0C022C8B}"/>
              </a:ext>
            </a:extLst>
          </p:cNvPr>
          <p:cNvSpPr>
            <a:spLocks noGrp="1"/>
          </p:cNvSpPr>
          <p:nvPr>
            <p:ph type="sldNum" sz="quarter" idx="11"/>
          </p:nvPr>
        </p:nvSpPr>
        <p:spPr/>
        <p:txBody>
          <a:bodyPr/>
          <a:lstStyle/>
          <a:p>
            <a:pPr>
              <a:defRPr/>
            </a:pPr>
            <a:fld id="{74481FA7-81C5-4C22-B35E-8DC15B33B2C9}" type="slidenum">
              <a:rPr lang="en-US" smtClean="0"/>
              <a:pPr>
                <a:defRPr/>
              </a:pPr>
              <a:t>38</a:t>
            </a:fld>
            <a:endParaRPr lang="en-US" dirty="0"/>
          </a:p>
        </p:txBody>
      </p:sp>
      <p:sp>
        <p:nvSpPr>
          <p:cNvPr id="6" name="Title 1">
            <a:extLst>
              <a:ext uri="{FF2B5EF4-FFF2-40B4-BE49-F238E27FC236}">
                <a16:creationId xmlns:a16="http://schemas.microsoft.com/office/drawing/2014/main" id="{455D1569-4DAA-44DC-B02A-DC2E7F1CBDE3}"/>
              </a:ext>
            </a:extLst>
          </p:cNvPr>
          <p:cNvSpPr txBox="1">
            <a:spLocks/>
          </p:cNvSpPr>
          <p:nvPr/>
        </p:nvSpPr>
        <p:spPr bwMode="auto">
          <a:xfrm>
            <a:off x="360363"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r>
              <a:rPr lang="en-US" altLang="en-US" sz="3400">
                <a:latin typeface="Segoe UI" panose="020B0502040204020203" pitchFamily="34" charset="0"/>
                <a:cs typeface="Segoe UI" panose="020B0502040204020203" pitchFamily="34" charset="0"/>
              </a:rPr>
              <a:t>Practice: Sharing Plan Finder results </a:t>
            </a:r>
            <a:r>
              <a:rPr lang="en-US" altLang="en-US" sz="3400" i="1">
                <a:latin typeface="Segoe UI" panose="020B0502040204020203" pitchFamily="34" charset="0"/>
                <a:cs typeface="Segoe UI" panose="020B0502040204020203" pitchFamily="34" charset="0"/>
              </a:rPr>
              <a:t>(cont’d)</a:t>
            </a:r>
            <a:endParaRPr lang="en-US" sz="3400" dirty="0"/>
          </a:p>
        </p:txBody>
      </p:sp>
    </p:spTree>
    <p:extLst>
      <p:ext uri="{BB962C8B-B14F-4D97-AF65-F5344CB8AC3E}">
        <p14:creationId xmlns:p14="http://schemas.microsoft.com/office/powerpoint/2010/main" val="2022785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sz="3200" dirty="0">
                <a:latin typeface="Segoe UI" panose="020B0502040204020203" pitchFamily="34" charset="0"/>
                <a:cs typeface="Segoe UI" panose="020B0502040204020203" pitchFamily="34" charset="0"/>
              </a:rPr>
              <a:t>Practice: Communicating results</a:t>
            </a:r>
          </a:p>
        </p:txBody>
      </p:sp>
      <p:sp>
        <p:nvSpPr>
          <p:cNvPr id="123909" name="Content Placeholder 2"/>
          <p:cNvSpPr>
            <a:spLocks noGrp="1"/>
          </p:cNvSpPr>
          <p:nvPr>
            <p:ph idx="1"/>
          </p:nvPr>
        </p:nvSpPr>
        <p:spPr>
          <a:xfrm>
            <a:off x="414033" y="1132756"/>
            <a:ext cx="8338160" cy="4592487"/>
          </a:xfrm>
        </p:spPr>
        <p:txBody>
          <a:bodyPr/>
          <a:lstStyle/>
          <a:p>
            <a:r>
              <a:rPr lang="en-US" dirty="0"/>
              <a:t>Activity: Your trainer may lead an activity in breakouts or as a group. </a:t>
            </a:r>
          </a:p>
          <a:p>
            <a:r>
              <a:rPr lang="en-US" dirty="0"/>
              <a:t>Share how you would counsel a client to explain the following Plan Finder results:</a:t>
            </a:r>
          </a:p>
          <a:p>
            <a:pPr lvl="1"/>
            <a:r>
              <a:rPr lang="en-US" dirty="0"/>
              <a:t>Estimated annual costs.</a:t>
            </a:r>
          </a:p>
          <a:p>
            <a:pPr lvl="1"/>
            <a:r>
              <a:rPr lang="en-US" dirty="0"/>
              <a:t>Are all drugs on the formulary? </a:t>
            </a:r>
          </a:p>
          <a:p>
            <a:pPr lvl="1"/>
            <a:r>
              <a:rPr lang="en-US" dirty="0"/>
              <a:t>Any restrictions?</a:t>
            </a:r>
          </a:p>
          <a:p>
            <a:pPr lvl="1"/>
            <a:r>
              <a:rPr lang="en-US" dirty="0"/>
              <a:t>Costs at different pharmacy or “preferred” pharmacies.</a:t>
            </a:r>
          </a:p>
          <a:p>
            <a:endParaRPr lang="en-US" sz="1000" dirty="0"/>
          </a:p>
          <a:p>
            <a:pPr algn="r"/>
            <a:r>
              <a:rPr lang="en-US" i="1" dirty="0"/>
              <a:t>Continued</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39</a:t>
            </a:fld>
            <a:endParaRPr lang="en-US" dirty="0"/>
          </a:p>
        </p:txBody>
      </p:sp>
    </p:spTree>
    <p:extLst>
      <p:ext uri="{BB962C8B-B14F-4D97-AF65-F5344CB8AC3E}">
        <p14:creationId xmlns:p14="http://schemas.microsoft.com/office/powerpoint/2010/main" val="89874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Learning objectives: Plan Finder</a:t>
            </a:r>
          </a:p>
        </p:txBody>
      </p:sp>
      <p:sp>
        <p:nvSpPr>
          <p:cNvPr id="17413" name="Content Placeholder 2"/>
          <p:cNvSpPr>
            <a:spLocks noGrp="1"/>
          </p:cNvSpPr>
          <p:nvPr>
            <p:ph idx="1"/>
          </p:nvPr>
        </p:nvSpPr>
        <p:spPr>
          <a:xfrm>
            <a:off x="340897" y="1062521"/>
            <a:ext cx="8350521" cy="5075796"/>
          </a:xfrm>
        </p:spPr>
        <p:txBody>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Perform a </a:t>
            </a:r>
            <a:r>
              <a:rPr lang="en-US" sz="2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personalized</a:t>
            </a:r>
            <a:r>
              <a:rPr lang="en-US" sz="2400" dirty="0">
                <a:effectLst/>
                <a:latin typeface="Segoe UI" panose="020B0502040204020203" pitchFamily="34" charset="0"/>
                <a:ea typeface="Calibri" panose="020F0502020204030204" pitchFamily="34" charset="0"/>
                <a:cs typeface="Segoe UI" panose="020B0502040204020203" pitchFamily="34" charset="0"/>
              </a:rPr>
              <a:t> or general search of Medicare </a:t>
            </a:r>
            <a:br>
              <a:rPr lang="en-US" sz="2400" dirty="0">
                <a:effectLst/>
                <a:latin typeface="Segoe UI" panose="020B0502040204020203" pitchFamily="34" charset="0"/>
                <a:ea typeface="Calibri" panose="020F0502020204030204" pitchFamily="34" charset="0"/>
                <a:cs typeface="Segoe UI" panose="020B0502040204020203" pitchFamily="34" charset="0"/>
              </a:rPr>
            </a:br>
            <a:r>
              <a:rPr lang="en-US" sz="2400" dirty="0">
                <a:effectLst/>
                <a:latin typeface="Segoe UI" panose="020B0502040204020203" pitchFamily="34" charset="0"/>
                <a:ea typeface="Calibri" panose="020F0502020204030204" pitchFamily="34" charset="0"/>
                <a:cs typeface="Segoe UI" panose="020B0502040204020203" pitchFamily="34" charset="0"/>
              </a:rPr>
              <a:t>Part D and Part C plans for clients.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Identify a client’s </a:t>
            </a:r>
            <a:r>
              <a:rPr lang="en-US" sz="2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current</a:t>
            </a:r>
            <a:r>
              <a:rPr lang="en-US" sz="2400" dirty="0">
                <a:effectLst/>
                <a:latin typeface="Segoe UI" panose="020B0502040204020203" pitchFamily="34" charset="0"/>
                <a:ea typeface="Calibri" panose="020F0502020204030204" pitchFamily="34" charset="0"/>
                <a:cs typeface="Segoe UI" panose="020B0502040204020203" pitchFamily="34" charset="0"/>
              </a:rPr>
              <a:t> coverage using the Plan Finder tool.</a:t>
            </a:r>
          </a:p>
          <a:p>
            <a:pPr marL="342900" marR="0" lvl="0" indent="-342900">
              <a:lnSpc>
                <a:spcPct val="107000"/>
              </a:lnSpc>
              <a:spcBef>
                <a:spcPts val="0"/>
              </a:spcBef>
              <a:spcAft>
                <a:spcPts val="0"/>
              </a:spcAft>
              <a:buFont typeface="Arial" panose="020B0604020202020204" pitchFamily="34" charset="0"/>
              <a:buChar char="•"/>
            </a:pPr>
            <a:r>
              <a:rPr lang="en-US" sz="2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Enter a client’s drugs</a:t>
            </a:r>
            <a:r>
              <a:rPr lang="en-US" sz="2400" dirty="0">
                <a:effectLst/>
                <a:latin typeface="Segoe UI" panose="020B0502040204020203" pitchFamily="34" charset="0"/>
                <a:ea typeface="Calibri" panose="020F0502020204030204" pitchFamily="34" charset="0"/>
                <a:cs typeface="Segoe UI" panose="020B0502040204020203" pitchFamily="34" charset="0"/>
              </a:rPr>
              <a:t> into the Plan Finder tool.</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Identify the top plan options for clients based on cost and benefits.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Identify pertinent health insurance information from the Plan Finder tool.</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Explain a client’s health insurance options, costs and benefits using Plan Finder printouts.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Share printout information electronically, in person or by US mail.</a:t>
            </a:r>
          </a:p>
          <a:p>
            <a:pPr marL="285750" indent="-285750">
              <a:buFont typeface="Arial" panose="020B0604020202020204" pitchFamily="34" charset="0"/>
              <a:buChar char="•"/>
            </a:pPr>
            <a:endParaRPr lang="en-US" sz="2400" dirty="0"/>
          </a:p>
          <a:p>
            <a:pPr>
              <a:spcBef>
                <a:spcPts val="0"/>
              </a:spcBef>
            </a:pPr>
            <a:endParaRPr lang="en-US" sz="800" dirty="0"/>
          </a:p>
          <a:p>
            <a:pPr lvl="0" algn="r"/>
            <a:r>
              <a:rPr lang="en-US" sz="2400" i="1" dirty="0"/>
              <a:t> </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4</a:t>
            </a:fld>
            <a:endParaRPr lang="en-US" dirty="0"/>
          </a:p>
        </p:txBody>
      </p:sp>
    </p:spTree>
    <p:extLst>
      <p:ext uri="{BB962C8B-B14F-4D97-AF65-F5344CB8AC3E}">
        <p14:creationId xmlns:p14="http://schemas.microsoft.com/office/powerpoint/2010/main" val="1586059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sz="3200" dirty="0">
                <a:latin typeface="Segoe UI" panose="020B0502040204020203" pitchFamily="34" charset="0"/>
                <a:cs typeface="Segoe UI" panose="020B0502040204020203" pitchFamily="34" charset="0"/>
              </a:rPr>
              <a:t>Practice: Communicating results </a:t>
            </a:r>
            <a:r>
              <a:rPr lang="en-US" altLang="en-US" sz="3200" i="1" dirty="0">
                <a:latin typeface="Segoe UI" panose="020B0502040204020203" pitchFamily="34" charset="0"/>
                <a:cs typeface="Segoe UI" panose="020B0502040204020203" pitchFamily="34" charset="0"/>
              </a:rPr>
              <a:t>(cont’d)</a:t>
            </a:r>
          </a:p>
        </p:txBody>
      </p:sp>
      <p:sp>
        <p:nvSpPr>
          <p:cNvPr id="123909" name="Content Placeholder 2"/>
          <p:cNvSpPr>
            <a:spLocks noGrp="1"/>
          </p:cNvSpPr>
          <p:nvPr>
            <p:ph idx="1"/>
          </p:nvPr>
        </p:nvSpPr>
        <p:spPr>
          <a:xfrm>
            <a:off x="414033" y="1132756"/>
            <a:ext cx="8338160" cy="4592487"/>
          </a:xfrm>
        </p:spPr>
        <p:txBody>
          <a:bodyPr/>
          <a:lstStyle/>
          <a:p>
            <a:r>
              <a:rPr lang="en-US" dirty="0"/>
              <a:t>Activity: Share how you would counsel a client to explain the following Plan Finder results:</a:t>
            </a:r>
          </a:p>
          <a:p>
            <a:pPr lvl="1"/>
            <a:r>
              <a:rPr lang="en-US" dirty="0"/>
              <a:t>Costs and Maximum Out-of-Pocket for a Medicare Advantage plan if applicable.</a:t>
            </a:r>
          </a:p>
          <a:p>
            <a:pPr lvl="1"/>
            <a:r>
              <a:rPr lang="en-US" dirty="0"/>
              <a:t>Next steps clients can take.</a:t>
            </a:r>
          </a:p>
          <a:p>
            <a:pPr lvl="2">
              <a:buFont typeface="Courier New" panose="02070309020205020404" pitchFamily="49" charset="0"/>
              <a:buChar char="o"/>
            </a:pPr>
            <a:r>
              <a:rPr lang="en-US" dirty="0"/>
              <a:t>Call plan for more information.</a:t>
            </a:r>
          </a:p>
          <a:p>
            <a:pPr lvl="2">
              <a:buFont typeface="Courier New" panose="02070309020205020404" pitchFamily="49" charset="0"/>
              <a:buChar char="o"/>
            </a:pPr>
            <a:r>
              <a:rPr lang="en-US" dirty="0"/>
              <a:t>Enroll in plan. </a:t>
            </a:r>
          </a:p>
          <a:p>
            <a:endParaRPr lang="en-US" sz="1000" dirty="0"/>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40</a:t>
            </a:fld>
            <a:endParaRPr lang="en-US" dirty="0"/>
          </a:p>
        </p:txBody>
      </p:sp>
    </p:spTree>
    <p:extLst>
      <p:ext uri="{BB962C8B-B14F-4D97-AF65-F5344CB8AC3E}">
        <p14:creationId xmlns:p14="http://schemas.microsoft.com/office/powerpoint/2010/main" val="2996283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Practice: Sharing Plan Finder results</a:t>
            </a:r>
          </a:p>
        </p:txBody>
      </p:sp>
      <p:sp>
        <p:nvSpPr>
          <p:cNvPr id="123909" name="Content Placeholder 2"/>
          <p:cNvSpPr>
            <a:spLocks noGrp="1"/>
          </p:cNvSpPr>
          <p:nvPr>
            <p:ph idx="1"/>
          </p:nvPr>
        </p:nvSpPr>
        <p:spPr>
          <a:xfrm>
            <a:off x="360363" y="1194621"/>
            <a:ext cx="8338160" cy="4921196"/>
          </a:xfrm>
        </p:spPr>
        <p:txBody>
          <a:bodyPr/>
          <a:lstStyle/>
          <a:p>
            <a:r>
              <a:rPr lang="en-US" dirty="0"/>
              <a:t>The most efficient way to share Plan Finder results is by using email.</a:t>
            </a:r>
          </a:p>
          <a:p>
            <a:endParaRPr lang="en-US" b="1" dirty="0"/>
          </a:p>
          <a:p>
            <a:r>
              <a:rPr lang="en-US" b="1" dirty="0"/>
              <a:t>Discuss</a:t>
            </a:r>
            <a:r>
              <a:rPr lang="en-US" dirty="0"/>
              <a:t> other ways to share results:</a:t>
            </a:r>
          </a:p>
          <a:p>
            <a:pPr marL="457200" indent="-457200">
              <a:buFont typeface="Arial" panose="020B0604020202020204" pitchFamily="34" charset="0"/>
              <a:buChar char="•"/>
            </a:pPr>
            <a:r>
              <a:rPr lang="en-US" dirty="0"/>
              <a:t>When meeting with a client in-person.</a:t>
            </a:r>
          </a:p>
          <a:p>
            <a:pPr marL="457200" indent="-457200">
              <a:buFont typeface="Arial" panose="020B0604020202020204" pitchFamily="34" charset="0"/>
              <a:buChar char="•"/>
            </a:pPr>
            <a:r>
              <a:rPr lang="en-US" dirty="0"/>
              <a:t>By U.S. mail.</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41</a:t>
            </a:fld>
            <a:endParaRPr lang="en-US" dirty="0"/>
          </a:p>
        </p:txBody>
      </p:sp>
    </p:spTree>
    <p:extLst>
      <p:ext uri="{BB962C8B-B14F-4D97-AF65-F5344CB8AC3E}">
        <p14:creationId xmlns:p14="http://schemas.microsoft.com/office/powerpoint/2010/main" val="48048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Resources to support you during OEP</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42</a:t>
            </a:fld>
            <a:endParaRPr lang="en-US" dirty="0"/>
          </a:p>
        </p:txBody>
      </p:sp>
    </p:spTree>
    <p:extLst>
      <p:ext uri="{BB962C8B-B14F-4D97-AF65-F5344CB8AC3E}">
        <p14:creationId xmlns:p14="http://schemas.microsoft.com/office/powerpoint/2010/main" val="1566583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17413" name="Content Placeholder 2"/>
          <p:cNvSpPr>
            <a:spLocks noGrp="1"/>
          </p:cNvSpPr>
          <p:nvPr>
            <p:ph idx="1"/>
          </p:nvPr>
        </p:nvSpPr>
        <p:spPr>
          <a:xfrm>
            <a:off x="2403987" y="1008854"/>
            <a:ext cx="6401876" cy="5073608"/>
          </a:xfrm>
        </p:spPr>
        <p:txBody>
          <a:bodyPr/>
          <a:lstStyle/>
          <a:p>
            <a:r>
              <a:rPr lang="en-US" sz="2000" b="1" dirty="0"/>
              <a:t>Medicare &amp; You 2021 and 2022</a:t>
            </a:r>
            <a:endParaRPr lang="en-US" sz="2000" dirty="0"/>
          </a:p>
          <a:p>
            <a:r>
              <a:rPr lang="en-US" sz="2000" dirty="0"/>
              <a:t>Partner publication </a:t>
            </a:r>
            <a:br>
              <a:rPr lang="en-US" sz="2000" dirty="0"/>
            </a:br>
            <a:r>
              <a:rPr lang="en-US" sz="2000" u="sng" dirty="0">
                <a:solidFill>
                  <a:srgbClr val="FF0000"/>
                </a:solidFill>
                <a:hlinkClick r:id="rId3"/>
              </a:rPr>
              <a:t>www.medicare.gov/Pubs/pdf/10050-medicare-and-you.pdf</a:t>
            </a:r>
            <a:r>
              <a:rPr lang="en-US" sz="2000" u="sng" dirty="0">
                <a:solidFill>
                  <a:srgbClr val="FF0000"/>
                </a:solidFill>
              </a:rPr>
              <a:t> </a:t>
            </a:r>
          </a:p>
          <a:p>
            <a:r>
              <a:rPr lang="en-US" sz="2000" dirty="0"/>
              <a:t>Audio file and podcast information for ordering:</a:t>
            </a:r>
            <a:r>
              <a:rPr lang="en-US" sz="2000" u="sng" dirty="0"/>
              <a:t> </a:t>
            </a:r>
            <a:r>
              <a:rPr lang="en-US" sz="2000" u="sng" dirty="0">
                <a:hlinkClick r:id="rId4"/>
              </a:rPr>
              <a:t>https://downloads.cms.gov/media/medicare/pub/01-Welcome-to-Medicare-and-You-2021.mp3</a:t>
            </a:r>
            <a:r>
              <a:rPr lang="en-US" sz="2000" u="sng" dirty="0"/>
              <a:t>  </a:t>
            </a:r>
          </a:p>
          <a:p>
            <a:endParaRPr lang="en-US" sz="2000" u="sng" dirty="0">
              <a:solidFill>
                <a:srgbClr val="FF0000"/>
              </a:solidFill>
            </a:endParaRPr>
          </a:p>
          <a:p>
            <a:r>
              <a:rPr lang="en-US" sz="2000" b="1" dirty="0"/>
              <a:t>2021-2022 Medicare Open Enrollment Period (OEP) timeline</a:t>
            </a:r>
            <a:endParaRPr lang="en-US" sz="2000" b="1" i="1" dirty="0"/>
          </a:p>
          <a:p>
            <a:r>
              <a:rPr lang="en-US" sz="2000" dirty="0"/>
              <a:t>SHIBA job aid</a:t>
            </a:r>
          </a:p>
          <a:p>
            <a:r>
              <a:rPr lang="en-US" sz="1800" dirty="0">
                <a:effectLst/>
                <a:latin typeface="Segoe UI" panose="020B0502040204020203" pitchFamily="34" charset="0"/>
                <a:hlinkClick r:id="rId5"/>
              </a:rPr>
              <a:t>https://www.insurance.wa.gov/media/6901</a:t>
            </a:r>
            <a:r>
              <a:rPr lang="en-US" sz="1800" dirty="0">
                <a:effectLst/>
                <a:latin typeface="Segoe UI" panose="020B0502040204020203" pitchFamily="34" charset="0"/>
              </a:rPr>
              <a:t> </a:t>
            </a:r>
            <a:endParaRPr lang="en-US" sz="1800" dirty="0">
              <a:effectLst/>
              <a:latin typeface="Arial" panose="020B0604020202020204" pitchFamily="34" charset="0"/>
            </a:endParaRPr>
          </a:p>
          <a:p>
            <a:pPr indent="-285750"/>
            <a:r>
              <a:rPr lang="en-US" sz="2000" dirty="0"/>
              <a:t>2 pages</a:t>
            </a: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43</a:t>
            </a:fld>
            <a:endParaRPr lang="en-US" dirty="0"/>
          </a:p>
        </p:txBody>
      </p:sp>
      <p:pic>
        <p:nvPicPr>
          <p:cNvPr id="3" name="Picture 2" descr="A small graphic of the SHIBA job aid titled 2021-2022 Medicare Open Enrollment Period timelin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248" y="3854270"/>
            <a:ext cx="1673175" cy="2228192"/>
          </a:xfrm>
          <a:prstGeom prst="rect">
            <a:avLst/>
          </a:prstGeom>
          <a:ln>
            <a:solidFill>
              <a:schemeClr val="tx1"/>
            </a:solidFill>
          </a:ln>
        </p:spPr>
      </p:pic>
      <p:pic>
        <p:nvPicPr>
          <p:cNvPr id="8" name="Picture 7" descr="A small image of the front page of the 2022 Medicare and You handbook..">
            <a:extLst>
              <a:ext uri="{FF2B5EF4-FFF2-40B4-BE49-F238E27FC236}">
                <a16:creationId xmlns:a16="http://schemas.microsoft.com/office/drawing/2014/main" id="{2D0D575C-8763-47B2-807E-527099A27CDA}"/>
              </a:ext>
            </a:extLst>
          </p:cNvPr>
          <p:cNvPicPr>
            <a:picLocks noChangeAspect="1"/>
          </p:cNvPicPr>
          <p:nvPr/>
        </p:nvPicPr>
        <p:blipFill>
          <a:blip r:embed="rId7"/>
          <a:stretch>
            <a:fillRect/>
          </a:stretch>
        </p:blipFill>
        <p:spPr>
          <a:xfrm>
            <a:off x="498248" y="1121463"/>
            <a:ext cx="1743832" cy="2267781"/>
          </a:xfrm>
          <a:prstGeom prst="rect">
            <a:avLst/>
          </a:prstGeom>
          <a:ln>
            <a:solidFill>
              <a:schemeClr val="tx1"/>
            </a:solidFill>
          </a:ln>
        </p:spPr>
      </p:pic>
    </p:spTree>
    <p:extLst>
      <p:ext uri="{BB962C8B-B14F-4D97-AF65-F5344CB8AC3E}">
        <p14:creationId xmlns:p14="http://schemas.microsoft.com/office/powerpoint/2010/main" val="361872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17413" name="Content Placeholder 2"/>
          <p:cNvSpPr>
            <a:spLocks noGrp="1"/>
          </p:cNvSpPr>
          <p:nvPr>
            <p:ph idx="1"/>
          </p:nvPr>
        </p:nvSpPr>
        <p:spPr>
          <a:xfrm>
            <a:off x="2556879" y="1222845"/>
            <a:ext cx="6401876" cy="4728250"/>
          </a:xfrm>
        </p:spPr>
        <p:txBody>
          <a:bodyPr/>
          <a:lstStyle/>
          <a:p>
            <a:r>
              <a:rPr lang="en-US" sz="2000" b="1" dirty="0"/>
              <a:t>CMS Guide to consumer mailings</a:t>
            </a:r>
            <a:endParaRPr lang="en-US" sz="2000" b="1" i="1" dirty="0"/>
          </a:p>
          <a:p>
            <a:r>
              <a:rPr lang="en-US" sz="2000" dirty="0"/>
              <a:t>Partner publication</a:t>
            </a:r>
          </a:p>
          <a:p>
            <a:pPr indent="-285750"/>
            <a:r>
              <a:rPr lang="en-US" sz="2000" dirty="0">
                <a:solidFill>
                  <a:srgbClr val="FF0000"/>
                </a:solidFill>
                <a:hlinkClick r:id="rId3"/>
              </a:rPr>
              <a:t>www.cms.gov/Medicare/Prescription-Drug-Coverage/LimitedIncomeandResources/Downloads/Consumer-Mailings.pdf</a:t>
            </a:r>
            <a:r>
              <a:rPr lang="en-US" sz="2000" dirty="0">
                <a:solidFill>
                  <a:srgbClr val="FF0000"/>
                </a:solidFill>
              </a:rPr>
              <a:t> </a:t>
            </a:r>
          </a:p>
          <a:p>
            <a:pPr indent="-285750"/>
            <a:r>
              <a:rPr lang="en-US" sz="2000" dirty="0"/>
              <a:t>Five pages</a:t>
            </a:r>
          </a:p>
          <a:p>
            <a:pPr indent="-285750"/>
            <a:endParaRPr lang="en-US" sz="2000" dirty="0"/>
          </a:p>
          <a:p>
            <a:pPr indent="-285750"/>
            <a:r>
              <a:rPr lang="en-US" sz="2000" b="1" dirty="0"/>
              <a:t>Things to think about when you compare Medicare drug coverage</a:t>
            </a:r>
          </a:p>
          <a:p>
            <a:pPr indent="-285750"/>
            <a:r>
              <a:rPr lang="en-US" sz="2000" dirty="0">
                <a:hlinkClick r:id="rId4"/>
              </a:rPr>
              <a:t>https://www.medicare.gov/Pubs/pdf/11163-Compare-Medicare-Drug-Coverage.pdf</a:t>
            </a:r>
            <a:r>
              <a:rPr lang="en-US" sz="2000" dirty="0"/>
              <a:t>     </a:t>
            </a:r>
          </a:p>
          <a:p>
            <a:pPr indent="-285750"/>
            <a:r>
              <a:rPr lang="en-US" sz="2000" dirty="0"/>
              <a:t>Eight pages</a:t>
            </a: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44</a:t>
            </a:fld>
            <a:endParaRPr lang="en-US" dirty="0"/>
          </a:p>
        </p:txBody>
      </p:sp>
      <p:pic>
        <p:nvPicPr>
          <p:cNvPr id="8" name="Picture 7" descr="A small graphic of the Medicare.gov publication titled Things to think about wen you compare Medicare drug coverage.">
            <a:extLst>
              <a:ext uri="{FF2B5EF4-FFF2-40B4-BE49-F238E27FC236}">
                <a16:creationId xmlns:a16="http://schemas.microsoft.com/office/drawing/2014/main" id="{E0BB58B8-9D38-4855-93DD-E234660F1DF1}"/>
              </a:ext>
            </a:extLst>
          </p:cNvPr>
          <p:cNvPicPr>
            <a:picLocks noChangeAspect="1"/>
          </p:cNvPicPr>
          <p:nvPr/>
        </p:nvPicPr>
        <p:blipFill>
          <a:blip r:embed="rId5"/>
          <a:stretch>
            <a:fillRect/>
          </a:stretch>
        </p:blipFill>
        <p:spPr>
          <a:xfrm>
            <a:off x="338137" y="3428999"/>
            <a:ext cx="1939273" cy="2522095"/>
          </a:xfrm>
          <a:prstGeom prst="rect">
            <a:avLst/>
          </a:prstGeom>
          <a:ln>
            <a:solidFill>
              <a:schemeClr val="tx1"/>
            </a:solidFill>
          </a:ln>
        </p:spPr>
      </p:pic>
      <p:pic>
        <p:nvPicPr>
          <p:cNvPr id="4" name="Picture 3" descr="This is a small graphic of the first page of the job aid titled Guide to consumer mailings from CMS, Social Security, &amp; plans in 2021/2022. The full version is on the next five PowerPoint slides and on the My SHIBA website.">
            <a:extLst>
              <a:ext uri="{FF2B5EF4-FFF2-40B4-BE49-F238E27FC236}">
                <a16:creationId xmlns:a16="http://schemas.microsoft.com/office/drawing/2014/main" id="{B9DFD9C7-D4BC-4B2F-8948-7B74A2299C50}"/>
              </a:ext>
            </a:extLst>
          </p:cNvPr>
          <p:cNvPicPr>
            <a:picLocks noChangeAspect="1"/>
          </p:cNvPicPr>
          <p:nvPr/>
        </p:nvPicPr>
        <p:blipFill>
          <a:blip r:embed="rId6"/>
          <a:stretch>
            <a:fillRect/>
          </a:stretch>
        </p:blipFill>
        <p:spPr>
          <a:xfrm>
            <a:off x="338137" y="1368617"/>
            <a:ext cx="2060909" cy="1613120"/>
          </a:xfrm>
          <a:prstGeom prst="rect">
            <a:avLst/>
          </a:prstGeom>
          <a:ln>
            <a:solidFill>
              <a:schemeClr val="tx1"/>
            </a:solidFill>
          </a:ln>
        </p:spPr>
      </p:pic>
    </p:spTree>
    <p:extLst>
      <p:ext uri="{BB962C8B-B14F-4D97-AF65-F5344CB8AC3E}">
        <p14:creationId xmlns:p14="http://schemas.microsoft.com/office/powerpoint/2010/main" val="3433595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17413" name="Content Placeholder 2"/>
          <p:cNvSpPr>
            <a:spLocks noGrp="1"/>
          </p:cNvSpPr>
          <p:nvPr>
            <p:ph idx="1"/>
          </p:nvPr>
        </p:nvSpPr>
        <p:spPr>
          <a:xfrm>
            <a:off x="2403987" y="1231419"/>
            <a:ext cx="6401876" cy="4822856"/>
          </a:xfrm>
        </p:spPr>
        <p:txBody>
          <a:bodyPr/>
          <a:lstStyle/>
          <a:p>
            <a:r>
              <a:rPr lang="en-US" sz="2000" b="1" dirty="0">
                <a:latin typeface="Segoe UI" panose="020B0502040204020203" pitchFamily="34" charset="0"/>
                <a:cs typeface="Segoe UI" panose="020B0502040204020203" pitchFamily="34" charset="0"/>
              </a:rPr>
              <a:t>SHIBA and PEBB: Counseling roles</a:t>
            </a:r>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SHIBA job aid</a:t>
            </a:r>
            <a:br>
              <a:rPr lang="en-US" sz="2000" i="1" u="sng" dirty="0">
                <a:solidFill>
                  <a:srgbClr val="FF0000"/>
                </a:solidFill>
                <a:latin typeface="Segoe UI" panose="020B0502040204020203" pitchFamily="34" charset="0"/>
                <a:cs typeface="Segoe UI" panose="020B0502040204020203" pitchFamily="34" charset="0"/>
              </a:rPr>
            </a:br>
            <a:r>
              <a:rPr lang="en-US" sz="2000" dirty="0">
                <a:effectLst/>
                <a:latin typeface="Segoe UI" panose="020B0502040204020203" pitchFamily="34" charset="0"/>
                <a:cs typeface="Segoe UI" panose="020B0502040204020203" pitchFamily="34" charset="0"/>
                <a:hlinkClick r:id="rId3"/>
              </a:rPr>
              <a:t>https://www.insurance.wa.gov/media/6116</a:t>
            </a:r>
            <a:r>
              <a:rPr lang="en-US" sz="2000" dirty="0">
                <a:effectLst/>
                <a:latin typeface="Segoe UI" panose="020B0502040204020203" pitchFamily="34" charset="0"/>
                <a:cs typeface="Segoe UI" panose="020B0502040204020203" pitchFamily="34" charset="0"/>
              </a:rPr>
              <a:t> </a:t>
            </a:r>
          </a:p>
          <a:p>
            <a:r>
              <a:rPr lang="en-US" sz="2000" dirty="0">
                <a:latin typeface="Segoe UI" panose="020B0502040204020203" pitchFamily="34" charset="0"/>
                <a:cs typeface="Segoe UI" panose="020B0502040204020203" pitchFamily="34" charset="0"/>
              </a:rPr>
              <a:t>Two pages</a:t>
            </a:r>
          </a:p>
          <a:p>
            <a:endParaRPr lang="en-US" sz="2000" u="sng" dirty="0">
              <a:solidFill>
                <a:srgbClr val="FF0000"/>
              </a:solidFill>
              <a:latin typeface="Segoe UI" panose="020B0502040204020203" pitchFamily="34" charset="0"/>
              <a:cs typeface="Segoe UI" panose="020B0502040204020203" pitchFamily="34" charset="0"/>
            </a:endParaRPr>
          </a:p>
          <a:p>
            <a:endParaRPr lang="en-US" sz="2000" u="sng" dirty="0">
              <a:solidFill>
                <a:srgbClr val="FF0000"/>
              </a:solidFill>
              <a:latin typeface="Segoe UI" panose="020B0502040204020203" pitchFamily="34" charset="0"/>
              <a:cs typeface="Segoe UI" panose="020B0502040204020203" pitchFamily="34" charset="0"/>
            </a:endParaRPr>
          </a:p>
          <a:p>
            <a:endParaRPr lang="en-US" sz="2000" b="1"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Checklist for Open Enrollment counseling </a:t>
            </a:r>
          </a:p>
          <a:p>
            <a:r>
              <a:rPr lang="en-US" sz="2000" dirty="0">
                <a:effectLst/>
                <a:latin typeface="Segoe UI" panose="020B0502040204020203" pitchFamily="34" charset="0"/>
                <a:cs typeface="Segoe UI" panose="020B0502040204020203" pitchFamily="34" charset="0"/>
                <a:hlinkClick r:id="rId4"/>
              </a:rPr>
              <a:t>https://www.insurance.wa.gov/media/1542</a:t>
            </a:r>
            <a:r>
              <a:rPr lang="en-US" sz="2000" dirty="0">
                <a:effectLst/>
                <a:latin typeface="Segoe UI" panose="020B0502040204020203" pitchFamily="34" charset="0"/>
                <a:cs typeface="Segoe UI" panose="020B0502040204020203" pitchFamily="34" charset="0"/>
              </a:rPr>
              <a:t> </a:t>
            </a:r>
          </a:p>
          <a:p>
            <a:r>
              <a:rPr lang="en-US" sz="2000" dirty="0">
                <a:latin typeface="Segoe UI" panose="020B0502040204020203" pitchFamily="34" charset="0"/>
                <a:cs typeface="Segoe UI" panose="020B0502040204020203" pitchFamily="34" charset="0"/>
              </a:rPr>
              <a:t>Two pages</a:t>
            </a:r>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45</a:t>
            </a:fld>
            <a:endParaRPr lang="en-US" dirty="0"/>
          </a:p>
        </p:txBody>
      </p:sp>
      <p:pic>
        <p:nvPicPr>
          <p:cNvPr id="2" name="Picture 1" descr="A small graphic of the SHIBA job aid titled SHIBA and PEBB: Counseling rol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51" y="1144616"/>
            <a:ext cx="1599649" cy="2205463"/>
          </a:xfrm>
          <a:prstGeom prst="rect">
            <a:avLst/>
          </a:prstGeom>
          <a:ln>
            <a:solidFill>
              <a:schemeClr val="tx1"/>
            </a:solidFill>
          </a:ln>
        </p:spPr>
      </p:pic>
      <p:pic>
        <p:nvPicPr>
          <p:cNvPr id="7" name="Picture 6" descr="A small graphic of the SHIBA job aid titled Checklist for Open Enrollment counseling.">
            <a:extLst>
              <a:ext uri="{FF2B5EF4-FFF2-40B4-BE49-F238E27FC236}">
                <a16:creationId xmlns:a16="http://schemas.microsoft.com/office/drawing/2014/main" id="{A3566C35-C6DD-4C47-B200-50ECA9277552}"/>
              </a:ext>
            </a:extLst>
          </p:cNvPr>
          <p:cNvPicPr>
            <a:picLocks noChangeAspect="1"/>
          </p:cNvPicPr>
          <p:nvPr/>
        </p:nvPicPr>
        <p:blipFill>
          <a:blip r:embed="rId6"/>
          <a:stretch>
            <a:fillRect/>
          </a:stretch>
        </p:blipFill>
        <p:spPr>
          <a:xfrm>
            <a:off x="501451" y="3717290"/>
            <a:ext cx="1644462" cy="2205463"/>
          </a:xfrm>
          <a:prstGeom prst="rect">
            <a:avLst/>
          </a:prstGeom>
          <a:ln>
            <a:solidFill>
              <a:schemeClr val="tx1"/>
            </a:solidFill>
          </a:ln>
        </p:spPr>
      </p:pic>
    </p:spTree>
    <p:extLst>
      <p:ext uri="{BB962C8B-B14F-4D97-AF65-F5344CB8AC3E}">
        <p14:creationId xmlns:p14="http://schemas.microsoft.com/office/powerpoint/2010/main" val="2367718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17413" name="Content Placeholder 2"/>
          <p:cNvSpPr>
            <a:spLocks noGrp="1"/>
          </p:cNvSpPr>
          <p:nvPr>
            <p:ph idx="1"/>
          </p:nvPr>
        </p:nvSpPr>
        <p:spPr>
          <a:xfrm>
            <a:off x="2743199" y="1094463"/>
            <a:ext cx="6062663" cy="4480449"/>
          </a:xfrm>
        </p:spPr>
        <p:txBody>
          <a:bodyPr/>
          <a:lstStyle/>
          <a:p>
            <a:r>
              <a:rPr lang="en-US" sz="2000" b="1" dirty="0">
                <a:latin typeface="Segoe UI" panose="020B0502040204020203" pitchFamily="34" charset="0"/>
                <a:cs typeface="Segoe UI" panose="020B0502040204020203" pitchFamily="34" charset="0"/>
              </a:rPr>
              <a:t>Medicare Plan Finder worksheet</a:t>
            </a:r>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SHIBA client publication</a:t>
            </a:r>
            <a:endParaRPr lang="en-US" sz="2000" dirty="0">
              <a:solidFill>
                <a:srgbClr val="FF0000"/>
              </a:solidFill>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Search My SHIBA for “</a:t>
            </a:r>
            <a:r>
              <a:rPr lang="en-US" sz="2000" dirty="0" err="1">
                <a:latin typeface="Segoe UI" panose="020B0502040204020203" pitchFamily="34" charset="0"/>
                <a:cs typeface="Segoe UI" panose="020B0502040204020203" pitchFamily="34" charset="0"/>
              </a:rPr>
              <a:t>planfinder</a:t>
            </a:r>
            <a:r>
              <a:rPr lang="en-US" sz="2000" dirty="0">
                <a:latin typeface="Segoe UI" panose="020B0502040204020203" pitchFamily="34" charset="0"/>
                <a:cs typeface="Segoe UI" panose="020B0502040204020203" pitchFamily="34" charset="0"/>
              </a:rPr>
              <a:t> worksheet”</a:t>
            </a:r>
            <a:br>
              <a:rPr lang="en-US" sz="2000" i="1" u="sng" dirty="0">
                <a:solidFill>
                  <a:srgbClr val="FF0000"/>
                </a:solidFill>
                <a:latin typeface="Segoe UI" panose="020B0502040204020203" pitchFamily="34" charset="0"/>
                <a:cs typeface="Segoe UI" panose="020B0502040204020203" pitchFamily="34" charset="0"/>
              </a:rPr>
            </a:br>
            <a:r>
              <a:rPr lang="en-US" sz="2000" u="sng" dirty="0">
                <a:latin typeface="Segoe UI" panose="020B0502040204020203" pitchFamily="34" charset="0"/>
                <a:cs typeface="Segoe UI" panose="020B0502040204020203" pitchFamily="34" charset="0"/>
                <a:hlinkClick r:id="rId3"/>
              </a:rPr>
              <a:t>www.insurance.wa.gov/media/8042</a:t>
            </a:r>
            <a:endParaRPr lang="en-US" sz="2000" u="sng"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Four pages</a:t>
            </a:r>
          </a:p>
          <a:p>
            <a:endParaRPr lang="en-US" sz="2000" u="sng" dirty="0">
              <a:solidFill>
                <a:srgbClr val="FF0000"/>
              </a:solidFill>
              <a:latin typeface="Segoe UI" panose="020B0502040204020203" pitchFamily="34" charset="0"/>
              <a:cs typeface="Segoe UI" panose="020B0502040204020203" pitchFamily="34" charset="0"/>
            </a:endParaRPr>
          </a:p>
          <a:p>
            <a:endParaRPr lang="en-US" sz="2000" u="sng" dirty="0">
              <a:solidFill>
                <a:srgbClr val="FF0000"/>
              </a:solidFill>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Your SHIBA Medicare action plan (SHP 855)</a:t>
            </a:r>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SHIBA client publication</a:t>
            </a:r>
            <a:br>
              <a:rPr lang="en-US" sz="2000" i="1" u="sng" dirty="0">
                <a:solidFill>
                  <a:srgbClr val="FF0000"/>
                </a:solidFill>
                <a:latin typeface="Segoe UI" panose="020B0502040204020203" pitchFamily="34" charset="0"/>
                <a:cs typeface="Segoe UI" panose="020B0502040204020203" pitchFamily="34" charset="0"/>
              </a:rPr>
            </a:br>
            <a:r>
              <a:rPr lang="en-US" sz="2000" dirty="0">
                <a:effectLst/>
                <a:latin typeface="Segoe UI" panose="020B0502040204020203" pitchFamily="34" charset="0"/>
                <a:cs typeface="Segoe UI" panose="020B0502040204020203" pitchFamily="34" charset="0"/>
                <a:hlinkClick r:id="rId4"/>
              </a:rPr>
              <a:t>https://www.insurance.wa.gov/media/1541</a:t>
            </a:r>
            <a:r>
              <a:rPr lang="en-US" sz="2000" dirty="0">
                <a:effectLst/>
                <a:latin typeface="Segoe UI" panose="020B0502040204020203" pitchFamily="34" charset="0"/>
                <a:cs typeface="Segoe UI" panose="020B0502040204020203" pitchFamily="34" charset="0"/>
              </a:rPr>
              <a:t> </a:t>
            </a:r>
          </a:p>
          <a:p>
            <a:r>
              <a:rPr lang="en-US" sz="2000" dirty="0">
                <a:latin typeface="Segoe UI" panose="020B0502040204020203" pitchFamily="34" charset="0"/>
                <a:cs typeface="Segoe UI" panose="020B0502040204020203" pitchFamily="34" charset="0"/>
              </a:rPr>
              <a:t>One page</a:t>
            </a:r>
          </a:p>
          <a:p>
            <a:endParaRPr lang="en-US" sz="2000" u="sng" dirty="0">
              <a:solidFill>
                <a:srgbClr val="FF0000"/>
              </a:solidFill>
              <a:latin typeface="Segoe UI" panose="020B0502040204020203" pitchFamily="34" charset="0"/>
              <a:cs typeface="Segoe UI" panose="020B0502040204020203" pitchFamily="34" charset="0"/>
            </a:endParaRPr>
          </a:p>
          <a:p>
            <a:endParaRPr lang="en-US" sz="2000" u="sng" dirty="0">
              <a:solidFill>
                <a:srgbClr val="FF0000"/>
              </a:solidFill>
            </a:endParaRPr>
          </a:p>
          <a:p>
            <a:endParaRPr lang="en-US" sz="2000" u="sng" dirty="0">
              <a:solidFill>
                <a:srgbClr val="FF0000"/>
              </a:solidFill>
            </a:endParaRPr>
          </a:p>
          <a:p>
            <a:endParaRPr lang="en-US" sz="2000" b="1" i="1" dirty="0"/>
          </a:p>
          <a:p>
            <a:endParaRPr lang="en-US" sz="2000" b="1" i="1" dirty="0"/>
          </a:p>
          <a:p>
            <a:pPr indent="-285750"/>
            <a:endParaRPr lang="en-US" sz="2000" dirty="0"/>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46</a:t>
            </a:fld>
            <a:endParaRPr lang="en-US" dirty="0"/>
          </a:p>
        </p:txBody>
      </p:sp>
      <p:pic>
        <p:nvPicPr>
          <p:cNvPr id="3" name="Picture 2" descr="A small graphic of the SHIBA SHIBA client publication titled Medicare Plan Finder workshe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59" y="1123491"/>
            <a:ext cx="1743150" cy="2286000"/>
          </a:xfrm>
          <a:prstGeom prst="rect">
            <a:avLst/>
          </a:prstGeom>
          <a:ln>
            <a:solidFill>
              <a:schemeClr val="tx1"/>
            </a:solidFill>
          </a:ln>
        </p:spPr>
      </p:pic>
      <p:pic>
        <p:nvPicPr>
          <p:cNvPr id="8" name="Picture 7" descr="A small graphic of the SHIBA client publication titled Your SHIOBA Medicare action plan.">
            <a:extLst>
              <a:ext uri="{FF2B5EF4-FFF2-40B4-BE49-F238E27FC236}">
                <a16:creationId xmlns:a16="http://schemas.microsoft.com/office/drawing/2014/main" id="{F09DFBE6-2CBF-4313-B082-430057A8E8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741" y="3594491"/>
            <a:ext cx="1761468" cy="2332537"/>
          </a:xfrm>
          <a:prstGeom prst="rect">
            <a:avLst/>
          </a:prstGeom>
          <a:ln>
            <a:solidFill>
              <a:schemeClr val="tx1"/>
            </a:solidFill>
          </a:ln>
        </p:spPr>
      </p:pic>
    </p:spTree>
    <p:extLst>
      <p:ext uri="{BB962C8B-B14F-4D97-AF65-F5344CB8AC3E}">
        <p14:creationId xmlns:p14="http://schemas.microsoft.com/office/powerpoint/2010/main" val="1334804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17413" name="Content Placeholder 2"/>
          <p:cNvSpPr>
            <a:spLocks noGrp="1"/>
          </p:cNvSpPr>
          <p:nvPr>
            <p:ph idx="1"/>
          </p:nvPr>
        </p:nvSpPr>
        <p:spPr>
          <a:xfrm>
            <a:off x="2372672" y="1276924"/>
            <a:ext cx="6401876" cy="3709839"/>
          </a:xfrm>
        </p:spPr>
        <p:txBody>
          <a:bodyPr/>
          <a:lstStyle/>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prstClr val="black"/>
                </a:solidFill>
                <a:effectLst/>
                <a:uLnTx/>
                <a:uFillTx/>
                <a:latin typeface="Segoe UI"/>
                <a:ea typeface="+mn-ea"/>
                <a:cs typeface="Segoe UI"/>
              </a:rPr>
              <a:t>Medicare plan comparison form (SHP838)</a:t>
            </a:r>
            <a:endParaRPr kumimoji="0" lang="en-US" sz="2000" b="1" i="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rPr>
              <a:t>SHIBA client publication</a:t>
            </a: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hlinkClick r:id="rId3"/>
              </a:rPr>
              <a:t>www.insurance.wa.gov/sites/default/files/documents/medicare-plan-comparison-form_2.pdf</a:t>
            </a:r>
            <a:endParaRPr kumimoji="0" lang="en-US" sz="20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rPr>
              <a:t>Two pages</a:t>
            </a: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lang="en-US" sz="2000" dirty="0">
              <a:solidFill>
                <a:prstClr val="black"/>
              </a:solidFill>
            </a:endParaRP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Segoe UI"/>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47</a:t>
            </a:fld>
            <a:endParaRPr lang="en-US" dirty="0"/>
          </a:p>
        </p:txBody>
      </p:sp>
      <p:sp>
        <p:nvSpPr>
          <p:cNvPr id="7" name="Content Placeholder 2"/>
          <p:cNvSpPr txBox="1">
            <a:spLocks/>
          </p:cNvSpPr>
          <p:nvPr/>
        </p:nvSpPr>
        <p:spPr bwMode="auto">
          <a:xfrm>
            <a:off x="2405883" y="3643438"/>
            <a:ext cx="6401876" cy="183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spcBef>
                <a:spcPts val="0"/>
              </a:spcBef>
              <a:spcAft>
                <a:spcPts val="0"/>
              </a:spcAft>
            </a:pPr>
            <a:r>
              <a:rPr lang="en-US" sz="2000" b="1" dirty="0">
                <a:solidFill>
                  <a:prstClr val="black"/>
                </a:solidFill>
              </a:rPr>
              <a:t>Medicare Minute Teaching Materials</a:t>
            </a:r>
          </a:p>
          <a:p>
            <a:pPr marL="0" marR="0" fontAlgn="base">
              <a:spcBef>
                <a:spcPts val="0"/>
              </a:spcBef>
              <a:spcAft>
                <a:spcPts val="0"/>
              </a:spcAft>
            </a:pPr>
            <a:r>
              <a:rPr lang="en-US" sz="2000" b="1" dirty="0">
                <a:solidFill>
                  <a:prstClr val="black"/>
                </a:solidFill>
              </a:rPr>
              <a:t>Common Open Enrollment Notices</a:t>
            </a:r>
          </a:p>
          <a:p>
            <a:r>
              <a:rPr lang="en-US" sz="2000" dirty="0">
                <a:solidFill>
                  <a:prstClr val="black"/>
                </a:solidFill>
              </a:rPr>
              <a:t>August 2021</a:t>
            </a:r>
            <a:endParaRPr lang="en-US" altLang="en-US" sz="2000" dirty="0">
              <a:solidFill>
                <a:srgbClr val="FF0000"/>
              </a:solidFill>
              <a:latin typeface="Segoe UI" panose="020B0502040204020203" pitchFamily="34" charset="0"/>
              <a:ea typeface="MS Mincho"/>
              <a:cs typeface="Segoe UI" panose="020B0502040204020203" pitchFamily="34" charset="0"/>
            </a:endParaRPr>
          </a:p>
          <a:p>
            <a:r>
              <a:rPr lang="en-US" sz="2000" u="sng" dirty="0">
                <a:hlinkClick r:id="rId4"/>
              </a:rPr>
              <a:t>https://www.insurance.wa.gov/sites/default/files/documents/common-open-enrollment-notices.pdf</a:t>
            </a:r>
            <a:r>
              <a:rPr lang="en-US" sz="2000" u="sng" dirty="0"/>
              <a:t> </a:t>
            </a: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pic>
        <p:nvPicPr>
          <p:cNvPr id="2" name="Picture 1" descr="A small graphic of the SHIP job aid titled Medicare Minute Medicare plan comparison form.">
            <a:extLst>
              <a:ext uri="{FF2B5EF4-FFF2-40B4-BE49-F238E27FC236}">
                <a16:creationId xmlns:a16="http://schemas.microsoft.com/office/drawing/2014/main" id="{EC2D4633-D1D4-49D3-AA97-32CA87938715}"/>
              </a:ext>
            </a:extLst>
          </p:cNvPr>
          <p:cNvPicPr>
            <a:picLocks noChangeAspect="1"/>
          </p:cNvPicPr>
          <p:nvPr/>
        </p:nvPicPr>
        <p:blipFill>
          <a:blip r:embed="rId5"/>
          <a:stretch>
            <a:fillRect/>
          </a:stretch>
        </p:blipFill>
        <p:spPr>
          <a:xfrm>
            <a:off x="496674" y="1276924"/>
            <a:ext cx="1627773" cy="2152075"/>
          </a:xfrm>
          <a:prstGeom prst="rect">
            <a:avLst/>
          </a:prstGeom>
        </p:spPr>
      </p:pic>
      <p:pic>
        <p:nvPicPr>
          <p:cNvPr id="4" name="Picture 3" descr="A small graphic of the Medicare Minute Teaching document titled Medicare Minute Teaching Materials, August 2021&#10;Common Open Enrollment Notices.">
            <a:extLst>
              <a:ext uri="{FF2B5EF4-FFF2-40B4-BE49-F238E27FC236}">
                <a16:creationId xmlns:a16="http://schemas.microsoft.com/office/drawing/2014/main" id="{3E5D1DD7-0125-46E9-B846-BCC931C0FA33}"/>
              </a:ext>
            </a:extLst>
          </p:cNvPr>
          <p:cNvPicPr>
            <a:picLocks noChangeAspect="1"/>
          </p:cNvPicPr>
          <p:nvPr/>
        </p:nvPicPr>
        <p:blipFill>
          <a:blip r:embed="rId6"/>
          <a:stretch>
            <a:fillRect/>
          </a:stretch>
        </p:blipFill>
        <p:spPr>
          <a:xfrm>
            <a:off x="512149" y="3643438"/>
            <a:ext cx="1645509" cy="2152075"/>
          </a:xfrm>
          <a:prstGeom prst="rect">
            <a:avLst/>
          </a:prstGeom>
          <a:ln>
            <a:solidFill>
              <a:schemeClr val="tx1"/>
            </a:solidFill>
          </a:ln>
        </p:spPr>
      </p:pic>
    </p:spTree>
    <p:extLst>
      <p:ext uri="{BB962C8B-B14F-4D97-AF65-F5344CB8AC3E}">
        <p14:creationId xmlns:p14="http://schemas.microsoft.com/office/powerpoint/2010/main" val="2852668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17413" name="Content Placeholder 2"/>
          <p:cNvSpPr>
            <a:spLocks noGrp="1"/>
          </p:cNvSpPr>
          <p:nvPr>
            <p:ph idx="1"/>
          </p:nvPr>
        </p:nvSpPr>
        <p:spPr>
          <a:xfrm>
            <a:off x="2372672" y="1276925"/>
            <a:ext cx="6401876" cy="2699990"/>
          </a:xfrm>
        </p:spPr>
        <p:txBody>
          <a:bodyPr/>
          <a:lstStyle/>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prstClr val="black"/>
                </a:solidFill>
                <a:effectLst/>
                <a:uLnTx/>
                <a:uFillTx/>
                <a:latin typeface="Segoe UI"/>
                <a:ea typeface="+mn-ea"/>
                <a:cs typeface="Segoe UI"/>
              </a:rPr>
              <a:t>Guide to ordering publications through Fulfillment</a:t>
            </a:r>
            <a:endParaRPr kumimoji="0" lang="en-US" sz="2000" b="1" i="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rPr>
              <a:t>Step-by-step instructions for ordering publications and have them directly mailed to you or a client.</a:t>
            </a:r>
          </a:p>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rPr>
              <a:t>SHIBA client publication</a:t>
            </a: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hlinkClick r:id="rId3"/>
              </a:rPr>
              <a:t>https://www.insurance.wa.gov/sites/default/files/documents/order-publications-guide.pdf</a:t>
            </a:r>
            <a:endParaRPr kumimoji="0" lang="en-US" sz="20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Segoe UI"/>
              </a:rPr>
              <a:t>Ten pages</a:t>
            </a: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lang="en-US" sz="2000" dirty="0">
              <a:solidFill>
                <a:prstClr val="black"/>
              </a:solidFill>
            </a:endParaRP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Segoe UI"/>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48</a:t>
            </a:fld>
            <a:endParaRPr lang="en-US" dirty="0"/>
          </a:p>
        </p:txBody>
      </p:sp>
      <p:pic>
        <p:nvPicPr>
          <p:cNvPr id="8" name="Picture 7" descr="A small image of the front page of the SHIBA document titled Guide to ordering publications through fulfillment.">
            <a:extLst>
              <a:ext uri="{FF2B5EF4-FFF2-40B4-BE49-F238E27FC236}">
                <a16:creationId xmlns:a16="http://schemas.microsoft.com/office/drawing/2014/main" id="{C334AF4A-16E1-4F22-AD19-CCEBE8A9E586}"/>
              </a:ext>
            </a:extLst>
          </p:cNvPr>
          <p:cNvPicPr>
            <a:picLocks noChangeAspect="1"/>
          </p:cNvPicPr>
          <p:nvPr/>
        </p:nvPicPr>
        <p:blipFill>
          <a:blip r:embed="rId4"/>
          <a:stretch>
            <a:fillRect/>
          </a:stretch>
        </p:blipFill>
        <p:spPr>
          <a:xfrm>
            <a:off x="369453" y="1318437"/>
            <a:ext cx="1742496" cy="2110563"/>
          </a:xfrm>
          <a:prstGeom prst="rect">
            <a:avLst/>
          </a:prstGeom>
          <a:ln>
            <a:solidFill>
              <a:schemeClr val="tx1"/>
            </a:solidFill>
          </a:ln>
        </p:spPr>
      </p:pic>
    </p:spTree>
    <p:extLst>
      <p:ext uri="{BB962C8B-B14F-4D97-AF65-F5344CB8AC3E}">
        <p14:creationId xmlns:p14="http://schemas.microsoft.com/office/powerpoint/2010/main" val="2159494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September 2021 resources</a:t>
            </a: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49</a:t>
            </a:fld>
            <a:endParaRPr lang="en-US" dirty="0"/>
          </a:p>
        </p:txBody>
      </p:sp>
      <p:sp>
        <p:nvSpPr>
          <p:cNvPr id="7" name="Content Placeholder 2"/>
          <p:cNvSpPr txBox="1">
            <a:spLocks/>
          </p:cNvSpPr>
          <p:nvPr/>
        </p:nvSpPr>
        <p:spPr bwMode="auto">
          <a:xfrm>
            <a:off x="360363" y="3459659"/>
            <a:ext cx="8445500" cy="246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000" b="1" i="0" dirty="0">
                <a:effectLst/>
                <a:latin typeface="Segoe UI" panose="020B0502040204020203" pitchFamily="34" charset="0"/>
                <a:cs typeface="Segoe UI" panose="020B0502040204020203" pitchFamily="34" charset="0"/>
              </a:rPr>
              <a:t>CMS NTP Virtual Workshop: Medicare Plan Finder</a:t>
            </a:r>
          </a:p>
          <a:p>
            <a:pPr marL="342900" indent="-342900">
              <a:buFont typeface="Arial" panose="020B0604020202020204" pitchFamily="34" charset="0"/>
              <a:buChar char="•"/>
            </a:pPr>
            <a:r>
              <a:rPr lang="en-US" sz="2000" dirty="0">
                <a:solidFill>
                  <a:prstClr val="black"/>
                </a:solidFill>
              </a:rPr>
              <a:t>Webinar from August 19, 2021</a:t>
            </a:r>
          </a:p>
          <a:p>
            <a:pPr marL="342900" indent="-342900">
              <a:buFont typeface="Arial" panose="020B0604020202020204" pitchFamily="34" charset="0"/>
              <a:buChar char="•"/>
            </a:pPr>
            <a:r>
              <a:rPr lang="en-US" altLang="en-US" sz="2000" u="sng" dirty="0">
                <a:hlinkClick r:id="rId3"/>
              </a:rPr>
              <a:t>https://www.insurance.wa.gov/media/10229</a:t>
            </a:r>
            <a:r>
              <a:rPr lang="en-US" altLang="en-US" sz="2000" dirty="0"/>
              <a:t> (PowerPoint) </a:t>
            </a:r>
            <a:r>
              <a:rPr lang="en-US" altLang="en-US" sz="2000" dirty="0">
                <a:latin typeface="Segoe UI" panose="020B0502040204020203" pitchFamily="34" charset="0"/>
                <a:ea typeface="MS Mincho"/>
                <a:cs typeface="Segoe UI" panose="020B0502040204020203" pitchFamily="34" charset="0"/>
              </a:rPr>
              <a:t>or</a:t>
            </a:r>
          </a:p>
          <a:p>
            <a:pPr marL="342900" indent="-342900">
              <a:buFont typeface="Arial" panose="020B0604020202020204" pitchFamily="34" charset="0"/>
              <a:buChar char="•"/>
            </a:pPr>
            <a:r>
              <a:rPr lang="en-US" sz="2000" u="sng" dirty="0">
                <a:hlinkClick r:id="rId4"/>
              </a:rPr>
              <a:t>https://cmsnationaltrainingprogram.cms.gov/moodle/course/view.php?id=147</a:t>
            </a:r>
            <a:r>
              <a:rPr lang="en-US" sz="2000" dirty="0"/>
              <a:t> (login may be required)</a:t>
            </a:r>
          </a:p>
          <a:p>
            <a:pPr marL="342900" indent="-342900">
              <a:buFont typeface="Arial" panose="020B0604020202020204" pitchFamily="34" charset="0"/>
              <a:buChar char="•"/>
            </a:pPr>
            <a:r>
              <a:rPr lang="en-US" sz="2000" dirty="0"/>
              <a:t>Log into </a:t>
            </a:r>
            <a:r>
              <a:rPr lang="en-US" sz="2000" u="sng" dirty="0">
                <a:hlinkClick r:id="rId5"/>
              </a:rPr>
              <a:t>https://cmsnationaltrainingprogram.cms.gov</a:t>
            </a:r>
            <a:r>
              <a:rPr lang="en-US" sz="2000" dirty="0"/>
              <a:t> and search for “</a:t>
            </a:r>
            <a:r>
              <a:rPr lang="en-US" sz="2000" b="0" i="0" dirty="0">
                <a:effectLst/>
                <a:latin typeface="Segoe UI" panose="020B0502040204020203" pitchFamily="34" charset="0"/>
                <a:cs typeface="Segoe UI" panose="020B0502040204020203" pitchFamily="34" charset="0"/>
              </a:rPr>
              <a:t>CMS NTP Virtual Workshop: Medicare Plan Finder.”</a:t>
            </a:r>
            <a:endParaRPr lang="en-US" sz="2000" dirty="0">
              <a:latin typeface="Segoe UI" panose="020B0502040204020203" pitchFamily="34" charset="0"/>
              <a:cs typeface="Segoe UI" panose="020B0502040204020203" pitchFamily="34" charset="0"/>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pic>
        <p:nvPicPr>
          <p:cNvPr id="10" name="Picture 9" descr="A small graphic of the first slide from the CMS National Training Program Medicare Plan Finder PowerPoint presentation dated August, 19, 2021. ">
            <a:extLst>
              <a:ext uri="{FF2B5EF4-FFF2-40B4-BE49-F238E27FC236}">
                <a16:creationId xmlns:a16="http://schemas.microsoft.com/office/drawing/2014/main" id="{D805C0F1-1014-4A82-AFEB-34B585848AD4}"/>
              </a:ext>
            </a:extLst>
          </p:cNvPr>
          <p:cNvPicPr>
            <a:picLocks noChangeAspect="1"/>
          </p:cNvPicPr>
          <p:nvPr/>
        </p:nvPicPr>
        <p:blipFill>
          <a:blip r:embed="rId6"/>
          <a:stretch>
            <a:fillRect/>
          </a:stretch>
        </p:blipFill>
        <p:spPr>
          <a:xfrm>
            <a:off x="2783959" y="1098226"/>
            <a:ext cx="3576081" cy="2112256"/>
          </a:xfrm>
          <a:prstGeom prst="rect">
            <a:avLst/>
          </a:prstGeom>
          <a:ln>
            <a:solidFill>
              <a:schemeClr val="tx1"/>
            </a:solidFill>
          </a:ln>
        </p:spPr>
      </p:pic>
    </p:spTree>
    <p:extLst>
      <p:ext uri="{BB962C8B-B14F-4D97-AF65-F5344CB8AC3E}">
        <p14:creationId xmlns:p14="http://schemas.microsoft.com/office/powerpoint/2010/main" val="258319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A8226B7-809E-4960-A1AD-831F30648965}"/>
              </a:ext>
            </a:extLst>
          </p:cNvPr>
          <p:cNvSpPr>
            <a:spLocks noGrp="1"/>
          </p:cNvSpPr>
          <p:nvPr>
            <p:ph type="title"/>
          </p:nvPr>
        </p:nvSpPr>
        <p:spPr/>
        <p:txBody>
          <a:bodyPr/>
          <a:lstStyle/>
          <a:p>
            <a:r>
              <a:rPr lang="en-US" altLang="en-US" sz="3500" dirty="0">
                <a:latin typeface="Segoe UI" panose="020B0502040204020203" pitchFamily="34" charset="0"/>
                <a:cs typeface="Segoe UI" panose="020B0502040204020203" pitchFamily="34" charset="0"/>
              </a:rPr>
              <a:t>What would you like to share? (15 minutes)</a:t>
            </a:r>
          </a:p>
        </p:txBody>
      </p:sp>
      <p:sp>
        <p:nvSpPr>
          <p:cNvPr id="47107" name="Content Placeholder 2">
            <a:extLst>
              <a:ext uri="{FF2B5EF4-FFF2-40B4-BE49-F238E27FC236}">
                <a16:creationId xmlns:a16="http://schemas.microsoft.com/office/drawing/2014/main" id="{2A70C279-1A8C-45EA-86E3-69E1B82B8783}"/>
              </a:ext>
            </a:extLst>
          </p:cNvPr>
          <p:cNvSpPr>
            <a:spLocks noGrp="1"/>
          </p:cNvSpPr>
          <p:nvPr>
            <p:ph idx="1"/>
          </p:nvPr>
        </p:nvSpPr>
        <p:spPr/>
        <p:txBody>
          <a:bodyPr/>
          <a:lstStyle/>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VC may share any updates. </a:t>
            </a: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Volunteers are welcome to share anything!</a:t>
            </a:r>
          </a:p>
          <a:p>
            <a:pPr marL="457200" indent="-457200">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p:txBody>
      </p:sp>
      <p:sp>
        <p:nvSpPr>
          <p:cNvPr id="47110" name="Slide Number Placeholder 3">
            <a:extLst>
              <a:ext uri="{FF2B5EF4-FFF2-40B4-BE49-F238E27FC236}">
                <a16:creationId xmlns:a16="http://schemas.microsoft.com/office/drawing/2014/main" id="{B8EBD995-F363-49B3-883E-045D1ED855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A7EDA0-6E95-4E91-A430-F95512D397C8}" type="slidenum">
              <a:rPr kumimoji="0" lang="en-US" altLang="en-US" sz="1000" b="0" i="0" u="none" strike="noStrike" kern="1200" cap="none" spc="0" normalizeH="0" baseline="0" noProof="0" smtClean="0">
                <a:ln>
                  <a:noFill/>
                </a:ln>
                <a:solidFill>
                  <a:srgbClr val="404040"/>
                </a:solidFill>
                <a:effectLst/>
                <a:uLnTx/>
                <a:uFillTx/>
                <a:latin typeface="Segoe UI" panose="020B0502040204020203" pitchFamily="34" charset="0"/>
                <a:ea typeface="+mn-ea"/>
                <a:cs typeface="Segoe UI" panose="020B0502040204020203"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srgbClr val="404040"/>
              </a:solidFill>
              <a:effectLst/>
              <a:uLnTx/>
              <a:uFillTx/>
              <a:latin typeface="Segoe UI" panose="020B0502040204020203" pitchFamily="34" charset="0"/>
              <a:ea typeface="+mn-ea"/>
              <a:cs typeface="Segoe UI" panose="020B0502040204020203" pitchFamily="34" charset="0"/>
            </a:endParaRPr>
          </a:p>
        </p:txBody>
      </p:sp>
      <p:sp>
        <p:nvSpPr>
          <p:cNvPr id="8" name="Footer Placeholder 2">
            <a:extLst>
              <a:ext uri="{FF2B5EF4-FFF2-40B4-BE49-F238E27FC236}">
                <a16:creationId xmlns:a16="http://schemas.microsoft.com/office/drawing/2014/main" id="{6CB2C4F1-FD55-4218-BBA5-36644B5D8CEE}"/>
              </a:ext>
            </a:extLst>
          </p:cNvPr>
          <p:cNvSpPr txBox="1">
            <a:spLocks/>
          </p:cNvSpPr>
          <p:nvPr/>
        </p:nvSpPr>
        <p:spPr>
          <a:xfrm>
            <a:off x="1158875" y="6315075"/>
            <a:ext cx="4582706" cy="200025"/>
          </a:xfrm>
          <a:prstGeom prst="rect">
            <a:avLst/>
          </a:prstGeom>
        </p:spPr>
        <p:txBody>
          <a:bodyPr vert="horz" lIns="0" tIns="0" rIns="0" bIns="0" rtlCol="0" anchor="ctr"/>
          <a:lstStyle>
            <a:defPPr>
              <a:defRPr lang="en-US"/>
            </a:defPPr>
            <a:lvl1pPr algn="r" defTabSz="457200" rtl="0" eaLnBrk="1" fontAlgn="auto" hangingPunct="1">
              <a:spcBef>
                <a:spcPts val="0"/>
              </a:spcBef>
              <a:spcAft>
                <a:spcPts val="0"/>
              </a:spcAft>
              <a:defRPr sz="1000" kern="1200">
                <a:solidFill>
                  <a:schemeClr val="tx1">
                    <a:lumMod val="75000"/>
                    <a:lumOff val="25000"/>
                  </a:schemeClr>
                </a:solidFill>
                <a:latin typeface="Segoe UI"/>
                <a:ea typeface="+mn-ea"/>
                <a:cs typeface="Segoe UI"/>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a:lstStyle>
          <a:p>
            <a:pPr algn="l">
              <a:defRPr/>
            </a:pPr>
            <a:r>
              <a:rPr lang="en-US" sz="1200" dirty="0">
                <a:solidFill>
                  <a:prstClr val="black">
                    <a:lumMod val="75000"/>
                    <a:lumOff val="25000"/>
                  </a:prstClr>
                </a:solidFill>
              </a:rPr>
              <a:t>SHIBA advisor continuing education  |  September 2021</a:t>
            </a:r>
          </a:p>
        </p:txBody>
      </p:sp>
      <p:pic>
        <p:nvPicPr>
          <p:cNvPr id="3" name="Picture 2" descr="A picture containing a woman on the left of the picture walking down a long set of stairs. One right side of the picture is text that reads all ideas grow out of other ideas which is a quote form Anish Kapoor.">
            <a:extLst>
              <a:ext uri="{FF2B5EF4-FFF2-40B4-BE49-F238E27FC236}">
                <a16:creationId xmlns:a16="http://schemas.microsoft.com/office/drawing/2014/main" id="{DB637343-9DF8-45B7-95EA-28969EB0D15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14017" y="2503423"/>
            <a:ext cx="4938191" cy="3291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36A3AEF2-BE5C-4985-AA13-41706BCD23FB}"/>
              </a:ext>
            </a:extLst>
          </p:cNvPr>
          <p:cNvSpPr txBox="1"/>
          <p:nvPr/>
        </p:nvSpPr>
        <p:spPr>
          <a:xfrm>
            <a:off x="5741581" y="5876151"/>
            <a:ext cx="1426007"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Photo by CJ </a:t>
            </a:r>
            <a:r>
              <a:rPr lang="en-US" sz="1200" dirty="0" err="1">
                <a:latin typeface="Segoe UI" panose="020B0502040204020203" pitchFamily="34" charset="0"/>
                <a:cs typeface="Segoe UI" panose="020B0502040204020203" pitchFamily="34" charset="0"/>
              </a:rPr>
              <a:t>Dayrit</a:t>
            </a:r>
            <a:endParaRPr lang="en-US" sz="1200" dirty="0">
              <a:latin typeface="Segoe UI" panose="020B0502040204020203" pitchFamily="34" charset="0"/>
              <a:cs typeface="Segoe UI" panose="020B0502040204020203"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4DC3-9113-47A5-A8DC-8B06FEF3C922}"/>
              </a:ext>
            </a:extLst>
          </p:cNvPr>
          <p:cNvSpPr>
            <a:spLocks noGrp="1"/>
          </p:cNvSpPr>
          <p:nvPr>
            <p:ph type="title"/>
          </p:nvPr>
        </p:nvSpPr>
        <p:spPr/>
        <p:txBody>
          <a:bodyPr/>
          <a:lstStyle/>
          <a:p>
            <a:r>
              <a:rPr lang="en-US" dirty="0"/>
              <a:t>SHIP TA: Webinars and materials</a:t>
            </a:r>
          </a:p>
        </p:txBody>
      </p:sp>
      <p:sp>
        <p:nvSpPr>
          <p:cNvPr id="3" name="Content Placeholder 2">
            <a:extLst>
              <a:ext uri="{FF2B5EF4-FFF2-40B4-BE49-F238E27FC236}">
                <a16:creationId xmlns:a16="http://schemas.microsoft.com/office/drawing/2014/main" id="{92EB032D-A3E4-452B-B328-69451B4EEDED}"/>
              </a:ext>
            </a:extLst>
          </p:cNvPr>
          <p:cNvSpPr>
            <a:spLocks noGrp="1"/>
          </p:cNvSpPr>
          <p:nvPr>
            <p:ph idx="1"/>
          </p:nvPr>
        </p:nvSpPr>
        <p:spPr/>
        <p:txBody>
          <a:bodyPr/>
          <a:lstStyle/>
          <a:p>
            <a:r>
              <a:rPr lang="en-US" dirty="0"/>
              <a:t>SHIP TA offers many training sessions and webinars along with providing a library of training materials.</a:t>
            </a:r>
          </a:p>
          <a:p>
            <a:endParaRPr lang="en-US" dirty="0"/>
          </a:p>
          <a:p>
            <a:r>
              <a:rPr lang="en-US" sz="2400" dirty="0"/>
              <a:t>Here is one offering for September:</a:t>
            </a:r>
          </a:p>
          <a:p>
            <a:endParaRPr lang="en-US" sz="800" dirty="0"/>
          </a:p>
          <a:p>
            <a:pPr marL="0" marR="0">
              <a:spcBef>
                <a:spcPts val="0"/>
              </a:spcBef>
              <a:spcAft>
                <a:spcPts val="0"/>
              </a:spcAft>
            </a:pPr>
            <a:endParaRPr lang="en-US" sz="2400" b="1" dirty="0">
              <a:effectLst/>
              <a:latin typeface="Segoe UI" panose="020B0502040204020203" pitchFamily="34" charset="0"/>
              <a:ea typeface="Times New Roman" panose="02020603050405020304" pitchFamily="18" charset="0"/>
              <a:cs typeface="Segoe UI" panose="020B0502040204020203" pitchFamily="34" charset="0"/>
            </a:endParaRPr>
          </a:p>
          <a:p>
            <a:pPr marL="0" marR="0">
              <a:spcBef>
                <a:spcPts val="0"/>
              </a:spcBef>
              <a:spcAft>
                <a:spcPts val="0"/>
              </a:spcAft>
            </a:pPr>
            <a:r>
              <a:rPr lang="en-US" sz="2400" b="1" dirty="0">
                <a:effectLst/>
                <a:latin typeface="Segoe UI" panose="020B0502040204020203" pitchFamily="34" charset="0"/>
                <a:ea typeface="Times New Roman" panose="02020603050405020304" pitchFamily="18" charset="0"/>
                <a:cs typeface="Segoe UI" panose="020B0502040204020203" pitchFamily="34" charset="0"/>
              </a:rPr>
              <a:t>Using Your CMS Unique ID Webinar</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a:p>
            <a:r>
              <a:rPr lang="en-US" sz="2400" dirty="0">
                <a:effectLst/>
                <a:latin typeface="Segoe UI" panose="020B0502040204020203" pitchFamily="34" charset="0"/>
                <a:ea typeface="Times New Roman" panose="02020603050405020304" pitchFamily="18" charset="0"/>
                <a:cs typeface="Segoe UI" panose="020B0502040204020203" pitchFamily="34" charset="0"/>
              </a:rPr>
              <a:t>Wednesday, September 22, 2021 | 2:30 pm - 4:00 pm ET</a:t>
            </a:r>
          </a:p>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SHIP National Technical Assistance Center (SHIP TA Center) </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a:p>
            <a:r>
              <a:rPr lang="en-US" sz="2000" u="none" strike="noStrike"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hlinkClick r:id="rId3"/>
              </a:rPr>
              <a:t>info@shiptacenter.org</a:t>
            </a:r>
            <a:r>
              <a:rPr lang="en-US" sz="2000"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 | 1-877-839-2675 | </a:t>
            </a:r>
            <a:r>
              <a:rPr lang="en-US" sz="2000" u="none" strike="noStrike"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hlinkClick r:id="rId4"/>
              </a:rPr>
              <a:t>www.shiptacenter.org</a:t>
            </a:r>
            <a:r>
              <a:rPr lang="en-US" sz="2000" dirty="0">
                <a:solidFill>
                  <a:srgbClr val="080808"/>
                </a:solidFill>
                <a:effectLst/>
                <a:latin typeface="Segoe UI" panose="020B0502040204020203" pitchFamily="34" charset="0"/>
                <a:ea typeface="Times New Roman" panose="02020603050405020304" pitchFamily="18" charset="0"/>
                <a:cs typeface="Segoe UI" panose="020B0502040204020203" pitchFamily="34" charset="0"/>
              </a:rPr>
              <a:t> </a:t>
            </a:r>
            <a:endParaRPr lang="en-US" sz="2000" dirty="0">
              <a:effectLst/>
              <a:latin typeface="Segoe UI" panose="020B0502040204020203" pitchFamily="34" charset="0"/>
              <a:ea typeface="Times New Roman" panose="02020603050405020304" pitchFamily="18" charset="0"/>
              <a:cs typeface="Segoe UI" panose="020B0502040204020203" pitchFamily="34" charset="0"/>
            </a:endParaRPr>
          </a:p>
          <a:p>
            <a:endParaRPr lang="en-US" dirty="0"/>
          </a:p>
        </p:txBody>
      </p:sp>
      <p:sp>
        <p:nvSpPr>
          <p:cNvPr id="4" name="Footer Placeholder 3">
            <a:extLst>
              <a:ext uri="{FF2B5EF4-FFF2-40B4-BE49-F238E27FC236}">
                <a16:creationId xmlns:a16="http://schemas.microsoft.com/office/drawing/2014/main" id="{3324E9A9-7E0B-4CA6-9F86-0B1577FFFFC4}"/>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8D37DFAC-7A5A-4985-8CFE-91FF0B1F36D8}"/>
              </a:ext>
            </a:extLst>
          </p:cNvPr>
          <p:cNvSpPr>
            <a:spLocks noGrp="1"/>
          </p:cNvSpPr>
          <p:nvPr>
            <p:ph type="sldNum" sz="quarter" idx="11"/>
          </p:nvPr>
        </p:nvSpPr>
        <p:spPr/>
        <p:txBody>
          <a:bodyPr/>
          <a:lstStyle/>
          <a:p>
            <a:pPr>
              <a:defRPr/>
            </a:pPr>
            <a:fld id="{74481FA7-81C5-4C22-B35E-8DC15B33B2C9}" type="slidenum">
              <a:rPr lang="en-US" smtClean="0"/>
              <a:pPr>
                <a:defRPr/>
              </a:pPr>
              <a:t>50</a:t>
            </a:fld>
            <a:endParaRPr lang="en-US" dirty="0"/>
          </a:p>
        </p:txBody>
      </p:sp>
    </p:spTree>
    <p:extLst>
      <p:ext uri="{BB962C8B-B14F-4D97-AF65-F5344CB8AC3E}">
        <p14:creationId xmlns:p14="http://schemas.microsoft.com/office/powerpoint/2010/main" val="3439327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CE topics and evaluation</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51</a:t>
            </a:fld>
            <a:endParaRPr lang="en-US" dirty="0"/>
          </a:p>
        </p:txBody>
      </p:sp>
    </p:spTree>
    <p:extLst>
      <p:ext uri="{BB962C8B-B14F-4D97-AF65-F5344CB8AC3E}">
        <p14:creationId xmlns:p14="http://schemas.microsoft.com/office/powerpoint/2010/main" val="2092064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BA08-002E-4111-903D-3F69CC36666A}"/>
              </a:ext>
            </a:extLst>
          </p:cNvPr>
          <p:cNvSpPr>
            <a:spLocks noGrp="1"/>
          </p:cNvSpPr>
          <p:nvPr>
            <p:ph type="title"/>
          </p:nvPr>
        </p:nvSpPr>
        <p:spPr/>
        <p:txBody>
          <a:bodyPr/>
          <a:lstStyle/>
          <a:p>
            <a:r>
              <a:rPr lang="en-US" dirty="0"/>
              <a:t>2021-2022 training schedule</a:t>
            </a:r>
          </a:p>
        </p:txBody>
      </p:sp>
      <p:sp>
        <p:nvSpPr>
          <p:cNvPr id="3" name="Content Placeholder 2">
            <a:extLst>
              <a:ext uri="{FF2B5EF4-FFF2-40B4-BE49-F238E27FC236}">
                <a16:creationId xmlns:a16="http://schemas.microsoft.com/office/drawing/2014/main" id="{C7E6CCE7-EB4F-42AE-83C6-6244C645DB66}"/>
              </a:ext>
            </a:extLst>
          </p:cNvPr>
          <p:cNvSpPr>
            <a:spLocks noGrp="1"/>
          </p:cNvSpPr>
          <p:nvPr>
            <p:ph idx="1"/>
          </p:nvPr>
        </p:nvSpPr>
        <p:spPr>
          <a:xfrm>
            <a:off x="360363" y="1135627"/>
            <a:ext cx="8445500" cy="4885346"/>
          </a:xfrm>
        </p:spPr>
        <p:txBody>
          <a:bodyPr/>
          <a:lstStyle/>
          <a:p>
            <a:r>
              <a:rPr lang="en-US" sz="2400" b="1" u="sng" dirty="0">
                <a:latin typeface="Segoe UI" panose="020B0502040204020203" pitchFamily="34" charset="0"/>
                <a:cs typeface="Segoe UI" panose="020B0502040204020203" pitchFamily="34" charset="0"/>
              </a:rPr>
              <a:t>2021</a:t>
            </a:r>
          </a:p>
          <a:p>
            <a:r>
              <a:rPr lang="en-US" sz="2400" dirty="0">
                <a:latin typeface="Segoe UI" panose="020B0502040204020203" pitchFamily="34" charset="0"/>
                <a:cs typeface="Segoe UI" panose="020B0502040204020203" pitchFamily="34" charset="0"/>
              </a:rPr>
              <a:t>  October: Are we ready?</a:t>
            </a:r>
          </a:p>
          <a:p>
            <a:pPr marL="1085850" lvl="1" indent="-342900">
              <a:lnSpc>
                <a:spcPct val="107000"/>
              </a:lnSpc>
              <a:spcBef>
                <a:spcPts val="0"/>
              </a:spcBef>
              <a:spcAft>
                <a:spcPts val="0"/>
              </a:spcAft>
              <a:buFont typeface="Symbol" panose="05050102010706020507" pitchFamily="18" charset="2"/>
              <a:buChar char=""/>
            </a:pPr>
            <a:r>
              <a:rPr lang="en-US" dirty="0">
                <a:effectLst/>
                <a:latin typeface="Segoe UI" panose="020B0502040204020203" pitchFamily="34" charset="0"/>
                <a:ea typeface="Calibri" panose="020F0502020204030204" pitchFamily="34" charset="0"/>
                <a:cs typeface="Segoe UI" panose="020B0502040204020203" pitchFamily="34" charset="0"/>
              </a:rPr>
              <a:t>No NEW training topics for October.</a:t>
            </a:r>
          </a:p>
          <a:p>
            <a:pPr marL="1085850" lvl="1" indent="-342900">
              <a:lnSpc>
                <a:spcPct val="107000"/>
              </a:lnSpc>
              <a:spcBef>
                <a:spcPts val="0"/>
              </a:spcBef>
              <a:spcAft>
                <a:spcPts val="0"/>
              </a:spcAft>
              <a:buFont typeface="Symbol" panose="05050102010706020507" pitchFamily="18" charset="2"/>
              <a:buChar char=""/>
            </a:pPr>
            <a:r>
              <a:rPr lang="en-US" dirty="0">
                <a:effectLst/>
                <a:latin typeface="Segoe UI" panose="020B0502040204020203" pitchFamily="34" charset="0"/>
                <a:ea typeface="Calibri" panose="020F0502020204030204" pitchFamily="34" charset="0"/>
                <a:cs typeface="Segoe UI" panose="020B0502040204020203" pitchFamily="34" charset="0"/>
              </a:rPr>
              <a:t>Bring and share late-breaking information.</a:t>
            </a:r>
          </a:p>
          <a:p>
            <a:pPr marL="1085850" lvl="1" indent="-342900">
              <a:lnSpc>
                <a:spcPct val="107000"/>
              </a:lnSpc>
              <a:spcBef>
                <a:spcPts val="0"/>
              </a:spcBef>
              <a:spcAft>
                <a:spcPts val="0"/>
              </a:spcAft>
              <a:buFont typeface="Symbol" panose="05050102010706020507" pitchFamily="18" charset="2"/>
              <a:buChar char=""/>
            </a:pPr>
            <a:r>
              <a:rPr lang="en-US" dirty="0">
                <a:effectLst/>
                <a:latin typeface="Segoe UI" panose="020B0502040204020203" pitchFamily="34" charset="0"/>
                <a:ea typeface="Calibri" panose="020F0502020204030204" pitchFamily="34" charset="0"/>
                <a:cs typeface="Segoe UI" panose="020B0502040204020203" pitchFamily="34" charset="0"/>
              </a:rPr>
              <a:t>What still must be done in our area to get ready?</a:t>
            </a:r>
          </a:p>
          <a:p>
            <a:pPr marL="1085850" lvl="1" indent="-342900">
              <a:lnSpc>
                <a:spcPct val="107000"/>
              </a:lnSpc>
              <a:spcBef>
                <a:spcPts val="0"/>
              </a:spcBef>
              <a:spcAft>
                <a:spcPts val="0"/>
              </a:spcAft>
              <a:buFont typeface="Symbol" panose="05050102010706020507" pitchFamily="18" charset="2"/>
              <a:buChar char=""/>
            </a:pPr>
            <a:r>
              <a:rPr lang="en-US" dirty="0">
                <a:effectLst/>
                <a:latin typeface="Segoe UI" panose="020B0502040204020203" pitchFamily="34" charset="0"/>
                <a:ea typeface="Calibri" panose="020F0502020204030204" pitchFamily="34" charset="0"/>
                <a:cs typeface="Segoe UI" panose="020B0502040204020203" pitchFamily="34" charset="0"/>
              </a:rPr>
              <a:t>Reviewing gaps and questions.</a:t>
            </a:r>
          </a:p>
          <a:p>
            <a:pPr marL="1085850" lvl="1" indent="-342900">
              <a:lnSpc>
                <a:spcPct val="107000"/>
              </a:lnSpc>
              <a:spcBef>
                <a:spcPts val="0"/>
              </a:spcBef>
              <a:spcAft>
                <a:spcPts val="0"/>
              </a:spcAft>
              <a:buFont typeface="Symbol" panose="05050102010706020507" pitchFamily="18" charset="2"/>
              <a:buChar char=""/>
            </a:pPr>
            <a:r>
              <a:rPr lang="en-US" dirty="0">
                <a:effectLst/>
                <a:latin typeface="Segoe UI" panose="020B0502040204020203" pitchFamily="34" charset="0"/>
                <a:ea typeface="Calibri" panose="020F0502020204030204" pitchFamily="34" charset="0"/>
                <a:cs typeface="Segoe UI" panose="020B0502040204020203" pitchFamily="34" charset="0"/>
              </a:rPr>
              <a:t>Support and case-sharing.</a:t>
            </a:r>
          </a:p>
          <a:p>
            <a:r>
              <a:rPr lang="en-US" sz="2400" dirty="0">
                <a:latin typeface="Segoe UI" panose="020B0502040204020203" pitchFamily="34" charset="0"/>
                <a:cs typeface="Segoe UI" panose="020B0502040204020203" pitchFamily="34" charset="0"/>
              </a:rPr>
              <a:t>  November and December: No training--it’s Open Enrollment!</a:t>
            </a:r>
          </a:p>
          <a:p>
            <a:endParaRPr lang="en-US" sz="2400" b="1" u="sng" dirty="0">
              <a:latin typeface="Segoe UI" panose="020B0502040204020203" pitchFamily="34" charset="0"/>
              <a:cs typeface="Segoe UI" panose="020B0502040204020203" pitchFamily="34" charset="0"/>
            </a:endParaRPr>
          </a:p>
          <a:p>
            <a:r>
              <a:rPr lang="en-US" sz="2400" b="1" u="sng" dirty="0">
                <a:latin typeface="Segoe UI" panose="020B0502040204020203" pitchFamily="34" charset="0"/>
                <a:cs typeface="Segoe UI" panose="020B0502040204020203" pitchFamily="34" charset="0"/>
              </a:rPr>
              <a:t>2022</a:t>
            </a:r>
          </a:p>
          <a:p>
            <a:r>
              <a:rPr lang="en-US" sz="2400" dirty="0">
                <a:latin typeface="Segoe UI" panose="020B0502040204020203" pitchFamily="34" charset="0"/>
                <a:cs typeface="Segoe UI" panose="020B0502040204020203" pitchFamily="34" charset="0"/>
              </a:rPr>
              <a:t>  January: Happy new year!</a:t>
            </a:r>
          </a:p>
          <a:p>
            <a:pPr marL="1085850" lvl="1" indent="-342900">
              <a:lnSpc>
                <a:spcPct val="107000"/>
              </a:lnSpc>
              <a:spcBef>
                <a:spcPts val="0"/>
              </a:spcBef>
              <a:spcAft>
                <a:spcPts val="0"/>
              </a:spcAft>
              <a:buFont typeface="Symbol" panose="05050102010706020507" pitchFamily="18" charset="2"/>
              <a:buChar char=""/>
            </a:pPr>
            <a:r>
              <a:rPr lang="en-US" dirty="0">
                <a:latin typeface="Segoe UI" panose="020B0502040204020203" pitchFamily="34" charset="0"/>
                <a:cs typeface="Segoe UI" panose="020B0502040204020203" pitchFamily="34" charset="0"/>
              </a:rPr>
              <a:t>Continuing Ed topics to be announced.</a:t>
            </a:r>
          </a:p>
        </p:txBody>
      </p:sp>
      <p:sp>
        <p:nvSpPr>
          <p:cNvPr id="4" name="Footer Placeholder 3">
            <a:extLst>
              <a:ext uri="{FF2B5EF4-FFF2-40B4-BE49-F238E27FC236}">
                <a16:creationId xmlns:a16="http://schemas.microsoft.com/office/drawing/2014/main" id="{84933C42-8D09-4C66-B975-89F50FA49B09}"/>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9FAA143D-FE31-48E3-949E-33FAA9A277D0}"/>
              </a:ext>
            </a:extLst>
          </p:cNvPr>
          <p:cNvSpPr>
            <a:spLocks noGrp="1"/>
          </p:cNvSpPr>
          <p:nvPr>
            <p:ph type="sldNum" sz="quarter" idx="11"/>
          </p:nvPr>
        </p:nvSpPr>
        <p:spPr/>
        <p:txBody>
          <a:bodyPr/>
          <a:lstStyle/>
          <a:p>
            <a:pPr>
              <a:defRPr/>
            </a:pPr>
            <a:fld id="{74481FA7-81C5-4C22-B35E-8DC15B33B2C9}" type="slidenum">
              <a:rPr lang="en-US" smtClean="0"/>
              <a:pPr>
                <a:defRPr/>
              </a:pPr>
              <a:t>52</a:t>
            </a:fld>
            <a:endParaRPr lang="en-US" dirty="0"/>
          </a:p>
        </p:txBody>
      </p:sp>
    </p:spTree>
    <p:extLst>
      <p:ext uri="{BB962C8B-B14F-4D97-AF65-F5344CB8AC3E}">
        <p14:creationId xmlns:p14="http://schemas.microsoft.com/office/powerpoint/2010/main" val="3669136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Evaluation</a:t>
            </a:r>
          </a:p>
        </p:txBody>
      </p:sp>
      <p:sp>
        <p:nvSpPr>
          <p:cNvPr id="217093" name="Content Placeholder 2"/>
          <p:cNvSpPr>
            <a:spLocks noGrp="1"/>
          </p:cNvSpPr>
          <p:nvPr>
            <p:ph idx="1"/>
          </p:nvPr>
        </p:nvSpPr>
        <p:spPr>
          <a:xfrm>
            <a:off x="360363" y="1082543"/>
            <a:ext cx="8445500" cy="4229686"/>
          </a:xfrm>
        </p:spPr>
        <p:txBody>
          <a:bodyPr/>
          <a:lstStyle/>
          <a:p>
            <a:pPr eaLnBrk="1" hangingPunct="1"/>
            <a:r>
              <a:rPr lang="en-US" altLang="en-US" sz="2400" dirty="0">
                <a:latin typeface="Segoe UI" panose="020B0502040204020203" pitchFamily="34" charset="0"/>
                <a:cs typeface="Segoe UI" panose="020B0502040204020203" pitchFamily="34" charset="0"/>
              </a:rPr>
              <a:t>Your responses help us to improve SHIBA’s training program.</a:t>
            </a:r>
          </a:p>
          <a:p>
            <a:pPr eaLnBrk="1" hangingPunct="1"/>
            <a:endParaRPr lang="en-US" altLang="en-US" sz="2400" dirty="0">
              <a:latin typeface="Segoe UI" panose="020B0502040204020203" pitchFamily="34" charset="0"/>
              <a:cs typeface="Segoe UI" panose="020B0502040204020203" pitchFamily="34" charset="0"/>
            </a:endParaRPr>
          </a:p>
          <a:p>
            <a:pPr marL="1257300" marR="0" lvl="2" indent="-342900" algn="l" defTabSz="4572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sz="2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Did you find today’s training helpful or useful for your SHIBA counseling or outreach? </a:t>
            </a:r>
          </a:p>
          <a:p>
            <a:pPr marL="914400" marR="0" lvl="2" indent="0" algn="l" defTabSz="457200" rtl="0" eaLnBrk="0" fontAlgn="base" latinLnBrk="0" hangingPunct="0">
              <a:lnSpc>
                <a:spcPct val="100000"/>
              </a:lnSpc>
              <a:spcBef>
                <a:spcPct val="0"/>
              </a:spcBef>
              <a:spcAft>
                <a:spcPct val="0"/>
              </a:spcAft>
              <a:buClrTx/>
              <a:buSzTx/>
              <a:buFontTx/>
              <a:buNone/>
              <a:tabLst/>
              <a:defRPr/>
            </a:pPr>
            <a:endParaRPr kumimoji="0" lang="en-US" sz="2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257300" marR="0" lvl="2" indent="-342900" algn="l" defTabSz="4572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sz="2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would have made this training better for you?</a:t>
            </a:r>
          </a:p>
          <a:p>
            <a:pPr eaLnBrk="1" hangingPunct="1"/>
            <a:endParaRPr lang="en-US" altLang="en-US" sz="24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Please take some time to send thoughts to </a:t>
            </a:r>
            <a:r>
              <a:rPr lang="en-US" altLang="en-US" sz="2400" dirty="0">
                <a:latin typeface="Segoe UI" panose="020B0502040204020203" pitchFamily="34" charset="0"/>
                <a:cs typeface="Segoe UI" panose="020B0502040204020203" pitchFamily="34" charset="0"/>
                <a:hlinkClick r:id="rId3"/>
              </a:rPr>
              <a:t>shiba@oic.wa.gov</a:t>
            </a:r>
            <a:r>
              <a:rPr lang="en-US" altLang="en-US" sz="2400" dirty="0">
                <a:latin typeface="Segoe UI" panose="020B0502040204020203" pitchFamily="34" charset="0"/>
                <a:cs typeface="Segoe UI" panose="020B0502040204020203" pitchFamily="34" charset="0"/>
              </a:rPr>
              <a:t>, </a:t>
            </a:r>
            <a:r>
              <a:rPr lang="en-US" altLang="en-US" sz="2400" dirty="0">
                <a:latin typeface="Segoe UI" panose="020B0502040204020203" pitchFamily="34" charset="0"/>
                <a:cs typeface="Segoe UI" panose="020B0502040204020203" pitchFamily="34" charset="0"/>
                <a:hlinkClick r:id="rId4"/>
              </a:rPr>
              <a:t>dianas@oic.wa.gov</a:t>
            </a:r>
            <a:r>
              <a:rPr lang="en-US" altLang="en-US" sz="2400" dirty="0">
                <a:latin typeface="Segoe UI" panose="020B0502040204020203" pitchFamily="34" charset="0"/>
                <a:cs typeface="Segoe UI" panose="020B0502040204020203" pitchFamily="34" charset="0"/>
              </a:rPr>
              <a:t> or to your trainer.</a:t>
            </a:r>
          </a:p>
          <a:p>
            <a:pPr eaLnBrk="1" hangingPunct="1"/>
            <a:endParaRPr lang="en-US" altLang="en-US" sz="8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We appreciate your feedback!</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53</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 Enrollment overview</a:t>
            </a:r>
          </a:p>
        </p:txBody>
      </p:sp>
      <p:sp>
        <p:nvSpPr>
          <p:cNvPr id="4" name="Footer Placeholder 3"/>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6</a:t>
            </a:fld>
            <a:endParaRPr lang="en-US" dirty="0"/>
          </a:p>
        </p:txBody>
      </p:sp>
    </p:spTree>
    <p:extLst>
      <p:ext uri="{BB962C8B-B14F-4D97-AF65-F5344CB8AC3E}">
        <p14:creationId xmlns:p14="http://schemas.microsoft.com/office/powerpoint/2010/main" val="411911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5E38406-D744-47C5-A2EA-8C3F250D8E0C}"/>
              </a:ext>
            </a:extLst>
          </p:cNvPr>
          <p:cNvSpPr txBox="1">
            <a:spLocks/>
          </p:cNvSpPr>
          <p:nvPr/>
        </p:nvSpPr>
        <p:spPr bwMode="auto">
          <a:xfrm>
            <a:off x="360363" y="1311275"/>
            <a:ext cx="841435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b="1" dirty="0">
                <a:latin typeface="Segoe UI" panose="020B0502040204020203" pitchFamily="34" charset="0"/>
                <a:cs typeface="Segoe UI" panose="020B0502040204020203" pitchFamily="34" charset="0"/>
              </a:rPr>
              <a:t>2021-2022 Medicare Open Enrollment Period timeline</a:t>
            </a:r>
            <a:endParaRPr lang="en-US" altLang="en-US" dirty="0">
              <a:latin typeface="Segoe UI" panose="020B0502040204020203" pitchFamily="34" charset="0"/>
              <a:cs typeface="Segoe UI" panose="020B0502040204020203" pitchFamily="34" charset="0"/>
            </a:endParaRPr>
          </a:p>
          <a:p>
            <a:endParaRPr lang="en-US" altLang="en-US" sz="1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Provides OE timeline planning for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Sept. 2021 through March 2022.</a:t>
            </a: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A larger version is on the next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two slides.</a:t>
            </a: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The full version is on </a:t>
            </a:r>
            <a:r>
              <a:rPr lang="en-US" altLang="en-US" dirty="0">
                <a:latin typeface="Segoe UI" panose="020B0502040204020203" pitchFamily="34" charset="0"/>
                <a:cs typeface="Segoe UI" panose="020B0502040204020203" pitchFamily="34" charset="0"/>
                <a:hlinkClick r:id="rId3"/>
              </a:rPr>
              <a:t>My SHIBA</a:t>
            </a:r>
            <a:r>
              <a:rPr lang="en-US" altLang="en-US" dirty="0">
                <a:latin typeface="Segoe UI" panose="020B0502040204020203" pitchFamily="34" charset="0"/>
                <a:cs typeface="Segoe UI" panose="020B0502040204020203" pitchFamily="34" charset="0"/>
              </a:rPr>
              <a:t>.</a:t>
            </a:r>
          </a:p>
          <a:p>
            <a:pPr marL="457200" indent="-45720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Two pages.</a:t>
            </a:r>
          </a:p>
          <a:p>
            <a:pPr marL="457200" indent="-457200">
              <a:buFont typeface="Arial" panose="020B0604020202020204" pitchFamily="34" charset="0"/>
              <a:buChar char="•"/>
            </a:pPr>
            <a:r>
              <a:rPr lang="en-US" dirty="0">
                <a:hlinkClick r:id="rId4"/>
              </a:rPr>
              <a:t>https://www.insurance.wa.gov/media/6901</a:t>
            </a:r>
            <a:r>
              <a:rPr lang="en-US" dirty="0"/>
              <a:t> </a:t>
            </a:r>
          </a:p>
          <a:p>
            <a:pPr marL="457200" indent="-457200">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p:txBody>
      </p:sp>
      <p:sp>
        <p:nvSpPr>
          <p:cNvPr id="1741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Job aid: Medicare OEP timeline </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7</a:t>
            </a:fld>
            <a:endParaRPr lang="en-US" dirty="0"/>
          </a:p>
        </p:txBody>
      </p:sp>
      <p:pic>
        <p:nvPicPr>
          <p:cNvPr id="7" name="Picture 6" descr="This is a small version of the first page of the job aid titled 2021 through 2022 Medicare Open Enrollment Period. The full version is on the next two PowerPoint slides and on the My SHIBA website.">
            <a:extLst>
              <a:ext uri="{FF2B5EF4-FFF2-40B4-BE49-F238E27FC236}">
                <a16:creationId xmlns:a16="http://schemas.microsoft.com/office/drawing/2014/main" id="{5F448668-FA47-4402-995A-67230F24DAE1}"/>
              </a:ext>
            </a:extLst>
          </p:cNvPr>
          <p:cNvPicPr>
            <a:picLocks noChangeAspect="1"/>
          </p:cNvPicPr>
          <p:nvPr/>
        </p:nvPicPr>
        <p:blipFill>
          <a:blip r:embed="rId5"/>
          <a:stretch>
            <a:fillRect/>
          </a:stretch>
        </p:blipFill>
        <p:spPr>
          <a:xfrm>
            <a:off x="6262252" y="1807888"/>
            <a:ext cx="2344953" cy="3050961"/>
          </a:xfrm>
          <a:prstGeom prst="rect">
            <a:avLst/>
          </a:prstGeom>
          <a:ln>
            <a:solidFill>
              <a:schemeClr val="tx1"/>
            </a:solidFill>
          </a:ln>
        </p:spPr>
      </p:pic>
    </p:spTree>
    <p:extLst>
      <p:ext uri="{BB962C8B-B14F-4D97-AF65-F5344CB8AC3E}">
        <p14:creationId xmlns:p14="http://schemas.microsoft.com/office/powerpoint/2010/main" val="340235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8</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257138" y="1121098"/>
            <a:ext cx="3223481" cy="1508105"/>
          </a:xfrm>
          <a:prstGeom prst="rect">
            <a:avLst/>
          </a:prstGeom>
          <a:noFill/>
        </p:spPr>
        <p:txBody>
          <a:bodyPr wrap="square">
            <a:spAutoFit/>
          </a:bodyPr>
          <a:lstStyle/>
          <a:p>
            <a:endParaRPr lang="en-US" altLang="en-US" dirty="0">
              <a:latin typeface="Segoe UI" panose="020B0502040204020203" pitchFamily="34" charset="0"/>
              <a:cs typeface="Segoe UI" panose="020B0502040204020203" pitchFamily="34" charset="0"/>
            </a:endParaRPr>
          </a:p>
          <a:p>
            <a:endParaRPr lang="en-US" altLang="en-US" sz="1400" dirty="0">
              <a:latin typeface="Segoe UI" panose="020B0502040204020203" pitchFamily="34" charset="0"/>
              <a:cs typeface="Segoe UI" panose="020B0502040204020203" pitchFamily="34" charset="0"/>
            </a:endParaRPr>
          </a:p>
          <a:p>
            <a:r>
              <a:rPr lang="en-US" altLang="en-US" sz="2000" dirty="0">
                <a:latin typeface="Segoe UI" panose="020B0502040204020203" pitchFamily="34" charset="0"/>
                <a:cs typeface="Segoe UI" panose="020B0502040204020203" pitchFamily="34" charset="0"/>
              </a:rPr>
              <a:t>Page 1 of 2</a:t>
            </a:r>
          </a:p>
          <a:p>
            <a:r>
              <a:rPr lang="en-US" sz="2000" dirty="0">
                <a:effectLst/>
                <a:latin typeface="Segoe UI" panose="020B0502040204020203" pitchFamily="34" charset="0"/>
                <a:hlinkClick r:id="rId3"/>
              </a:rPr>
              <a:t>https://www.insurance.wa.gov/media/6901</a:t>
            </a:r>
            <a:r>
              <a:rPr lang="en-US" sz="2000" dirty="0">
                <a:effectLst/>
                <a:latin typeface="Segoe UI" panose="020B0502040204020203" pitchFamily="34" charset="0"/>
              </a:rPr>
              <a:t> </a:t>
            </a:r>
            <a:endParaRPr lang="en-US" sz="2000" dirty="0">
              <a:effectLst/>
              <a:latin typeface="Arial" panose="020B0604020202020204" pitchFamily="34" charset="0"/>
            </a:endParaRPr>
          </a:p>
        </p:txBody>
      </p:sp>
      <p:pic>
        <p:nvPicPr>
          <p:cNvPr id="11" name="Picture 10" descr="This is the content only of the first page of the job aid titled 2021 through 2022 Medicare Open Enrollment Period. Page two is on the next slide. The full version is located on My SHIBA.">
            <a:extLst>
              <a:ext uri="{FF2B5EF4-FFF2-40B4-BE49-F238E27FC236}">
                <a16:creationId xmlns:a16="http://schemas.microsoft.com/office/drawing/2014/main" id="{F6F41ECF-0133-4916-B2BF-6CD3ECA706B7}"/>
              </a:ext>
            </a:extLst>
          </p:cNvPr>
          <p:cNvPicPr>
            <a:picLocks noChangeAspect="1"/>
          </p:cNvPicPr>
          <p:nvPr/>
        </p:nvPicPr>
        <p:blipFill>
          <a:blip r:embed="rId4"/>
          <a:stretch>
            <a:fillRect/>
          </a:stretch>
        </p:blipFill>
        <p:spPr>
          <a:xfrm>
            <a:off x="3327891" y="1076854"/>
            <a:ext cx="5477972" cy="5115791"/>
          </a:xfrm>
          <a:prstGeom prst="rect">
            <a:avLst/>
          </a:prstGeom>
          <a:ln>
            <a:solidFill>
              <a:schemeClr val="tx1"/>
            </a:solidFill>
          </a:ln>
        </p:spPr>
      </p:pic>
      <p:cxnSp>
        <p:nvCxnSpPr>
          <p:cNvPr id="8" name="Straight Connector 7">
            <a:extLst>
              <a:ext uri="{FF2B5EF4-FFF2-40B4-BE49-F238E27FC236}">
                <a16:creationId xmlns:a16="http://schemas.microsoft.com/office/drawing/2014/main" id="{45C2B343-E4F6-4981-B984-1E884FA3FF2B}"/>
              </a:ext>
            </a:extLst>
          </p:cNvPr>
          <p:cNvCxnSpPr/>
          <p:nvPr/>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AE1FEF85-B8B0-49A8-A9AF-49347EA4DDB5}"/>
              </a:ext>
            </a:extLst>
          </p:cNvPr>
          <p:cNvSpPr txBox="1">
            <a:spLocks/>
          </p:cNvSpPr>
          <p:nvPr/>
        </p:nvSpPr>
        <p:spPr>
          <a:xfrm>
            <a:off x="360363" y="328613"/>
            <a:ext cx="8331055" cy="761278"/>
          </a:xfrm>
          <a:prstGeom prst="rect">
            <a:avLst/>
          </a:prstGeom>
        </p:spPr>
        <p:txBody>
          <a:bodyPr/>
          <a:lst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r>
              <a:rPr lang="en-US" dirty="0"/>
              <a:t>2021-22 Medicare OEP timeline</a:t>
            </a:r>
          </a:p>
        </p:txBody>
      </p:sp>
    </p:spTree>
    <p:extLst>
      <p:ext uri="{BB962C8B-B14F-4D97-AF65-F5344CB8AC3E}">
        <p14:creationId xmlns:p14="http://schemas.microsoft.com/office/powerpoint/2010/main" val="195500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EB4782-4B84-434B-B45A-1F00392F7F3A}"/>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September 2021</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AE2D048C-D883-484B-A131-E282AA20B85E}"/>
              </a:ext>
            </a:extLst>
          </p:cNvPr>
          <p:cNvSpPr>
            <a:spLocks noGrp="1"/>
          </p:cNvSpPr>
          <p:nvPr>
            <p:ph type="sldNum" sz="quarter" idx="11"/>
          </p:nvPr>
        </p:nvSpPr>
        <p:spPr/>
        <p:txBody>
          <a:bodyPr/>
          <a:lstStyle/>
          <a:p>
            <a:pPr>
              <a:defRPr/>
            </a:pPr>
            <a:fld id="{74481FA7-81C5-4C22-B35E-8DC15B33B2C9}" type="slidenum">
              <a:rPr lang="en-US" smtClean="0"/>
              <a:pPr>
                <a:defRPr/>
              </a:pPr>
              <a:t>9</a:t>
            </a:fld>
            <a:endParaRPr lang="en-US" dirty="0"/>
          </a:p>
        </p:txBody>
      </p:sp>
      <p:sp>
        <p:nvSpPr>
          <p:cNvPr id="9" name="TextBox 8">
            <a:extLst>
              <a:ext uri="{FF2B5EF4-FFF2-40B4-BE49-F238E27FC236}">
                <a16:creationId xmlns:a16="http://schemas.microsoft.com/office/drawing/2014/main" id="{125F0C76-5530-4092-96B4-2F389305E3CE}"/>
              </a:ext>
            </a:extLst>
          </p:cNvPr>
          <p:cNvSpPr txBox="1"/>
          <p:nvPr/>
        </p:nvSpPr>
        <p:spPr>
          <a:xfrm>
            <a:off x="271875" y="1403160"/>
            <a:ext cx="3157203" cy="1231106"/>
          </a:xfrm>
          <a:prstGeom prst="rect">
            <a:avLst/>
          </a:prstGeom>
          <a:noFill/>
        </p:spPr>
        <p:txBody>
          <a:bodyPr wrap="square">
            <a:spAutoFit/>
          </a:bodyPr>
          <a:lstStyle/>
          <a:p>
            <a:endParaRPr lang="en-US" altLang="en-US" sz="1400" dirty="0">
              <a:latin typeface="Segoe UI" panose="020B0502040204020203" pitchFamily="34" charset="0"/>
              <a:cs typeface="Segoe UI" panose="020B0502040204020203" pitchFamily="34" charset="0"/>
            </a:endParaRPr>
          </a:p>
          <a:p>
            <a:r>
              <a:rPr lang="en-US" altLang="en-US" sz="2000" dirty="0">
                <a:latin typeface="Segoe UI" panose="020B0502040204020203" pitchFamily="34" charset="0"/>
                <a:cs typeface="Segoe UI" panose="020B0502040204020203" pitchFamily="34" charset="0"/>
              </a:rPr>
              <a:t>Page 2 of 2</a:t>
            </a:r>
          </a:p>
          <a:p>
            <a:r>
              <a:rPr lang="en-US" sz="2000" dirty="0">
                <a:effectLst/>
                <a:latin typeface="Segoe UI" panose="020B0502040204020203" pitchFamily="34" charset="0"/>
                <a:hlinkClick r:id="rId3"/>
              </a:rPr>
              <a:t>https://www.insurance.wa.gov/media/6901</a:t>
            </a:r>
            <a:r>
              <a:rPr lang="en-US" sz="2000" dirty="0">
                <a:effectLst/>
                <a:latin typeface="Segoe UI" panose="020B0502040204020203" pitchFamily="34" charset="0"/>
              </a:rPr>
              <a:t> </a:t>
            </a:r>
            <a:endParaRPr lang="en-US" sz="2000" dirty="0">
              <a:effectLst/>
              <a:latin typeface="Arial" panose="020B0604020202020204" pitchFamily="34" charset="0"/>
            </a:endParaRPr>
          </a:p>
        </p:txBody>
      </p:sp>
      <p:pic>
        <p:nvPicPr>
          <p:cNvPr id="8" name="Picture 7" descr="This is the content only of the second page of the job aid titled 2021 through 2022 Medicare Open Enrollment Period. Page two is on the next slide. The full version is located on My SHIBA.">
            <a:extLst>
              <a:ext uri="{FF2B5EF4-FFF2-40B4-BE49-F238E27FC236}">
                <a16:creationId xmlns:a16="http://schemas.microsoft.com/office/drawing/2014/main" id="{8335DB45-037D-4191-ABA0-DFD99E9B9861}"/>
              </a:ext>
            </a:extLst>
          </p:cNvPr>
          <p:cNvPicPr>
            <a:picLocks noChangeAspect="1"/>
          </p:cNvPicPr>
          <p:nvPr/>
        </p:nvPicPr>
        <p:blipFill>
          <a:blip r:embed="rId4"/>
          <a:stretch>
            <a:fillRect/>
          </a:stretch>
        </p:blipFill>
        <p:spPr>
          <a:xfrm>
            <a:off x="3517566" y="1256651"/>
            <a:ext cx="5440230" cy="4797137"/>
          </a:xfrm>
          <a:prstGeom prst="rect">
            <a:avLst/>
          </a:prstGeom>
        </p:spPr>
      </p:pic>
      <p:cxnSp>
        <p:nvCxnSpPr>
          <p:cNvPr id="6" name="Straight Connector 5">
            <a:extLst>
              <a:ext uri="{FF2B5EF4-FFF2-40B4-BE49-F238E27FC236}">
                <a16:creationId xmlns:a16="http://schemas.microsoft.com/office/drawing/2014/main" id="{1BC1EC00-D218-49A5-8C06-D07502A4BADE}"/>
              </a:ext>
            </a:extLst>
          </p:cNvPr>
          <p:cNvCxnSpPr/>
          <p:nvPr/>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4A0DEC62-D772-417C-AE00-A16F25CB0018}"/>
              </a:ext>
            </a:extLst>
          </p:cNvPr>
          <p:cNvSpPr txBox="1">
            <a:spLocks/>
          </p:cNvSpPr>
          <p:nvPr/>
        </p:nvSpPr>
        <p:spPr>
          <a:xfrm>
            <a:off x="360363" y="328613"/>
            <a:ext cx="8331055" cy="761278"/>
          </a:xfrm>
          <a:prstGeom prst="rect">
            <a:avLst/>
          </a:prstGeom>
        </p:spPr>
        <p:txBody>
          <a:bodyPr/>
          <a:lst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r>
              <a:rPr lang="en-US" dirty="0"/>
              <a:t>2021-22 Medicare OEP timeline</a:t>
            </a:r>
          </a:p>
        </p:txBody>
      </p:sp>
    </p:spTree>
    <p:extLst>
      <p:ext uri="{BB962C8B-B14F-4D97-AF65-F5344CB8AC3E}">
        <p14:creationId xmlns:p14="http://schemas.microsoft.com/office/powerpoint/2010/main" val="1181413028"/>
      </p:ext>
    </p:extLst>
  </p:cSld>
  <p:clrMapOvr>
    <a:masterClrMapping/>
  </p:clrMapOvr>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6173</Words>
  <Application>Microsoft Office PowerPoint</Application>
  <PresentationFormat>On-screen Show (4:3)</PresentationFormat>
  <Paragraphs>700</Paragraphs>
  <Slides>53</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Arial</vt:lpstr>
      <vt:lpstr>Calibri</vt:lpstr>
      <vt:lpstr>Calibri </vt:lpstr>
      <vt:lpstr>Courier New</vt:lpstr>
      <vt:lpstr>News Gothic MT</vt:lpstr>
      <vt:lpstr>Segoe UI</vt:lpstr>
      <vt:lpstr>Source Sans Pro</vt:lpstr>
      <vt:lpstr>Symbol</vt:lpstr>
      <vt:lpstr>Wingdings</vt:lpstr>
      <vt:lpstr>OIC_presentation_PPT</vt:lpstr>
      <vt:lpstr>1_OIC_presentation_PPT</vt:lpstr>
      <vt:lpstr>Getting ready for Medicare Open Enrollment  and using Plan Finder                          </vt:lpstr>
      <vt:lpstr>Agenda</vt:lpstr>
      <vt:lpstr>Learning objectives: OEP overview</vt:lpstr>
      <vt:lpstr>Learning objectives: Plan Finder</vt:lpstr>
      <vt:lpstr>What would you like to share? (15 minutes)</vt:lpstr>
      <vt:lpstr>Open Enrollment overview</vt:lpstr>
      <vt:lpstr>Job aid: Medicare OEP timeline </vt:lpstr>
      <vt:lpstr>PowerPoint Presentation</vt:lpstr>
      <vt:lpstr>PowerPoint Presentation</vt:lpstr>
      <vt:lpstr>Job aid: Guide to mailings </vt:lpstr>
      <vt:lpstr>PowerPoint Presentation</vt:lpstr>
      <vt:lpstr>PowerPoint Presentation</vt:lpstr>
      <vt:lpstr>PowerPoint Presentation</vt:lpstr>
      <vt:lpstr>PowerPoint Presentation</vt:lpstr>
      <vt:lpstr>PowerPoint Presentation</vt:lpstr>
      <vt:lpstr>Medicare.gov document accessibility</vt:lpstr>
      <vt:lpstr>Scenarios: Apply the timeline</vt:lpstr>
      <vt:lpstr>PEBB: SHIBA’s role</vt:lpstr>
      <vt:lpstr>PEBB: SHIBA job aid and SHIBA’s scope</vt:lpstr>
      <vt:lpstr>PowerPoint Presentation</vt:lpstr>
      <vt:lpstr>PowerPoint Presentation</vt:lpstr>
      <vt:lpstr>PEBB: Discussion activity</vt:lpstr>
      <vt:lpstr>PEBB: Resources</vt:lpstr>
      <vt:lpstr>PEBB: Resources (cont’d)</vt:lpstr>
      <vt:lpstr>PowerPoint Presentation</vt:lpstr>
      <vt:lpstr>Plan Finder: Webinar updates</vt:lpstr>
      <vt:lpstr>Plan Finder: Webinar updates (cont’d)</vt:lpstr>
      <vt:lpstr>Group activity: Plan Finder review</vt:lpstr>
      <vt:lpstr>Optional practice sessions:  Communicating with clients  to complete enrollment</vt:lpstr>
      <vt:lpstr>Job aid: OE counseling checklist</vt:lpstr>
      <vt:lpstr>PowerPoint Presentation</vt:lpstr>
      <vt:lpstr>PowerPoint Presentation</vt:lpstr>
      <vt:lpstr>Practice: Plan Finder scenarios</vt:lpstr>
      <vt:lpstr>Practice: Plan Finder scenarios (cont’d)</vt:lpstr>
      <vt:lpstr>Practice: Sharing Plan Finder results</vt:lpstr>
      <vt:lpstr>Practice: Sharing Plan Finder results (cont’d)</vt:lpstr>
      <vt:lpstr>Practice: Sharing Plan Finder results (cont’d)</vt:lpstr>
      <vt:lpstr>PowerPoint Presentation</vt:lpstr>
      <vt:lpstr>Practice: Communicating results</vt:lpstr>
      <vt:lpstr>Practice: Communicating results (cont’d)</vt:lpstr>
      <vt:lpstr>Practice: Sharing Plan Finder results</vt:lpstr>
      <vt:lpstr>Resources to support you during OEP</vt:lpstr>
      <vt:lpstr>September 2021 resources</vt:lpstr>
      <vt:lpstr>September 2021 resources</vt:lpstr>
      <vt:lpstr>September 2021 resources</vt:lpstr>
      <vt:lpstr>September 2021 resources</vt:lpstr>
      <vt:lpstr>September 2021 resources</vt:lpstr>
      <vt:lpstr>September 2021 resources</vt:lpstr>
      <vt:lpstr>September 2021 resources</vt:lpstr>
      <vt:lpstr>SHIP TA: Webinars and materials</vt:lpstr>
      <vt:lpstr>CE topics and evaluation</vt:lpstr>
      <vt:lpstr>2021-2022 training schedule</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ready for Medicare Open Enrollment and Plan Finder</dc:title>
  <dc:subject>SHIBA volunteer training module about Medicare OEP and Plan Finder</dc:subject>
  <dc:creator/>
  <cp:lastModifiedBy/>
  <cp:revision>1</cp:revision>
  <dcterms:created xsi:type="dcterms:W3CDTF">2020-05-11T15:47:24Z</dcterms:created>
  <dcterms:modified xsi:type="dcterms:W3CDTF">2021-09-09T17:03:02Z</dcterms:modified>
</cp:coreProperties>
</file>