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80" r:id="rId3"/>
    <p:sldMasterId id="2147483686" r:id="rId4"/>
    <p:sldMasterId id="2147483756" r:id="rId5"/>
    <p:sldMasterId id="2147483769" r:id="rId6"/>
    <p:sldMasterId id="2147483775" r:id="rId7"/>
    <p:sldMasterId id="2147483786" r:id="rId8"/>
    <p:sldMasterId id="2147483796" r:id="rId9"/>
  </p:sldMasterIdLst>
  <p:notesMasterIdLst>
    <p:notesMasterId r:id="rId22"/>
  </p:notesMasterIdLst>
  <p:sldIdLst>
    <p:sldId id="11076" r:id="rId10"/>
    <p:sldId id="2145705754" r:id="rId11"/>
    <p:sldId id="288" r:id="rId12"/>
    <p:sldId id="2147470805" r:id="rId13"/>
    <p:sldId id="2147470803" r:id="rId14"/>
    <p:sldId id="2147470804" r:id="rId15"/>
    <p:sldId id="2147470807" r:id="rId16"/>
    <p:sldId id="2147470808" r:id="rId17"/>
    <p:sldId id="282" r:id="rId18"/>
    <p:sldId id="280" r:id="rId19"/>
    <p:sldId id="286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D4DB00-CC7C-45EF-FAD1-9C75BADDC95A}" name="Cantrell, Christopher" initials="CC" userId="S::CCantrell@manatt.com::5ea558ae-51db-4fcd-a459-cb43fffb5eaa" providerId="AD"/>
  <p188:author id="{F619543F-148E-9EA5-9FE4-F204E70E71A4}" name="Boozang, Patti" initials="BP" userId="S::PBoozang@manatt.com::dee96ed9-a1e6-44a5-9cc7-ab4ccd763c01" providerId="AD"/>
  <p188:author id="{4EEF8953-1B51-36B8-7C7A-1FF585B954EB}" name="Martinez-Mejia, Carlos" initials="MMC" userId="S::CMartinez-Mejia@manatt.com::722d3a31-cdf8-49d8-99ba-1e12428c3000" providerId="AD"/>
  <p188:author id="{A4580259-77C3-C621-A385-6BB2B6A61D04}" name="Striar, Adam" initials="SA" userId="S::AStriar@manatt.com::0b9118e8-5667-46fb-9faf-3e5320e94872" providerId="AD"/>
  <p188:author id="{3255AA73-DE19-CD8C-5F4C-6E00447121C9}" name="Manatt" initials="KS" userId="Manatt" providerId="None"/>
  <p188:author id="{BA4A3CAA-B500-456E-8CAD-F775167CC6DB}" name="Natassia Rozario" initials="NR" userId="Natassia Rozario" providerId="None"/>
  <p188:author id="{6C9E8DEB-B356-65B4-7387-62C539F21472}" name="Nixon, Tyron (HCA)" initials="TN" userId="S::tyron.nixon@hca.wa.gov::3a059017-c9e5-42c5-930b-c01aa01ad3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F82"/>
    <a:srgbClr val="0077C8"/>
    <a:srgbClr val="925D9C"/>
    <a:srgbClr val="93D500"/>
    <a:srgbClr val="F7A800"/>
    <a:srgbClr val="CBD6EB"/>
    <a:srgbClr val="E7ECF5"/>
    <a:srgbClr val="BEDFF4"/>
    <a:srgbClr val="92BAD6"/>
    <a:srgbClr val="CBD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19A13-10E8-4ABC-8C11-F3D04E536822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1F120-21EC-4828-9331-91ABBB6A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0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: Mich’l to kick things off,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230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dirty="0"/>
              <a:t>Tyron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8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8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Emma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2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06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0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7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Tyron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04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b="1" dirty="0"/>
              <a:t>Tyron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92E0B-5BAA-43B7-8F48-3C44F32B5B0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3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7806" y="1122363"/>
            <a:ext cx="9776389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7806" y="3602038"/>
            <a:ext cx="97763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02038"/>
            <a:ext cx="50362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13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586" y="633046"/>
            <a:ext cx="4425697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586" y="2067951"/>
            <a:ext cx="4425697" cy="40119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877615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7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365125"/>
            <a:ext cx="442569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84571" y="1681163"/>
            <a:ext cx="442569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4571" y="2505075"/>
            <a:ext cx="442569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736936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47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1" y="625152"/>
            <a:ext cx="4422712" cy="8304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84570" y="1667918"/>
            <a:ext cx="4422713" cy="38184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4570" y="5486400"/>
            <a:ext cx="4422713" cy="5225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587" y="1539984"/>
            <a:ext cx="442569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3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69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4859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2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7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18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CC7A48-6C35-4BB1-B04B-4D432CCD2F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826" y="1210235"/>
            <a:ext cx="11392348" cy="484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6B68620-40D4-433B-9E73-2E7FBE9529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9826" y="5781359"/>
            <a:ext cx="11392348" cy="269817"/>
          </a:xfrm>
          <a:solidFill>
            <a:schemeClr val="accent6"/>
          </a:solidFill>
        </p:spPr>
        <p:txBody>
          <a:bodyPr tIns="54864" anchor="b" anchorCtr="0">
            <a:spAutoFit/>
          </a:bodyPr>
          <a:lstStyle>
            <a:lvl1pPr marL="0" indent="0">
              <a:spcBef>
                <a:spcPts val="265"/>
              </a:spcBef>
              <a:spcAft>
                <a:spcPts val="0"/>
              </a:spcAft>
              <a:buNone/>
              <a:defRPr sz="1059" i="0"/>
            </a:lvl1pPr>
          </a:lstStyle>
          <a:p>
            <a:pPr lvl="0"/>
            <a:r>
              <a:rPr lang="en-US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711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3244" y="2152092"/>
            <a:ext cx="7158800" cy="2443401"/>
          </a:xfrm>
        </p:spPr>
        <p:txBody>
          <a:bodyPr anchor="b">
            <a:normAutofit/>
          </a:bodyPr>
          <a:lstStyle>
            <a:lvl1pPr algn="r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3244" y="4769708"/>
            <a:ext cx="7158800" cy="116153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 rot="10800000">
            <a:off x="6846411" y="4658517"/>
            <a:ext cx="3973989" cy="45720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524" y="5949521"/>
            <a:ext cx="2564231" cy="43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9612" y="675249"/>
            <a:ext cx="5036234" cy="2834714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9612" y="3699803"/>
            <a:ext cx="5036234" cy="19694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43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12" y="2065307"/>
            <a:ext cx="5036234" cy="4014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96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65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76" y="1825625"/>
            <a:ext cx="495302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8069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32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21304" y="987425"/>
            <a:ext cx="44340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59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54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7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8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681163"/>
            <a:ext cx="536452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046" y="2505075"/>
            <a:ext cx="5364529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4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4220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089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319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424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69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7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76" y="1681163"/>
            <a:ext cx="493080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776" y="2505075"/>
            <a:ext cx="493080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163"/>
            <a:ext cx="485756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5075"/>
            <a:ext cx="48575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6577" y="633046"/>
            <a:ext cx="9933195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04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9612" y="1913209"/>
            <a:ext cx="5036234" cy="70441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9612" y="2645755"/>
            <a:ext cx="5036234" cy="33892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569612" y="633046"/>
            <a:ext cx="5036234" cy="1057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9612" y="1856234"/>
            <a:ext cx="50749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03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55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2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978" y="1825625"/>
            <a:ext cx="540082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220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046" y="1681163"/>
            <a:ext cx="536452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046" y="2505075"/>
            <a:ext cx="536452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3517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3517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1668560"/>
            <a:ext cx="1088136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15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2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4" y="987425"/>
            <a:ext cx="556377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046" y="2321168"/>
            <a:ext cx="4839286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0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046" y="703384"/>
            <a:ext cx="4839285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0" y="2321168"/>
            <a:ext cx="4405562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046" y="2113672"/>
            <a:ext cx="4846320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8" y="987425"/>
            <a:ext cx="55708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6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606638" y="703384"/>
            <a:ext cx="4872727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8" y="703384"/>
            <a:ext cx="5563774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599" y="2321168"/>
            <a:ext cx="5563774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8" y="2113672"/>
            <a:ext cx="5577840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82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0596" y="1122363"/>
            <a:ext cx="9730811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596" y="3602038"/>
            <a:ext cx="973081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1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57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5561" y="1825625"/>
            <a:ext cx="4794241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0696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1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77" y="1681163"/>
            <a:ext cx="49308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777" y="2505075"/>
            <a:ext cx="493080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480695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480695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73788" y="633046"/>
            <a:ext cx="9978773" cy="105764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0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59" y="1668567"/>
            <a:ext cx="9753600" cy="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618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39244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059" y="703394"/>
            <a:ext cx="4491407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6" y="703392"/>
            <a:ext cx="5022165" cy="51576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058" y="2321173"/>
            <a:ext cx="4491407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9692" y="2113682"/>
            <a:ext cx="4497937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1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77" y="703394"/>
            <a:ext cx="440555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5" y="2321173"/>
            <a:ext cx="440555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405" y="2113682"/>
            <a:ext cx="4411963" cy="43527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6073211" y="987435"/>
            <a:ext cx="492238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1196413" y="703394"/>
            <a:ext cx="4282959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3" y="703394"/>
            <a:ext cx="502919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5" y="2321173"/>
            <a:ext cx="502919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9" y="2113682"/>
            <a:ext cx="5041912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6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74" y="703392"/>
            <a:ext cx="440555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636" y="703392"/>
            <a:ext cx="5022165" cy="515766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2" y="2321173"/>
            <a:ext cx="440555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3397" y="2121808"/>
            <a:ext cx="4248935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74" y="703392"/>
            <a:ext cx="4405559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774" y="2321173"/>
            <a:ext cx="4405559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27580" y="2108463"/>
            <a:ext cx="4251787" cy="48744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943599" y="987433"/>
            <a:ext cx="504059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0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4"/>
          </p:nvPr>
        </p:nvSpPr>
        <p:spPr>
          <a:xfrm>
            <a:off x="1207806" y="703392"/>
            <a:ext cx="4271564" cy="515766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2" y="703392"/>
            <a:ext cx="5040593" cy="13540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4" y="2321173"/>
            <a:ext cx="5040593" cy="3547819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F0AB5D1-9059-428D-ACFC-BA1258997A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599" y="2113680"/>
            <a:ext cx="5053336" cy="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w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jpe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1" Type="http://schemas.openxmlformats.org/officeDocument/2006/relationships/image" Target="../media/image10.wmf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9.wmf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w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2.jp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5.xml"/><Relationship Id="rId11" Type="http://schemas.openxmlformats.org/officeDocument/2006/relationships/image" Target="../media/image15.wmf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4.wmf"/><Relationship Id="rId14" Type="http://schemas.openxmlformats.org/officeDocument/2006/relationships/image" Target="../media/image5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8.w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4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w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5.wmf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11.wmf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14.wmf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0.wmf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9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788" y="633046"/>
            <a:ext cx="9978773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788" y="1825629"/>
            <a:ext cx="9978773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13" y="6497329"/>
            <a:ext cx="920263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2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6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49" y="6381750"/>
            <a:ext cx="490539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721" y="6216523"/>
            <a:ext cx="2541840" cy="3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8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l="-12000" t="-1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588" y="633046"/>
            <a:ext cx="437878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588" y="1825625"/>
            <a:ext cx="437878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9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0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1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2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5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3788" y="633046"/>
            <a:ext cx="9978773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788" y="1825629"/>
            <a:ext cx="9978773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13" y="6497329"/>
            <a:ext cx="920263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293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6"/>
        </a:buBlip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0"/>
            <a:ext cx="12192000" cy="6858000"/>
            <a:chOff x="1" y="0"/>
            <a:chExt cx="12192000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4" y="0"/>
              <a:ext cx="5988237" cy="685800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668086" y="633046"/>
            <a:ext cx="4937760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668086" y="1825625"/>
            <a:ext cx="4937760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3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1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2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3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6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423"/>
            <a:ext cx="2461249" cy="42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4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4"/>
        </a:buBlip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5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6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7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78" y="633046"/>
            <a:ext cx="1088839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978" y="1825625"/>
            <a:ext cx="1088839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08" y="6497329"/>
            <a:ext cx="920262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-11113" y="6381750"/>
            <a:ext cx="5486401" cy="5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-11113" y="6381750"/>
            <a:ext cx="1958975" cy="52388"/>
          </a:xfrm>
          <a:prstGeom prst="rect">
            <a:avLst/>
          </a:prstGeom>
          <a:solidFill>
            <a:srgbClr val="F7A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1981200" y="6381750"/>
            <a:ext cx="1958975" cy="52388"/>
          </a:xfrm>
          <a:prstGeom prst="rect">
            <a:avLst/>
          </a:prstGeom>
          <a:solidFill>
            <a:srgbClr val="93D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973513" y="6381750"/>
            <a:ext cx="979488" cy="52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4984750" y="6381750"/>
            <a:ext cx="490538" cy="52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15" y="6216523"/>
            <a:ext cx="2461249" cy="42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4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2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3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4"/>
        </a:buBlip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45920" indent="-27432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5"/>
        </a:buBlip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5183" y="633046"/>
            <a:ext cx="9955984" cy="105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183" y="1825629"/>
            <a:ext cx="9955984" cy="4254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6514" y="6497329"/>
            <a:ext cx="920263" cy="1678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8F0AB5D1-9059-428D-ACFC-BA1258997AE0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67" y="6380970"/>
            <a:ext cx="5486400" cy="530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517" y="6216423"/>
            <a:ext cx="2540651" cy="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06" indent="-274306" algn="l" defTabSz="914354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3"/>
        </a:buBlip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31484" indent="-274306" algn="l" defTabSz="914354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14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15"/>
        </a:buBlip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45838" indent="-274306" algn="l" defTabSz="914354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90000"/>
        <a:buFontTx/>
        <a:buBlip>
          <a:blip r:embed="rId16"/>
        </a:buBlip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11580" indent="-182870" algn="l" defTabSz="914354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a.wa.gov/about-hca/programs-and-initiatives/medicaid-transformation-project-mtp/reentry-carceral-setting" TargetMode="External"/><Relationship Id="rId7" Type="http://schemas.openxmlformats.org/officeDocument/2006/relationships/hyperlink" Target="mailto:HCAReentryDemonstrationProject@hca.wa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gcc02.safelinks.protection.outlook.com/?url=https%3A%2F%2Fwww.hca.wa.gov%2Fassets%2Fprogram%2Fintent-to-participate-reentry-facilities.docx&amp;data=05%7C02%7Ctyron.nixon%40hca.wa.gov%7Cfa12b6a915444caf8f5808dc63c51106%7C11d0e217264e400a8ba057dcc127d72d%7C0%7C0%7C638494945538195904%7CUnknown%7CTWFpbGZsb3d8eyJWIjoiMC4wLjAwMDAiLCJQIjoiV2luMzIiLCJBTiI6Ik1haWwiLCJXVCI6Mn0%3D%7C0%7C%7C%7C&amp;sdata=SFj4S6t8S9ysetrlxuwybCCnI9sF%2FFFgprTLsZxRMYA%3D&amp;reserved=0" TargetMode="External"/><Relationship Id="rId5" Type="http://schemas.openxmlformats.org/officeDocument/2006/relationships/hyperlink" Target="https://www.hca.wa.gov/assets/program/reentry-overview-facilities.pdf" TargetMode="External"/><Relationship Id="rId4" Type="http://schemas.openxmlformats.org/officeDocument/2006/relationships/hyperlink" Target="https://www.hca.wa.gov/assets/program/reentry-initiative-invite-letter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a.wa.gov/assets/program/intent-to-participate-reentry-facilities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1A87-EE16-6C3F-A743-2A7E6805D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8617" y="1485900"/>
            <a:ext cx="8523383" cy="2339788"/>
          </a:xfrm>
        </p:spPr>
        <p:txBody>
          <a:bodyPr>
            <a:noAutofit/>
          </a:bodyPr>
          <a:lstStyle/>
          <a:p>
            <a:r>
              <a:rPr lang="en-US" sz="4400" dirty="0"/>
              <a:t>Washington State </a:t>
            </a:r>
            <a:br>
              <a:rPr lang="en-US" sz="4400" dirty="0"/>
            </a:br>
            <a:r>
              <a:rPr lang="en-US" sz="4400" dirty="0"/>
              <a:t>Reentry Demonstration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1C15A-669F-FC6D-5894-F417F3E21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794" y="3962049"/>
            <a:ext cx="10697592" cy="1655762"/>
          </a:xfrm>
        </p:spPr>
        <p:txBody>
          <a:bodyPr>
            <a:normAutofit/>
          </a:bodyPr>
          <a:lstStyle/>
          <a:p>
            <a:r>
              <a:rPr lang="en-US" b="1" dirty="0"/>
              <a:t>OIC Briefing</a:t>
            </a:r>
          </a:p>
          <a:p>
            <a:endParaRPr lang="en-US" dirty="0"/>
          </a:p>
          <a:p>
            <a:r>
              <a:rPr lang="en-US" dirty="0"/>
              <a:t>June 18, 2024</a:t>
            </a:r>
          </a:p>
        </p:txBody>
      </p:sp>
    </p:spTree>
    <p:extLst>
      <p:ext uri="{BB962C8B-B14F-4D97-AF65-F5344CB8AC3E}">
        <p14:creationId xmlns:p14="http://schemas.microsoft.com/office/powerpoint/2010/main" val="381089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8FEB-7A62-E952-FC28-8C2B58E2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Capacity building funding for Milestone 1, Cohort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31ACE-AA89-EE66-08C6-CA8C973D9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752558"/>
            <a:ext cx="10888394" cy="425427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30E9E-3C0F-5983-F890-11936258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90761B9-6901-98A0-E1B7-FAC64A87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4450" y="2998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le 13" descr="This table shows capacity building funding for Milestone 1, Cohort 1.">
            <a:extLst>
              <a:ext uri="{FF2B5EF4-FFF2-40B4-BE49-F238E27FC236}">
                <a16:creationId xmlns:a16="http://schemas.microsoft.com/office/drawing/2014/main" id="{8E799DDD-70F8-2B32-539B-D4C723C63B4C}"/>
              </a:ext>
            </a:extLst>
          </p:cNvPr>
          <p:cNvGraphicFramePr>
            <a:graphicFrameLocks noGrp="1"/>
          </p:cNvGraphicFramePr>
          <p:nvPr/>
        </p:nvGraphicFramePr>
        <p:xfrm>
          <a:off x="684628" y="2030600"/>
          <a:ext cx="10888396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2099">
                  <a:extLst>
                    <a:ext uri="{9D8B030D-6E8A-4147-A177-3AD203B41FA5}">
                      <a16:colId xmlns:a16="http://schemas.microsoft.com/office/drawing/2014/main" val="1146845376"/>
                    </a:ext>
                  </a:extLst>
                </a:gridCol>
                <a:gridCol w="2722099">
                  <a:extLst>
                    <a:ext uri="{9D8B030D-6E8A-4147-A177-3AD203B41FA5}">
                      <a16:colId xmlns:a16="http://schemas.microsoft.com/office/drawing/2014/main" val="4160579246"/>
                    </a:ext>
                  </a:extLst>
                </a:gridCol>
                <a:gridCol w="2722099">
                  <a:extLst>
                    <a:ext uri="{9D8B030D-6E8A-4147-A177-3AD203B41FA5}">
                      <a16:colId xmlns:a16="http://schemas.microsoft.com/office/drawing/2014/main" val="3365916963"/>
                    </a:ext>
                  </a:extLst>
                </a:gridCol>
                <a:gridCol w="2722099">
                  <a:extLst>
                    <a:ext uri="{9D8B030D-6E8A-4147-A177-3AD203B41FA5}">
                      <a16:colId xmlns:a16="http://schemas.microsoft.com/office/drawing/2014/main" val="1457590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Capacity building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IT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Timing for Cohort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32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1) Intent to Participate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10% of total capacity building funding upon submission: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1 (1-49): $100,000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2 (50-249): $125,000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3 (250-1,000): $150,000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Tier 4 (more than 1,000): $175,000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date: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1, 2024</a:t>
                      </a:r>
                    </a:p>
                    <a:p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Funding paid: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July 2024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458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93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122A-CBE4-3A49-3785-61FBE02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4BE9-FEDA-8710-AD66-1397CE1F3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Visit our </a:t>
            </a:r>
            <a:r>
              <a:rPr lang="en-US" dirty="0">
                <a:hlinkClick r:id="rId3"/>
              </a:rPr>
              <a:t>Reentry from a carceral setting</a:t>
            </a:r>
            <a:r>
              <a:rPr lang="en-US" dirty="0"/>
              <a:t> page including FAQ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Read the: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hlinkClick r:id="rId4"/>
              </a:rPr>
              <a:t>Invitation to participate 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hlinkClick r:id="rId5"/>
              </a:rPr>
              <a:t>Reentry Initiative overview 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4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The Intent to Participate form</a:t>
            </a: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Email our team at </a:t>
            </a:r>
            <a:r>
              <a:rPr lang="en-US" dirty="0">
                <a:hlinkClick r:id="rId7"/>
              </a:rPr>
              <a:t>HCAReentryDemonstrationProject@hca.wa.gov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B5D08-1105-44DD-E821-4F19307E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2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E705-3BCE-7E34-4782-A4EF5C73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5BAEE5-832F-C894-49F3-5EC3ABB3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5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8A9B8F-7CFC-33F2-5623-E465E10623D7}"/>
              </a:ext>
            </a:extLst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rgbClr val="645C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A34B73-6BD8-0926-A0DC-F8FCB37D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B5D1-9059-428D-ACFC-BA1258997AE0}" type="slidenum">
              <a:rPr lang="en-US">
                <a:solidFill>
                  <a:srgbClr val="000000">
                    <a:tint val="75000"/>
                  </a:srgbClr>
                </a:solidFill>
                <a:latin typeface="Segoe UI"/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  <a:latin typeface="Segoe UI"/>
            </a:endParaRPr>
          </a:p>
        </p:txBody>
      </p:sp>
      <p:pic>
        <p:nvPicPr>
          <p:cNvPr id="5" name="Picture 4" descr="A diagram of different colored hexagons&#10;&#10;Description automatically generated">
            <a:extLst>
              <a:ext uri="{FF2B5EF4-FFF2-40B4-BE49-F238E27FC236}">
                <a16:creationId xmlns:a16="http://schemas.microsoft.com/office/drawing/2014/main" id="{23465513-6439-8A01-C0F1-468DAD0C3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8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83DD-3CB8-12F2-93DB-D173AC6B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Reentry Initiative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D3333-0E45-162A-463D-205C93C39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Prepare people for a successful transition and reentry into their community and help them live their healthiest life.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Improve health outcomes and reduce recidivism, emergency department visits, overdoses, and death.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Support substance use disorder and recovery and target infectious diseases like Hepatitis C before a person’s release.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Stabilize and treat other conditions before a person’s release, so they can reenter their community as healthy as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3D0F6-2B47-42BE-8A22-FA8D4B4C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61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C24C-D543-0EE0-B55D-0BC5C6061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Pre-release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58B7-96C2-93CC-D1BD-356DEA0E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25625"/>
            <a:ext cx="10888394" cy="4671704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First three pre-release services are mandatory; next four are optional: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Case management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Medications for alcohol and opioid use disorder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1" dirty="0"/>
              <a:t>30-day supply of medications and medicaI supplies at release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Medications during the pre-release period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Lab and radiology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Services by community health workers with lived experience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Physical and behavioral clinical consultations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97E1F-2A52-ACA5-2344-6327BFDA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8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1861D-7EEB-0346-B216-5730B5377C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Working with Facilities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68D60-19C8-41D9-7686-2E3E00A1BB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must carceral facilities do to participate?</a:t>
            </a:r>
          </a:p>
        </p:txBody>
      </p:sp>
    </p:spTree>
    <p:extLst>
      <p:ext uri="{BB962C8B-B14F-4D97-AF65-F5344CB8AC3E}">
        <p14:creationId xmlns:p14="http://schemas.microsoft.com/office/powerpoint/2010/main" val="172568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872F9-A699-347B-7E6F-7CFBE4D1A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cohort 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E44ED-5C68-64A2-0286-6A6D01B4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1825625"/>
            <a:ext cx="10888394" cy="439932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Submit an </a:t>
            </a:r>
            <a:r>
              <a:rPr lang="en-US" sz="2400" dirty="0">
                <a:hlinkClick r:id="rId3"/>
              </a:rPr>
              <a:t>Intent to Participate form</a:t>
            </a:r>
            <a:r>
              <a:rPr lang="en-US" sz="2400" dirty="0"/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+mj-lt"/>
              </a:rPr>
              <a:t>This initiates capacity building funding and completes Milestone 1.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Complete a Capacity Building Application, which includes an Implementation Plan. 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Complete a Readiness Assessment. 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Submit an Interim Progress Report.</a:t>
            </a:r>
          </a:p>
          <a:p>
            <a:pPr marL="514350" indent="-51435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400" dirty="0"/>
              <a:t>Submit a Final Progress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C56EB-EE53-79F1-4C2F-E4A2902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510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C3A3-B6BE-E08A-AEDA-020BF632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649A-5F3A-C9FC-5DFB-04C6DD96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Reentry Initiative will launch at different times for participating facilities. </a:t>
            </a:r>
          </a:p>
          <a:p>
            <a:pPr>
              <a:lnSpc>
                <a:spcPct val="100000"/>
              </a:lnSpc>
            </a:pPr>
            <a:r>
              <a:rPr lang="en-US" dirty="0"/>
              <a:t>Facilities choose to participate in 1 of 3 implementation cohorts, based on their readiness. 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j-lt"/>
              </a:rPr>
              <a:t>Cohort 1</a:t>
            </a:r>
            <a:r>
              <a:rPr lang="en-US" dirty="0"/>
              <a:t>—the first group of carceral facilities implementing the Reentry Initiative—</a:t>
            </a:r>
            <a:r>
              <a:rPr lang="en-US" dirty="0">
                <a:latin typeface="+mj-lt"/>
              </a:rPr>
              <a:t>will launch and start billing Medicaid on </a:t>
            </a:r>
            <a:r>
              <a:rPr lang="en-US" b="1" dirty="0"/>
              <a:t>July 1, 2025</a:t>
            </a:r>
            <a:r>
              <a:rPr lang="en-US" dirty="0">
                <a:latin typeface="+mj-lt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n-US" dirty="0"/>
              <a:t>Cohort 2: </a:t>
            </a:r>
            <a:r>
              <a:rPr lang="en-US" dirty="0">
                <a:latin typeface="+mj-lt"/>
              </a:rPr>
              <a:t>January 1, 2026</a:t>
            </a:r>
          </a:p>
          <a:p>
            <a:pPr>
              <a:lnSpc>
                <a:spcPct val="100000"/>
              </a:lnSpc>
            </a:pPr>
            <a:r>
              <a:rPr lang="en-US" dirty="0"/>
              <a:t>Cohort 3: </a:t>
            </a:r>
            <a:r>
              <a:rPr lang="en-US" dirty="0">
                <a:latin typeface="+mj-lt"/>
              </a:rPr>
              <a:t>July 1,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4B306-A349-5BC4-4A0A-64708DC6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33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67B8-9DE5-9128-FB74-1B16EF57B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Milestones, cohorts, &amp; go-lives</a:t>
            </a:r>
          </a:p>
        </p:txBody>
      </p:sp>
      <p:graphicFrame>
        <p:nvGraphicFramePr>
          <p:cNvPr id="6" name="Table 5" descr="This table shows the milestones, cohorts, and go-lives for the Reentry Initiative. ">
            <a:extLst>
              <a:ext uri="{FF2B5EF4-FFF2-40B4-BE49-F238E27FC236}">
                <a16:creationId xmlns:a16="http://schemas.microsoft.com/office/drawing/2014/main" id="{23A196CB-02DE-F30C-1C38-22AA6A45A779}"/>
              </a:ext>
            </a:extLst>
          </p:cNvPr>
          <p:cNvGraphicFramePr>
            <a:graphicFrameLocks noGrp="1"/>
          </p:cNvGraphicFramePr>
          <p:nvPr/>
        </p:nvGraphicFramePr>
        <p:xfrm>
          <a:off x="415567" y="1841219"/>
          <a:ext cx="11360866" cy="450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1906">
                  <a:extLst>
                    <a:ext uri="{9D8B030D-6E8A-4147-A177-3AD203B41FA5}">
                      <a16:colId xmlns:a16="http://schemas.microsoft.com/office/drawing/2014/main" val="2298953695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3362607140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2814083713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1119164244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2859928948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52716022"/>
                    </a:ext>
                  </a:extLst>
                </a:gridCol>
                <a:gridCol w="1693160">
                  <a:extLst>
                    <a:ext uri="{9D8B030D-6E8A-4147-A177-3AD203B41FA5}">
                      <a16:colId xmlns:a16="http://schemas.microsoft.com/office/drawing/2014/main" val="1081161236"/>
                    </a:ext>
                  </a:extLst>
                </a:gridCol>
              </a:tblGrid>
              <a:tr h="15021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1) Intent to Participate form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2) Implement.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Plan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3) Readiness Assessment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Go-live with pre-release services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4) Interim Progress Report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5) Final Progress Report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2709713"/>
                  </a:ext>
                </a:extLst>
              </a:tr>
              <a:tr h="100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Cohort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June 1, 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Oct. 1, 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 1, 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July 1, 2025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1, 2026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Oct. 1, 2026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184940"/>
                  </a:ext>
                </a:extLst>
              </a:tr>
              <a:tr h="100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Cohort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Nov. 1, 2024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April 1, 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Sept. 1, 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Jan. 1, 2026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Dec. 1, 2026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1, 2027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184330"/>
                  </a:ext>
                </a:extLst>
              </a:tr>
              <a:tr h="10014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Cohort 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1, 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Oct. 1, 2025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March 1, 2026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July 1, 2026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May 1, 2027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Oct. 1, 2027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1413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A6FF8-B6CB-EB29-879F-1412073E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2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281-0AEC-3180-92B2-111A2573A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funding by facility</a:t>
            </a:r>
          </a:p>
        </p:txBody>
      </p:sp>
      <p:graphicFrame>
        <p:nvGraphicFramePr>
          <p:cNvPr id="4" name="Table 3" descr="This table shows the maximum funding by facility.">
            <a:extLst>
              <a:ext uri="{FF2B5EF4-FFF2-40B4-BE49-F238E27FC236}">
                <a16:creationId xmlns:a16="http://schemas.microsoft.com/office/drawing/2014/main" id="{A5274405-4E1A-9699-0B47-B200F4FACEDF}"/>
              </a:ext>
            </a:extLst>
          </p:cNvPr>
          <p:cNvGraphicFramePr>
            <a:graphicFrameLocks noGrp="1"/>
          </p:cNvGraphicFramePr>
          <p:nvPr/>
        </p:nvGraphicFramePr>
        <p:xfrm>
          <a:off x="492353" y="1821064"/>
          <a:ext cx="11207293" cy="4403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408">
                  <a:extLst>
                    <a:ext uri="{9D8B030D-6E8A-4147-A177-3AD203B41FA5}">
                      <a16:colId xmlns:a16="http://schemas.microsoft.com/office/drawing/2014/main" val="2088767559"/>
                    </a:ext>
                  </a:extLst>
                </a:gridCol>
                <a:gridCol w="4817651">
                  <a:extLst>
                    <a:ext uri="{9D8B030D-6E8A-4147-A177-3AD203B41FA5}">
                      <a16:colId xmlns:a16="http://schemas.microsoft.com/office/drawing/2014/main" val="2728057066"/>
                    </a:ext>
                  </a:extLst>
                </a:gridCol>
                <a:gridCol w="3352234">
                  <a:extLst>
                    <a:ext uri="{9D8B030D-6E8A-4147-A177-3AD203B41FA5}">
                      <a16:colId xmlns:a16="http://schemas.microsoft.com/office/drawing/2014/main" val="3173332566"/>
                    </a:ext>
                  </a:extLst>
                </a:gridCol>
              </a:tblGrid>
              <a:tr h="2201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Facility population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Maximum funding for reentry planning and process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Maximum funding for IT infrastructure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121976"/>
                  </a:ext>
                </a:extLst>
              </a:tr>
              <a:tr h="440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Tier 1 (1-49)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71600" marR="0" lvl="3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$1M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7304264"/>
                  </a:ext>
                </a:extLst>
              </a:tr>
              <a:tr h="440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Tier 2 (50-249)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71600" marR="0" lvl="3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$1.25M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0216488"/>
                  </a:ext>
                </a:extLst>
              </a:tr>
              <a:tr h="4403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</a:rPr>
                        <a:t>Tier 3 (250-1,000)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71600" marR="0" lvl="3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$1.5M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192596"/>
                  </a:ext>
                </a:extLst>
              </a:tr>
              <a:tr h="8807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u="none" dirty="0">
                          <a:effectLst/>
                        </a:rPr>
                        <a:t>Tier 4 (More than 1,000)</a:t>
                      </a:r>
                      <a:endParaRPr lang="en-US" sz="2000" u="none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71600" marR="0" lvl="3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</a:rPr>
                        <a:t>$1.75M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106269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5A14-BA68-115D-0902-95DB51A5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B5D1-9059-428D-ACFC-BA1258997A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359344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CBA052"/>
      </a:accent4>
      <a:accent5>
        <a:srgbClr val="F2A900"/>
      </a:accent5>
      <a:accent6>
        <a:srgbClr val="FF671F"/>
      </a:accent6>
      <a:hlink>
        <a:srgbClr val="5B7F95"/>
      </a:hlink>
      <a:folHlink>
        <a:srgbClr val="925D9C"/>
      </a:folHlink>
    </a:clrScheme>
    <a:fontScheme name="HCA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HCA">
      <a:dk1>
        <a:srgbClr val="000000"/>
      </a:dk1>
      <a:lt1>
        <a:sysClr val="window" lastClr="FFFFFF"/>
      </a:lt1>
      <a:dk2>
        <a:srgbClr val="151F6D"/>
      </a:dk2>
      <a:lt2>
        <a:srgbClr val="F8E08E"/>
      </a:lt2>
      <a:accent1>
        <a:srgbClr val="0077C8"/>
      </a:accent1>
      <a:accent2>
        <a:srgbClr val="97D700"/>
      </a:accent2>
      <a:accent3>
        <a:srgbClr val="509E2F"/>
      </a:accent3>
      <a:accent4>
        <a:srgbClr val="925D9C"/>
      </a:accent4>
      <a:accent5>
        <a:srgbClr val="F2A900"/>
      </a:accent5>
      <a:accent6>
        <a:srgbClr val="FF671F"/>
      </a:accent6>
      <a:hlink>
        <a:srgbClr val="5B7F95"/>
      </a:hlink>
      <a:folHlink>
        <a:srgbClr val="CBA05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 M A N A T T ! 4 0 2 6 8 4 2 4 0 . 2 < / d o c u m e n t i d >  
     < s e n d e r i d > C C A N T R E L L < / s e n d e r i d >  
     < s e n d e r e m a i l > C C A N T R E L L @ M A N A T T . C O M < / s e n d e r e m a i l >  
     < l a s t m o d i f i e d > 2 0 2 4 - 0 1 - 2 1 T 0 8 : 3 7 : 0 1 . 0 0 0 0 0 0 0 - 0 5 : 0 0 < / l a s t m o d i f i e d >  
     < d a t a b a s e > M A N A T T < / d a t a b a s e >  
 < / p r o p e r t i e s > 
</file>

<file path=customXml/itemProps1.xml><?xml version="1.0" encoding="utf-8"?>
<ds:datastoreItem xmlns:ds="http://schemas.openxmlformats.org/officeDocument/2006/customXml" ds:itemID="{C871531C-C376-4716-B128-81C450AC787B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10087</TotalTime>
  <Words>609</Words>
  <Application>Microsoft Office PowerPoint</Application>
  <PresentationFormat>Widescreen</PresentationFormat>
  <Paragraphs>134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Aptos</vt:lpstr>
      <vt:lpstr>Arial</vt:lpstr>
      <vt:lpstr>Calibri</vt:lpstr>
      <vt:lpstr>Courier New</vt:lpstr>
      <vt:lpstr>Segoe UI</vt:lpstr>
      <vt:lpstr>Segoe UI Semibold</vt:lpstr>
      <vt:lpstr>Tahoma</vt:lpstr>
      <vt:lpstr>5_Office Theme</vt:lpstr>
      <vt:lpstr>2_Office Theme</vt:lpstr>
      <vt:lpstr>3_Office Theme</vt:lpstr>
      <vt:lpstr>6_Office Theme</vt:lpstr>
      <vt:lpstr>8_Office Theme</vt:lpstr>
      <vt:lpstr>4_Office Theme</vt:lpstr>
      <vt:lpstr>9_Office Theme</vt:lpstr>
      <vt:lpstr>1_Office Theme</vt:lpstr>
      <vt:lpstr>Washington State  Reentry Demonstration Initiative</vt:lpstr>
      <vt:lpstr>PowerPoint Presentation</vt:lpstr>
      <vt:lpstr>Reentry Initiative goals</vt:lpstr>
      <vt:lpstr>Pre-release services</vt:lpstr>
      <vt:lpstr>Working with Facilities</vt:lpstr>
      <vt:lpstr>Meet cohort milestones</vt:lpstr>
      <vt:lpstr>Cohorts</vt:lpstr>
      <vt:lpstr>Milestones, cohorts, &amp; go-lives</vt:lpstr>
      <vt:lpstr>Maximum funding by facility</vt:lpstr>
      <vt:lpstr>Capacity building funding for Milestone 1, Cohort 1</vt:lpstr>
      <vt:lpstr>Resources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Reentry Advisory Workgroup (RAW)</dc:title>
  <dc:creator>Martinez-Mejia, Carlos</dc:creator>
  <cp:lastModifiedBy>Oppenheim, Emma R (HCA)</cp:lastModifiedBy>
  <cp:revision>24</cp:revision>
  <dcterms:created xsi:type="dcterms:W3CDTF">2023-08-17T20:32:44Z</dcterms:created>
  <dcterms:modified xsi:type="dcterms:W3CDTF">2024-06-20T18:43:08Z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2023-09-19T17:02:33Z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e7988fa2-62bb-4b03-9390-03e348c24e1f</vt:lpwstr>
  </property>
  <property fmtid="{D5CDD505-2E9C-101B-9397-08002B2CF9AE}" pid="8" name="MSIP_Label_1520fa42-cf58-4c22-8b93-58cf1d3bd1cb_ContentBits">
    <vt:lpwstr>0</vt:lpwstr>
  </property>
</Properties>
</file>