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handoutMasterIdLst>
    <p:handoutMasterId r:id="rId49"/>
  </p:handoutMasterIdLst>
  <p:sldIdLst>
    <p:sldId id="257" r:id="rId2"/>
    <p:sldId id="260" r:id="rId3"/>
    <p:sldId id="261" r:id="rId4"/>
    <p:sldId id="357" r:id="rId5"/>
    <p:sldId id="262" r:id="rId6"/>
    <p:sldId id="263" r:id="rId7"/>
    <p:sldId id="264" r:id="rId8"/>
    <p:sldId id="272" r:id="rId9"/>
    <p:sldId id="269" r:id="rId10"/>
    <p:sldId id="273" r:id="rId11"/>
    <p:sldId id="266" r:id="rId12"/>
    <p:sldId id="274" r:id="rId13"/>
    <p:sldId id="326" r:id="rId14"/>
    <p:sldId id="337" r:id="rId15"/>
    <p:sldId id="328" r:id="rId16"/>
    <p:sldId id="327" r:id="rId17"/>
    <p:sldId id="285" r:id="rId18"/>
    <p:sldId id="283" r:id="rId19"/>
    <p:sldId id="275" r:id="rId20"/>
    <p:sldId id="373" r:id="rId21"/>
    <p:sldId id="286" r:id="rId22"/>
    <p:sldId id="292" r:id="rId23"/>
    <p:sldId id="298" r:id="rId24"/>
    <p:sldId id="294" r:id="rId25"/>
    <p:sldId id="376" r:id="rId26"/>
    <p:sldId id="378" r:id="rId27"/>
    <p:sldId id="379" r:id="rId28"/>
    <p:sldId id="383" r:id="rId29"/>
    <p:sldId id="384" r:id="rId30"/>
    <p:sldId id="295" r:id="rId31"/>
    <p:sldId id="296" r:id="rId32"/>
    <p:sldId id="300" r:id="rId33"/>
    <p:sldId id="381" r:id="rId34"/>
    <p:sldId id="349" r:id="rId35"/>
    <p:sldId id="333" r:id="rId36"/>
    <p:sldId id="305" r:id="rId37"/>
    <p:sldId id="304" r:id="rId38"/>
    <p:sldId id="359" r:id="rId39"/>
    <p:sldId id="360" r:id="rId40"/>
    <p:sldId id="361" r:id="rId41"/>
    <p:sldId id="368" r:id="rId42"/>
    <p:sldId id="324" r:id="rId43"/>
    <p:sldId id="323" r:id="rId44"/>
    <p:sldId id="385" r:id="rId45"/>
    <p:sldId id="386" r:id="rId46"/>
    <p:sldId id="387" r:id="rId47"/>
  </p:sldIdLst>
  <p:sldSz cx="9144000" cy="6858000" type="screen4x3"/>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News Gothic MT"/>
        <a:ea typeface="+mn-ea"/>
        <a:cs typeface="+mn-cs"/>
      </a:defRPr>
    </a:lvl1pPr>
    <a:lvl2pPr marL="457200" algn="l" defTabSz="457200" rtl="0" eaLnBrk="0" fontAlgn="base" hangingPunct="0">
      <a:spcBef>
        <a:spcPct val="0"/>
      </a:spcBef>
      <a:spcAft>
        <a:spcPct val="0"/>
      </a:spcAft>
      <a:defRPr kern="1200">
        <a:solidFill>
          <a:schemeClr val="tx1"/>
        </a:solidFill>
        <a:latin typeface="News Gothic MT"/>
        <a:ea typeface="+mn-ea"/>
        <a:cs typeface="+mn-cs"/>
      </a:defRPr>
    </a:lvl2pPr>
    <a:lvl3pPr marL="914400" algn="l" defTabSz="457200" rtl="0" eaLnBrk="0" fontAlgn="base" hangingPunct="0">
      <a:spcBef>
        <a:spcPct val="0"/>
      </a:spcBef>
      <a:spcAft>
        <a:spcPct val="0"/>
      </a:spcAft>
      <a:defRPr kern="1200">
        <a:solidFill>
          <a:schemeClr val="tx1"/>
        </a:solidFill>
        <a:latin typeface="News Gothic MT"/>
        <a:ea typeface="+mn-ea"/>
        <a:cs typeface="+mn-cs"/>
      </a:defRPr>
    </a:lvl3pPr>
    <a:lvl4pPr marL="1371600" algn="l" defTabSz="457200" rtl="0" eaLnBrk="0" fontAlgn="base" hangingPunct="0">
      <a:spcBef>
        <a:spcPct val="0"/>
      </a:spcBef>
      <a:spcAft>
        <a:spcPct val="0"/>
      </a:spcAft>
      <a:defRPr kern="1200">
        <a:solidFill>
          <a:schemeClr val="tx1"/>
        </a:solidFill>
        <a:latin typeface="News Gothic MT"/>
        <a:ea typeface="+mn-ea"/>
        <a:cs typeface="+mn-cs"/>
      </a:defRPr>
    </a:lvl4pPr>
    <a:lvl5pPr marL="1828800" algn="l" defTabSz="457200" rtl="0" eaLnBrk="0" fontAlgn="base" hangingPunct="0">
      <a:spcBef>
        <a:spcPct val="0"/>
      </a:spcBef>
      <a:spcAft>
        <a:spcPct val="0"/>
      </a:spcAft>
      <a:defRPr kern="1200">
        <a:solidFill>
          <a:schemeClr val="tx1"/>
        </a:solidFill>
        <a:latin typeface="News Gothic MT"/>
        <a:ea typeface="+mn-ea"/>
        <a:cs typeface="+mn-cs"/>
      </a:defRPr>
    </a:lvl5pPr>
    <a:lvl6pPr marL="2286000" algn="l" defTabSz="914400" rtl="0" eaLnBrk="1" latinLnBrk="0" hangingPunct="1">
      <a:defRPr kern="1200">
        <a:solidFill>
          <a:schemeClr val="tx1"/>
        </a:solidFill>
        <a:latin typeface="News Gothic MT"/>
        <a:ea typeface="+mn-ea"/>
        <a:cs typeface="+mn-cs"/>
      </a:defRPr>
    </a:lvl6pPr>
    <a:lvl7pPr marL="2743200" algn="l" defTabSz="914400" rtl="0" eaLnBrk="1" latinLnBrk="0" hangingPunct="1">
      <a:defRPr kern="1200">
        <a:solidFill>
          <a:schemeClr val="tx1"/>
        </a:solidFill>
        <a:latin typeface="News Gothic MT"/>
        <a:ea typeface="+mn-ea"/>
        <a:cs typeface="+mn-cs"/>
      </a:defRPr>
    </a:lvl7pPr>
    <a:lvl8pPr marL="3200400" algn="l" defTabSz="914400" rtl="0" eaLnBrk="1" latinLnBrk="0" hangingPunct="1">
      <a:defRPr kern="1200">
        <a:solidFill>
          <a:schemeClr val="tx1"/>
        </a:solidFill>
        <a:latin typeface="News Gothic MT"/>
        <a:ea typeface="+mn-ea"/>
        <a:cs typeface="+mn-cs"/>
      </a:defRPr>
    </a:lvl8pPr>
    <a:lvl9pPr marL="3657600" algn="l" defTabSz="914400" rtl="0" eaLnBrk="1" latinLnBrk="0" hangingPunct="1">
      <a:defRPr kern="1200">
        <a:solidFill>
          <a:schemeClr val="tx1"/>
        </a:solidFill>
        <a:latin typeface="News Gothic M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904">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ells, Donna (OIC)" initials="WD("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B62"/>
    <a:srgbClr val="084678"/>
    <a:srgbClr val="FEB924"/>
    <a:srgbClr val="E0E0E0"/>
    <a:srgbClr val="D0D0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94" autoAdjust="0"/>
    <p:restoredTop sz="61895" autoAdjust="0"/>
  </p:normalViewPr>
  <p:slideViewPr>
    <p:cSldViewPr snapToGrid="0" snapToObjects="1">
      <p:cViewPr varScale="1">
        <p:scale>
          <a:sx n="68" d="100"/>
          <a:sy n="68" d="100"/>
        </p:scale>
        <p:origin x="2850" y="72"/>
      </p:cViewPr>
      <p:guideLst>
        <p:guide orient="horz" pos="2160"/>
        <p:guide pos="2904"/>
      </p:guideLst>
    </p:cSldViewPr>
  </p:slideViewPr>
  <p:outlineViewPr>
    <p:cViewPr>
      <p:scale>
        <a:sx n="33" d="100"/>
        <a:sy n="33" d="100"/>
      </p:scale>
      <p:origin x="0" y="-41124"/>
    </p:cViewPr>
  </p:outlineViewPr>
  <p:notesTextViewPr>
    <p:cViewPr>
      <p:scale>
        <a:sx n="100" d="100"/>
        <a:sy n="100" d="100"/>
      </p:scale>
      <p:origin x="0" y="0"/>
    </p:cViewPr>
  </p:notesTextViewPr>
  <p:sorterViewPr>
    <p:cViewPr varScale="1">
      <p:scale>
        <a:sx n="1" d="1"/>
        <a:sy n="1" d="1"/>
      </p:scale>
      <p:origin x="0" y="-13128"/>
    </p:cViewPr>
  </p:sorterViewPr>
  <p:notesViewPr>
    <p:cSldViewPr snapToGrid="0" snapToObjects="1">
      <p:cViewPr varScale="1">
        <p:scale>
          <a:sx n="53" d="100"/>
          <a:sy n="53" d="100"/>
        </p:scale>
        <p:origin x="2624" y="2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78D18681-2045-4E03-8F48-9F8D62A4BC0F}" type="datetimeFigureOut">
              <a:rPr lang="en-US"/>
              <a:pPr>
                <a:defRPr/>
              </a:pPr>
              <a:t>1/18/2019</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B3E91D27-55D9-4020-99B9-957988F92262}" type="slidenum">
              <a:rPr lang="en-US"/>
              <a:pPr>
                <a:defRPr/>
              </a:pPr>
              <a:t>‹#›</a:t>
            </a:fld>
            <a:endParaRPr lang="en-US" dirty="0"/>
          </a:p>
        </p:txBody>
      </p:sp>
    </p:spTree>
    <p:extLst>
      <p:ext uri="{BB962C8B-B14F-4D97-AF65-F5344CB8AC3E}">
        <p14:creationId xmlns:p14="http://schemas.microsoft.com/office/powerpoint/2010/main" val="4674706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444B4E06-2DF0-4862-8D01-572F0E426D36}" type="datetimeFigureOut">
              <a:rPr lang="en-US"/>
              <a:pPr>
                <a:defRPr/>
              </a:pPr>
              <a:t>1/18/2019</a:t>
            </a:fld>
            <a:endParaRPr lang="en-US" dirty="0"/>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701675" y="4414838"/>
            <a:ext cx="5607050" cy="4183062"/>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50CF964A-B639-476E-9ADD-88D8026E6FDC}" type="slidenum">
              <a:rPr lang="en-US"/>
              <a:pPr>
                <a:defRPr/>
              </a:pPr>
              <a:t>‹#›</a:t>
            </a:fld>
            <a:endParaRPr lang="en-US" dirty="0"/>
          </a:p>
        </p:txBody>
      </p:sp>
    </p:spTree>
    <p:extLst>
      <p:ext uri="{BB962C8B-B14F-4D97-AF65-F5344CB8AC3E}">
        <p14:creationId xmlns:p14="http://schemas.microsoft.com/office/powerpoint/2010/main" val="156416084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a:p>
            <a:r>
              <a:rPr lang="en-US" altLang="en-US" sz="2000" b="1" dirty="0" smtClean="0">
                <a:solidFill>
                  <a:srgbClr val="FF0000"/>
                </a:solidFill>
              </a:rPr>
              <a:t>RTCs NOTE:  P</a:t>
            </a:r>
            <a:r>
              <a:rPr lang="en-US" altLang="en-US" sz="2000" b="1" baseline="0" dirty="0" smtClean="0">
                <a:solidFill>
                  <a:srgbClr val="FF0000"/>
                </a:solidFill>
              </a:rPr>
              <a:t>lease note that this version does not have the notes.  The corrected notes are in the portrait version sent as a part of trainer notes.  </a:t>
            </a:r>
          </a:p>
          <a:p>
            <a:endParaRPr lang="en-US" altLang="en-US" sz="2000" b="1" baseline="0" dirty="0" smtClean="0">
              <a:solidFill>
                <a:srgbClr val="FF0000"/>
              </a:solidFill>
            </a:endParaRPr>
          </a:p>
          <a:p>
            <a:r>
              <a:rPr lang="en-US" altLang="en-US" sz="2000" b="1" baseline="0" dirty="0" smtClean="0">
                <a:solidFill>
                  <a:srgbClr val="FF0000"/>
                </a:solidFill>
              </a:rPr>
              <a:t>This version of the Power Point is ONLY for presentation of the slides for training purposes only.  </a:t>
            </a:r>
          </a:p>
          <a:p>
            <a:endParaRPr lang="en-US" altLang="en-US" sz="2000" b="1" baseline="0" dirty="0" smtClean="0">
              <a:solidFill>
                <a:srgbClr val="FF0000"/>
              </a:solidFill>
            </a:endParaRPr>
          </a:p>
          <a:p>
            <a:r>
              <a:rPr lang="en-US" altLang="en-US" sz="2000" b="1" baseline="0" dirty="0" smtClean="0">
                <a:solidFill>
                  <a:srgbClr val="FF0000"/>
                </a:solidFill>
              </a:rPr>
              <a:t>-Diana 1/17/19</a:t>
            </a:r>
            <a:endParaRPr lang="en-US" altLang="en-US" sz="2000" b="1" dirty="0" smtClean="0">
              <a:solidFill>
                <a:srgbClr val="FF0000"/>
              </a:solidFill>
            </a:endParaRPr>
          </a:p>
        </p:txBody>
      </p:sp>
      <p:sp>
        <p:nvSpPr>
          <p:cNvPr id="4" name="Slide Number Placeholder 3"/>
          <p:cNvSpPr>
            <a:spLocks noGrp="1"/>
          </p:cNvSpPr>
          <p:nvPr>
            <p:ph type="sldNum" sz="quarter" idx="5"/>
          </p:nvPr>
        </p:nvSpPr>
        <p:spPr/>
        <p:txBody>
          <a:bodyPr/>
          <a:lstStyle/>
          <a:p>
            <a:pPr>
              <a:defRPr/>
            </a:pPr>
            <a:fld id="{90A3653E-BC10-4C68-A46F-73BF1B97EEAC}" type="slidenum">
              <a:rPr lang="en-US" smtClean="0"/>
              <a:pPr>
                <a:defRPr/>
              </a:pPr>
              <a:t>1</a:t>
            </a:fld>
            <a:endParaRPr lang="en-US" dirty="0"/>
          </a:p>
        </p:txBody>
      </p:sp>
    </p:spTree>
    <p:extLst>
      <p:ext uri="{BB962C8B-B14F-4D97-AF65-F5344CB8AC3E}">
        <p14:creationId xmlns:p14="http://schemas.microsoft.com/office/powerpoint/2010/main" val="17132189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defRPr/>
            </a:pPr>
            <a:endParaRPr lang="en-US" altLang="en-US" dirty="0" smtClean="0"/>
          </a:p>
        </p:txBody>
      </p:sp>
      <p:sp>
        <p:nvSpPr>
          <p:cNvPr id="4" name="Slide Number Placeholder 3"/>
          <p:cNvSpPr>
            <a:spLocks noGrp="1"/>
          </p:cNvSpPr>
          <p:nvPr>
            <p:ph type="sldNum" sz="quarter" idx="5"/>
          </p:nvPr>
        </p:nvSpPr>
        <p:spPr/>
        <p:txBody>
          <a:bodyPr/>
          <a:lstStyle/>
          <a:p>
            <a:pPr>
              <a:defRPr/>
            </a:pPr>
            <a:fld id="{1FC2B955-8E3F-405D-A13A-609408244EFF}" type="slidenum">
              <a:rPr lang="en-US" smtClean="0"/>
              <a:pPr>
                <a:defRPr/>
              </a:pPr>
              <a:t>10</a:t>
            </a:fld>
            <a:endParaRPr lang="en-US" dirty="0"/>
          </a:p>
        </p:txBody>
      </p:sp>
    </p:spTree>
    <p:extLst>
      <p:ext uri="{BB962C8B-B14F-4D97-AF65-F5344CB8AC3E}">
        <p14:creationId xmlns:p14="http://schemas.microsoft.com/office/powerpoint/2010/main" val="28429675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75B9CAF6-E841-4804-8BCC-8A4305DF8F3B}" type="slidenum">
              <a:rPr lang="en-US" smtClean="0"/>
              <a:pPr>
                <a:defRPr/>
              </a:pPr>
              <a:t>11</a:t>
            </a:fld>
            <a:endParaRPr lang="en-US" dirty="0"/>
          </a:p>
        </p:txBody>
      </p:sp>
    </p:spTree>
    <p:extLst>
      <p:ext uri="{BB962C8B-B14F-4D97-AF65-F5344CB8AC3E}">
        <p14:creationId xmlns:p14="http://schemas.microsoft.com/office/powerpoint/2010/main" val="144100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1195388" y="698500"/>
            <a:ext cx="4646612" cy="3484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223832" indent="-223832" eaLnBrk="1" hangingPunct="1">
              <a:buFont typeface="Wingdings" pitchFamily="2" charset="2"/>
              <a:buChar char="§"/>
              <a:defRPr/>
            </a:pPr>
            <a:endParaRPr lang="en-US" dirty="0" smtClean="0"/>
          </a:p>
          <a:p>
            <a:pPr eaLnBrk="1" hangingPunct="1">
              <a:defRPr/>
            </a:pPr>
            <a:endParaRPr lang="en-US" dirty="0"/>
          </a:p>
        </p:txBody>
      </p:sp>
      <p:sp>
        <p:nvSpPr>
          <p:cNvPr id="4" name="Slide Number Placeholder 3"/>
          <p:cNvSpPr>
            <a:spLocks noGrp="1"/>
          </p:cNvSpPr>
          <p:nvPr>
            <p:ph type="sldNum" sz="quarter" idx="5"/>
          </p:nvPr>
        </p:nvSpPr>
        <p:spPr/>
        <p:txBody>
          <a:bodyPr/>
          <a:lstStyle/>
          <a:p>
            <a:pPr>
              <a:defRPr/>
            </a:pPr>
            <a:fld id="{188D7A21-1500-4797-81A9-C36C17517FCF}" type="slidenum">
              <a:rPr lang="en-US" smtClean="0"/>
              <a:pPr>
                <a:defRPr/>
              </a:pPr>
              <a:t>12</a:t>
            </a:fld>
            <a:endParaRPr lang="en-US" dirty="0"/>
          </a:p>
        </p:txBody>
      </p:sp>
    </p:spTree>
    <p:extLst>
      <p:ext uri="{BB962C8B-B14F-4D97-AF65-F5344CB8AC3E}">
        <p14:creationId xmlns:p14="http://schemas.microsoft.com/office/powerpoint/2010/main" val="2920857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223832" indent="-223832" eaLnBrk="1" hangingPunct="1">
              <a:buFont typeface="Wingdings" pitchFamily="2" charset="2"/>
              <a:buChar char="§"/>
              <a:defRPr/>
            </a:pPr>
            <a:endParaRPr lang="en-US" dirty="0" smtClean="0"/>
          </a:p>
          <a:p>
            <a:pPr eaLnBrk="1" hangingPunct="1">
              <a:defRPr/>
            </a:pPr>
            <a:endParaRPr lang="en-US" dirty="0"/>
          </a:p>
        </p:txBody>
      </p:sp>
      <p:sp>
        <p:nvSpPr>
          <p:cNvPr id="4" name="Slide Number Placeholder 3"/>
          <p:cNvSpPr>
            <a:spLocks noGrp="1"/>
          </p:cNvSpPr>
          <p:nvPr>
            <p:ph type="sldNum" sz="quarter" idx="5"/>
          </p:nvPr>
        </p:nvSpPr>
        <p:spPr/>
        <p:txBody>
          <a:bodyPr/>
          <a:lstStyle/>
          <a:p>
            <a:pPr>
              <a:defRPr/>
            </a:pPr>
            <a:fld id="{B65EC8B9-BEF1-4DCD-B73F-03DCE6C2D534}" type="slidenum">
              <a:rPr lang="en-US" smtClean="0"/>
              <a:pPr>
                <a:defRPr/>
              </a:pPr>
              <a:t>13</a:t>
            </a:fld>
            <a:endParaRPr lang="en-US" dirty="0"/>
          </a:p>
        </p:txBody>
      </p:sp>
    </p:spTree>
    <p:extLst>
      <p:ext uri="{BB962C8B-B14F-4D97-AF65-F5344CB8AC3E}">
        <p14:creationId xmlns:p14="http://schemas.microsoft.com/office/powerpoint/2010/main" val="38434522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BBC6E216-BB0F-4C19-A742-BBD720A44A18}" type="slidenum">
              <a:rPr lang="en-US" smtClean="0"/>
              <a:pPr>
                <a:defRPr/>
              </a:pPr>
              <a:t>14</a:t>
            </a:fld>
            <a:endParaRPr lang="en-US" dirty="0"/>
          </a:p>
        </p:txBody>
      </p:sp>
    </p:spTree>
    <p:extLst>
      <p:ext uri="{BB962C8B-B14F-4D97-AF65-F5344CB8AC3E}">
        <p14:creationId xmlns:p14="http://schemas.microsoft.com/office/powerpoint/2010/main" val="21408601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p>
            <a:pPr>
              <a:defRPr/>
            </a:pPr>
            <a:fld id="{A02C6CD4-346E-440B-B6D4-D648839CDF78}" type="slidenum">
              <a:rPr lang="en-US" smtClean="0"/>
              <a:pPr>
                <a:defRPr/>
              </a:pPr>
              <a:t>15</a:t>
            </a:fld>
            <a:endParaRPr lang="en-US" dirty="0"/>
          </a:p>
        </p:txBody>
      </p:sp>
    </p:spTree>
    <p:extLst>
      <p:ext uri="{BB962C8B-B14F-4D97-AF65-F5344CB8AC3E}">
        <p14:creationId xmlns:p14="http://schemas.microsoft.com/office/powerpoint/2010/main" val="23266150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p>
            <a:pPr>
              <a:defRPr/>
            </a:pPr>
            <a:fld id="{9D58B90D-E592-4954-A235-653A6159977F}" type="slidenum">
              <a:rPr lang="en-US" smtClean="0"/>
              <a:pPr>
                <a:defRPr/>
              </a:pPr>
              <a:t>16</a:t>
            </a:fld>
            <a:endParaRPr lang="en-US" dirty="0"/>
          </a:p>
        </p:txBody>
      </p:sp>
    </p:spTree>
    <p:extLst>
      <p:ext uri="{BB962C8B-B14F-4D97-AF65-F5344CB8AC3E}">
        <p14:creationId xmlns:p14="http://schemas.microsoft.com/office/powerpoint/2010/main" val="18843844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defRPr/>
            </a:pPr>
            <a:endParaRPr lang="en-US" dirty="0"/>
          </a:p>
        </p:txBody>
      </p:sp>
      <p:sp>
        <p:nvSpPr>
          <p:cNvPr id="4" name="Slide Number Placeholder 3"/>
          <p:cNvSpPr>
            <a:spLocks noGrp="1"/>
          </p:cNvSpPr>
          <p:nvPr>
            <p:ph type="sldNum" sz="quarter" idx="5"/>
          </p:nvPr>
        </p:nvSpPr>
        <p:spPr/>
        <p:txBody>
          <a:bodyPr/>
          <a:lstStyle/>
          <a:p>
            <a:pPr>
              <a:defRPr/>
            </a:pPr>
            <a:fld id="{D29DBD99-A3A0-44B7-9C65-15B2A7BDE50B}" type="slidenum">
              <a:rPr lang="en-US" smtClean="0"/>
              <a:pPr>
                <a:defRPr/>
              </a:pPr>
              <a:t>17</a:t>
            </a:fld>
            <a:endParaRPr lang="en-US" dirty="0"/>
          </a:p>
        </p:txBody>
      </p:sp>
    </p:spTree>
    <p:extLst>
      <p:ext uri="{BB962C8B-B14F-4D97-AF65-F5344CB8AC3E}">
        <p14:creationId xmlns:p14="http://schemas.microsoft.com/office/powerpoint/2010/main" val="21848862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b="1" dirty="0" smtClean="0"/>
          </a:p>
        </p:txBody>
      </p:sp>
      <p:sp>
        <p:nvSpPr>
          <p:cNvPr id="4" name="Slide Number Placeholder 3"/>
          <p:cNvSpPr>
            <a:spLocks noGrp="1"/>
          </p:cNvSpPr>
          <p:nvPr>
            <p:ph type="sldNum" sz="quarter" idx="5"/>
          </p:nvPr>
        </p:nvSpPr>
        <p:spPr/>
        <p:txBody>
          <a:bodyPr/>
          <a:lstStyle/>
          <a:p>
            <a:pPr>
              <a:defRPr/>
            </a:pPr>
            <a:fld id="{653C3CCF-EAE1-4FA8-B5B8-C940E998E550}" type="slidenum">
              <a:rPr lang="en-US" smtClean="0"/>
              <a:pPr>
                <a:defRPr/>
              </a:pPr>
              <a:t>18</a:t>
            </a:fld>
            <a:endParaRPr lang="en-US" dirty="0"/>
          </a:p>
        </p:txBody>
      </p:sp>
    </p:spTree>
    <p:extLst>
      <p:ext uri="{BB962C8B-B14F-4D97-AF65-F5344CB8AC3E}">
        <p14:creationId xmlns:p14="http://schemas.microsoft.com/office/powerpoint/2010/main" val="16930826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smtClean="0"/>
          </a:p>
        </p:txBody>
      </p:sp>
      <p:sp>
        <p:nvSpPr>
          <p:cNvPr id="4" name="Slide Number Placeholder 3"/>
          <p:cNvSpPr>
            <a:spLocks noGrp="1"/>
          </p:cNvSpPr>
          <p:nvPr>
            <p:ph type="sldNum" sz="quarter" idx="5"/>
          </p:nvPr>
        </p:nvSpPr>
        <p:spPr/>
        <p:txBody>
          <a:bodyPr/>
          <a:lstStyle/>
          <a:p>
            <a:pPr>
              <a:defRPr/>
            </a:pPr>
            <a:fld id="{0BA970B2-7161-4CCF-AE13-1E18201C1ED1}" type="slidenum">
              <a:rPr lang="en-US" smtClean="0"/>
              <a:pPr>
                <a:defRPr/>
              </a:pPr>
              <a:t>19</a:t>
            </a:fld>
            <a:endParaRPr lang="en-US" dirty="0"/>
          </a:p>
        </p:txBody>
      </p:sp>
    </p:spTree>
    <p:extLst>
      <p:ext uri="{BB962C8B-B14F-4D97-AF65-F5344CB8AC3E}">
        <p14:creationId xmlns:p14="http://schemas.microsoft.com/office/powerpoint/2010/main" val="920956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53975" lvl="1"/>
            <a:endParaRPr lang="en-US" altLang="en-US" dirty="0" smtClean="0"/>
          </a:p>
        </p:txBody>
      </p:sp>
      <p:sp>
        <p:nvSpPr>
          <p:cNvPr id="4" name="Slide Number Placeholder 3"/>
          <p:cNvSpPr>
            <a:spLocks noGrp="1"/>
          </p:cNvSpPr>
          <p:nvPr>
            <p:ph type="sldNum" sz="quarter" idx="5"/>
          </p:nvPr>
        </p:nvSpPr>
        <p:spPr/>
        <p:txBody>
          <a:bodyPr/>
          <a:lstStyle/>
          <a:p>
            <a:pPr>
              <a:defRPr/>
            </a:pPr>
            <a:fld id="{35BED304-28F4-4B58-8046-D1B5C2634D12}" type="slidenum">
              <a:rPr lang="en-US" smtClean="0"/>
              <a:pPr>
                <a:defRPr/>
              </a:pPr>
              <a:t>2</a:t>
            </a:fld>
            <a:endParaRPr lang="en-US" dirty="0"/>
          </a:p>
        </p:txBody>
      </p:sp>
    </p:spTree>
    <p:extLst>
      <p:ext uri="{BB962C8B-B14F-4D97-AF65-F5344CB8AC3E}">
        <p14:creationId xmlns:p14="http://schemas.microsoft.com/office/powerpoint/2010/main" val="29635681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a:p>
            <a:pPr eaLnBrk="1" hangingPunct="1"/>
            <a:endParaRPr lang="en-US" altLang="en-US" smtClean="0"/>
          </a:p>
        </p:txBody>
      </p:sp>
      <p:sp>
        <p:nvSpPr>
          <p:cNvPr id="4" name="Slide Number Placeholder 3"/>
          <p:cNvSpPr>
            <a:spLocks noGrp="1"/>
          </p:cNvSpPr>
          <p:nvPr>
            <p:ph type="sldNum" sz="quarter" idx="5"/>
          </p:nvPr>
        </p:nvSpPr>
        <p:spPr/>
        <p:txBody>
          <a:bodyPr/>
          <a:lstStyle/>
          <a:p>
            <a:pPr>
              <a:defRPr/>
            </a:pPr>
            <a:fld id="{CC93C8F1-3FB7-4DBE-A390-FD861B9A1110}" type="slidenum">
              <a:rPr lang="en-US" smtClean="0"/>
              <a:pPr>
                <a:defRPr/>
              </a:pPr>
              <a:t>20</a:t>
            </a:fld>
            <a:endParaRPr lang="en-US" dirty="0"/>
          </a:p>
        </p:txBody>
      </p:sp>
    </p:spTree>
    <p:extLst>
      <p:ext uri="{BB962C8B-B14F-4D97-AF65-F5344CB8AC3E}">
        <p14:creationId xmlns:p14="http://schemas.microsoft.com/office/powerpoint/2010/main" val="24979772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4221CC1A-F215-41EA-BD87-3A9EB1266F36}" type="slidenum">
              <a:rPr lang="en-US" smtClean="0"/>
              <a:pPr>
                <a:defRPr/>
              </a:pPr>
              <a:t>21</a:t>
            </a:fld>
            <a:endParaRPr lang="en-US" dirty="0"/>
          </a:p>
        </p:txBody>
      </p:sp>
    </p:spTree>
    <p:extLst>
      <p:ext uri="{BB962C8B-B14F-4D97-AF65-F5344CB8AC3E}">
        <p14:creationId xmlns:p14="http://schemas.microsoft.com/office/powerpoint/2010/main" val="99607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smtClean="0"/>
          </a:p>
        </p:txBody>
      </p:sp>
      <p:sp>
        <p:nvSpPr>
          <p:cNvPr id="4" name="Slide Number Placeholder 3"/>
          <p:cNvSpPr>
            <a:spLocks noGrp="1"/>
          </p:cNvSpPr>
          <p:nvPr>
            <p:ph type="sldNum" sz="quarter" idx="5"/>
          </p:nvPr>
        </p:nvSpPr>
        <p:spPr/>
        <p:txBody>
          <a:bodyPr/>
          <a:lstStyle/>
          <a:p>
            <a:pPr>
              <a:defRPr/>
            </a:pPr>
            <a:fld id="{A3894B34-0C5F-4B0E-82A8-104126F39B39}" type="slidenum">
              <a:rPr lang="en-US" smtClean="0"/>
              <a:pPr>
                <a:defRPr/>
              </a:pPr>
              <a:t>22</a:t>
            </a:fld>
            <a:endParaRPr lang="en-US" dirty="0"/>
          </a:p>
        </p:txBody>
      </p:sp>
    </p:spTree>
    <p:extLst>
      <p:ext uri="{BB962C8B-B14F-4D97-AF65-F5344CB8AC3E}">
        <p14:creationId xmlns:p14="http://schemas.microsoft.com/office/powerpoint/2010/main" val="42186219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p>
            <a:pPr>
              <a:defRPr/>
            </a:pPr>
            <a:fld id="{5C5C4622-F966-4F8E-823F-748D96CECA3D}" type="slidenum">
              <a:rPr lang="en-US" smtClean="0"/>
              <a:pPr>
                <a:defRPr/>
              </a:pPr>
              <a:t>23</a:t>
            </a:fld>
            <a:endParaRPr lang="en-US" dirty="0"/>
          </a:p>
        </p:txBody>
      </p:sp>
    </p:spTree>
    <p:extLst>
      <p:ext uri="{BB962C8B-B14F-4D97-AF65-F5344CB8AC3E}">
        <p14:creationId xmlns:p14="http://schemas.microsoft.com/office/powerpoint/2010/main" val="9962400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p>
            <a:pPr>
              <a:defRPr/>
            </a:pPr>
            <a:fld id="{1344EF67-ACE0-4F93-BDD5-E2AE6400077F}" type="slidenum">
              <a:rPr lang="en-US" smtClean="0"/>
              <a:pPr>
                <a:defRPr/>
              </a:pPr>
              <a:t>24</a:t>
            </a:fld>
            <a:endParaRPr lang="en-US" dirty="0"/>
          </a:p>
        </p:txBody>
      </p:sp>
    </p:spTree>
    <p:extLst>
      <p:ext uri="{BB962C8B-B14F-4D97-AF65-F5344CB8AC3E}">
        <p14:creationId xmlns:p14="http://schemas.microsoft.com/office/powerpoint/2010/main" val="9443614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defRPr/>
            </a:pPr>
            <a:endParaRPr lang="en-US" dirty="0"/>
          </a:p>
        </p:txBody>
      </p:sp>
      <p:sp>
        <p:nvSpPr>
          <p:cNvPr id="4" name="Slide Number Placeholder 3"/>
          <p:cNvSpPr>
            <a:spLocks noGrp="1"/>
          </p:cNvSpPr>
          <p:nvPr>
            <p:ph type="sldNum" sz="quarter" idx="5"/>
          </p:nvPr>
        </p:nvSpPr>
        <p:spPr/>
        <p:txBody>
          <a:bodyPr/>
          <a:lstStyle/>
          <a:p>
            <a:pPr>
              <a:defRPr/>
            </a:pPr>
            <a:fld id="{FB4CF548-93A1-4934-887D-452774F03795}" type="slidenum">
              <a:rPr lang="en-US" smtClean="0"/>
              <a:pPr>
                <a:defRPr/>
              </a:pPr>
              <a:t>25</a:t>
            </a:fld>
            <a:endParaRPr lang="en-US" dirty="0"/>
          </a:p>
        </p:txBody>
      </p:sp>
    </p:spTree>
    <p:extLst>
      <p:ext uri="{BB962C8B-B14F-4D97-AF65-F5344CB8AC3E}">
        <p14:creationId xmlns:p14="http://schemas.microsoft.com/office/powerpoint/2010/main" val="39984811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p>
            <a:pPr>
              <a:defRPr/>
            </a:pPr>
            <a:fld id="{026EBDA7-9DA1-4F23-8E7D-8CE1AFA3A3DA}" type="slidenum">
              <a:rPr lang="en-US" smtClean="0"/>
              <a:pPr>
                <a:defRPr/>
              </a:pPr>
              <a:t>26</a:t>
            </a:fld>
            <a:endParaRPr lang="en-US" dirty="0"/>
          </a:p>
        </p:txBody>
      </p:sp>
    </p:spTree>
    <p:extLst>
      <p:ext uri="{BB962C8B-B14F-4D97-AF65-F5344CB8AC3E}">
        <p14:creationId xmlns:p14="http://schemas.microsoft.com/office/powerpoint/2010/main" val="3633315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smtClean="0"/>
          </a:p>
        </p:txBody>
      </p:sp>
      <p:sp>
        <p:nvSpPr>
          <p:cNvPr id="4" name="Slide Number Placeholder 3"/>
          <p:cNvSpPr>
            <a:spLocks noGrp="1"/>
          </p:cNvSpPr>
          <p:nvPr>
            <p:ph type="sldNum" sz="quarter" idx="5"/>
          </p:nvPr>
        </p:nvSpPr>
        <p:spPr/>
        <p:txBody>
          <a:bodyPr/>
          <a:lstStyle/>
          <a:p>
            <a:pPr>
              <a:defRPr/>
            </a:pPr>
            <a:fld id="{72553845-E603-4D47-A160-2B7799285767}" type="slidenum">
              <a:rPr lang="en-US" smtClean="0"/>
              <a:pPr>
                <a:defRPr/>
              </a:pPr>
              <a:t>27</a:t>
            </a:fld>
            <a:endParaRPr lang="en-US" dirty="0"/>
          </a:p>
        </p:txBody>
      </p:sp>
    </p:spTree>
    <p:extLst>
      <p:ext uri="{BB962C8B-B14F-4D97-AF65-F5344CB8AC3E}">
        <p14:creationId xmlns:p14="http://schemas.microsoft.com/office/powerpoint/2010/main" val="9265729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p>
            <a:pPr>
              <a:defRPr/>
            </a:pPr>
            <a:fld id="{86F8882E-B3AB-49A2-8FAC-B8ACD9304D0B}" type="slidenum">
              <a:rPr lang="en-US" smtClean="0"/>
              <a:pPr>
                <a:defRPr/>
              </a:pPr>
              <a:t>28</a:t>
            </a:fld>
            <a:endParaRPr lang="en-US" dirty="0"/>
          </a:p>
        </p:txBody>
      </p:sp>
    </p:spTree>
    <p:extLst>
      <p:ext uri="{BB962C8B-B14F-4D97-AF65-F5344CB8AC3E}">
        <p14:creationId xmlns:p14="http://schemas.microsoft.com/office/powerpoint/2010/main" val="31307018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p>
            <a:pPr>
              <a:defRPr/>
            </a:pPr>
            <a:fld id="{A56AAF4F-D814-47C6-A414-9749D27EE70B}" type="slidenum">
              <a:rPr lang="en-US" smtClean="0"/>
              <a:pPr>
                <a:defRPr/>
              </a:pPr>
              <a:t>29</a:t>
            </a:fld>
            <a:endParaRPr lang="en-US" dirty="0"/>
          </a:p>
        </p:txBody>
      </p:sp>
    </p:spTree>
    <p:extLst>
      <p:ext uri="{BB962C8B-B14F-4D97-AF65-F5344CB8AC3E}">
        <p14:creationId xmlns:p14="http://schemas.microsoft.com/office/powerpoint/2010/main" val="1711063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0CF964A-B639-476E-9ADD-88D8026E6FDC}" type="slidenum">
              <a:rPr lang="en-US" smtClean="0"/>
              <a:pPr>
                <a:defRPr/>
              </a:pPr>
              <a:t>3</a:t>
            </a:fld>
            <a:endParaRPr lang="en-US" dirty="0"/>
          </a:p>
        </p:txBody>
      </p:sp>
    </p:spTree>
    <p:extLst>
      <p:ext uri="{BB962C8B-B14F-4D97-AF65-F5344CB8AC3E}">
        <p14:creationId xmlns:p14="http://schemas.microsoft.com/office/powerpoint/2010/main" val="10573790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smtClean="0"/>
          </a:p>
        </p:txBody>
      </p:sp>
      <p:sp>
        <p:nvSpPr>
          <p:cNvPr id="4" name="Slide Number Placeholder 3"/>
          <p:cNvSpPr>
            <a:spLocks noGrp="1"/>
          </p:cNvSpPr>
          <p:nvPr>
            <p:ph type="sldNum" sz="quarter" idx="5"/>
          </p:nvPr>
        </p:nvSpPr>
        <p:spPr/>
        <p:txBody>
          <a:bodyPr/>
          <a:lstStyle/>
          <a:p>
            <a:pPr>
              <a:defRPr/>
            </a:pPr>
            <a:fld id="{3EC8F161-6F94-4E36-9CB7-9EEDE1878092}" type="slidenum">
              <a:rPr lang="en-US" smtClean="0"/>
              <a:pPr>
                <a:defRPr/>
              </a:pPr>
              <a:t>30</a:t>
            </a:fld>
            <a:endParaRPr lang="en-US" dirty="0"/>
          </a:p>
        </p:txBody>
      </p:sp>
    </p:spTree>
    <p:extLst>
      <p:ext uri="{BB962C8B-B14F-4D97-AF65-F5344CB8AC3E}">
        <p14:creationId xmlns:p14="http://schemas.microsoft.com/office/powerpoint/2010/main" val="37027601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a:p>
            <a:pPr eaLnBrk="1" hangingPunct="1"/>
            <a:endParaRPr lang="en-US" altLang="en-US" smtClean="0"/>
          </a:p>
        </p:txBody>
      </p:sp>
      <p:sp>
        <p:nvSpPr>
          <p:cNvPr id="4" name="Slide Number Placeholder 3"/>
          <p:cNvSpPr>
            <a:spLocks noGrp="1"/>
          </p:cNvSpPr>
          <p:nvPr>
            <p:ph type="sldNum" sz="quarter" idx="5"/>
          </p:nvPr>
        </p:nvSpPr>
        <p:spPr/>
        <p:txBody>
          <a:bodyPr/>
          <a:lstStyle/>
          <a:p>
            <a:pPr>
              <a:defRPr/>
            </a:pPr>
            <a:fld id="{3AC417BB-36F1-4454-ACF1-C4CE41DC3F13}" type="slidenum">
              <a:rPr lang="en-US" smtClean="0"/>
              <a:pPr>
                <a:defRPr/>
              </a:pPr>
              <a:t>31</a:t>
            </a:fld>
            <a:endParaRPr lang="en-US" dirty="0"/>
          </a:p>
        </p:txBody>
      </p:sp>
    </p:spTree>
    <p:extLst>
      <p:ext uri="{BB962C8B-B14F-4D97-AF65-F5344CB8AC3E}">
        <p14:creationId xmlns:p14="http://schemas.microsoft.com/office/powerpoint/2010/main" val="6925833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288"/>
              </a:spcBef>
            </a:pPr>
            <a:endParaRPr lang="en-US" altLang="en-US" sz="1000" dirty="0" smtClean="0"/>
          </a:p>
        </p:txBody>
      </p:sp>
      <p:sp>
        <p:nvSpPr>
          <p:cNvPr id="4" name="Slide Number Placeholder 3"/>
          <p:cNvSpPr>
            <a:spLocks noGrp="1"/>
          </p:cNvSpPr>
          <p:nvPr>
            <p:ph type="sldNum" sz="quarter" idx="5"/>
          </p:nvPr>
        </p:nvSpPr>
        <p:spPr/>
        <p:txBody>
          <a:bodyPr/>
          <a:lstStyle/>
          <a:p>
            <a:pPr>
              <a:defRPr/>
            </a:pPr>
            <a:fld id="{B3E5BF1C-36A7-471E-9288-A3004A068A8C}" type="slidenum">
              <a:rPr lang="en-US" smtClean="0"/>
              <a:pPr>
                <a:defRPr/>
              </a:pPr>
              <a:t>32</a:t>
            </a:fld>
            <a:endParaRPr lang="en-US" dirty="0"/>
          </a:p>
        </p:txBody>
      </p:sp>
    </p:spTree>
    <p:extLst>
      <p:ext uri="{BB962C8B-B14F-4D97-AF65-F5344CB8AC3E}">
        <p14:creationId xmlns:p14="http://schemas.microsoft.com/office/powerpoint/2010/main" val="218290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288"/>
              </a:spcBef>
            </a:pPr>
            <a:endParaRPr lang="en-US" altLang="en-US" sz="900" smtClean="0"/>
          </a:p>
        </p:txBody>
      </p:sp>
      <p:sp>
        <p:nvSpPr>
          <p:cNvPr id="4" name="Slide Number Placeholder 3"/>
          <p:cNvSpPr>
            <a:spLocks noGrp="1"/>
          </p:cNvSpPr>
          <p:nvPr>
            <p:ph type="sldNum" sz="quarter" idx="5"/>
          </p:nvPr>
        </p:nvSpPr>
        <p:spPr/>
        <p:txBody>
          <a:bodyPr/>
          <a:lstStyle/>
          <a:p>
            <a:pPr>
              <a:defRPr/>
            </a:pPr>
            <a:fld id="{DB8AB83E-3333-4B78-A3B4-33C34099D7E2}" type="slidenum">
              <a:rPr lang="en-US" smtClean="0"/>
              <a:pPr>
                <a:defRPr/>
              </a:pPr>
              <a:t>33</a:t>
            </a:fld>
            <a:endParaRPr lang="en-US" dirty="0"/>
          </a:p>
        </p:txBody>
      </p:sp>
    </p:spTree>
    <p:extLst>
      <p:ext uri="{BB962C8B-B14F-4D97-AF65-F5344CB8AC3E}">
        <p14:creationId xmlns:p14="http://schemas.microsoft.com/office/powerpoint/2010/main" val="37617183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0CF964A-B639-476E-9ADD-88D8026E6FDC}" type="slidenum">
              <a:rPr lang="en-US" smtClean="0"/>
              <a:pPr>
                <a:defRPr/>
              </a:pPr>
              <a:t>34</a:t>
            </a:fld>
            <a:endParaRPr lang="en-US" dirty="0"/>
          </a:p>
        </p:txBody>
      </p:sp>
    </p:spTree>
    <p:extLst>
      <p:ext uri="{BB962C8B-B14F-4D97-AF65-F5344CB8AC3E}">
        <p14:creationId xmlns:p14="http://schemas.microsoft.com/office/powerpoint/2010/main" val="38241824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C5270F43-EE66-487A-9994-65360473D9DC}" type="slidenum">
              <a:rPr lang="en-US" smtClean="0"/>
              <a:pPr>
                <a:defRPr/>
              </a:pPr>
              <a:t>35</a:t>
            </a:fld>
            <a:endParaRPr lang="en-US" dirty="0"/>
          </a:p>
        </p:txBody>
      </p:sp>
    </p:spTree>
    <p:extLst>
      <p:ext uri="{BB962C8B-B14F-4D97-AF65-F5344CB8AC3E}">
        <p14:creationId xmlns:p14="http://schemas.microsoft.com/office/powerpoint/2010/main" val="21214533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CE0CC252-38E1-4A3E-9B0F-D4FAAD1797E8}" type="slidenum">
              <a:rPr lang="en-US" smtClean="0"/>
              <a:pPr>
                <a:defRPr/>
              </a:pPr>
              <a:t>36</a:t>
            </a:fld>
            <a:endParaRPr lang="en-US" dirty="0"/>
          </a:p>
        </p:txBody>
      </p:sp>
    </p:spTree>
    <p:extLst>
      <p:ext uri="{BB962C8B-B14F-4D97-AF65-F5344CB8AC3E}">
        <p14:creationId xmlns:p14="http://schemas.microsoft.com/office/powerpoint/2010/main" val="42776684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590550" lvl="2" indent="-249238">
              <a:spcBef>
                <a:spcPts val="388"/>
              </a:spcBef>
              <a:buSzPct val="68000"/>
            </a:pPr>
            <a:endParaRPr lang="en-US" altLang="en-US" smtClean="0"/>
          </a:p>
          <a:p>
            <a:endParaRPr lang="en-US" altLang="en-US" smtClean="0"/>
          </a:p>
          <a:p>
            <a:endParaRPr lang="en-US" altLang="en-US" i="1" smtClean="0"/>
          </a:p>
          <a:p>
            <a:endParaRPr lang="en-US" altLang="en-US" smtClean="0"/>
          </a:p>
        </p:txBody>
      </p:sp>
      <p:sp>
        <p:nvSpPr>
          <p:cNvPr id="4" name="Slide Number Placeholder 3"/>
          <p:cNvSpPr>
            <a:spLocks noGrp="1"/>
          </p:cNvSpPr>
          <p:nvPr>
            <p:ph type="sldNum" sz="quarter" idx="5"/>
          </p:nvPr>
        </p:nvSpPr>
        <p:spPr/>
        <p:txBody>
          <a:bodyPr/>
          <a:lstStyle/>
          <a:p>
            <a:pPr>
              <a:defRPr/>
            </a:pPr>
            <a:fld id="{DA3C96E4-FEDB-419B-B771-8C67567D9E84}" type="slidenum">
              <a:rPr lang="en-US" smtClean="0"/>
              <a:pPr>
                <a:defRPr/>
              </a:pPr>
              <a:t>37</a:t>
            </a:fld>
            <a:endParaRPr lang="en-US" dirty="0"/>
          </a:p>
        </p:txBody>
      </p:sp>
    </p:spTree>
    <p:extLst>
      <p:ext uri="{BB962C8B-B14F-4D97-AF65-F5344CB8AC3E}">
        <p14:creationId xmlns:p14="http://schemas.microsoft.com/office/powerpoint/2010/main" val="21431437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p>
            <a:pPr>
              <a:defRPr/>
            </a:pPr>
            <a:fld id="{A4657BA8-6B7A-4172-8CE9-B4BFE6A6CBAC}" type="slidenum">
              <a:rPr lang="en-US" smtClean="0"/>
              <a:pPr>
                <a:defRPr/>
              </a:pPr>
              <a:t>38</a:t>
            </a:fld>
            <a:endParaRPr lang="en-US" dirty="0"/>
          </a:p>
        </p:txBody>
      </p:sp>
    </p:spTree>
    <p:extLst>
      <p:ext uri="{BB962C8B-B14F-4D97-AF65-F5344CB8AC3E}">
        <p14:creationId xmlns:p14="http://schemas.microsoft.com/office/powerpoint/2010/main" val="2135743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p>
            <a:pPr>
              <a:defRPr/>
            </a:pPr>
            <a:fld id="{D4D2549B-906B-479B-86E2-C486B34F4505}" type="slidenum">
              <a:rPr lang="en-US" smtClean="0"/>
              <a:pPr>
                <a:defRPr/>
              </a:pPr>
              <a:t>39</a:t>
            </a:fld>
            <a:endParaRPr lang="en-US" dirty="0"/>
          </a:p>
        </p:txBody>
      </p:sp>
    </p:spTree>
    <p:extLst>
      <p:ext uri="{BB962C8B-B14F-4D97-AF65-F5344CB8AC3E}">
        <p14:creationId xmlns:p14="http://schemas.microsoft.com/office/powerpoint/2010/main" val="3428092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A896D5AE-CF5B-4D3B-9AC8-68A02D3734CA}" type="slidenum">
              <a:rPr lang="en-US" smtClean="0"/>
              <a:pPr>
                <a:defRPr/>
              </a:pPr>
              <a:t>4</a:t>
            </a:fld>
            <a:endParaRPr lang="en-US" dirty="0"/>
          </a:p>
        </p:txBody>
      </p:sp>
    </p:spTree>
    <p:extLst>
      <p:ext uri="{BB962C8B-B14F-4D97-AF65-F5344CB8AC3E}">
        <p14:creationId xmlns:p14="http://schemas.microsoft.com/office/powerpoint/2010/main" val="14634971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p>
            <a:pPr>
              <a:defRPr/>
            </a:pPr>
            <a:fld id="{210423A8-E7C0-44F3-B681-5C8993994192}" type="slidenum">
              <a:rPr lang="en-US" smtClean="0"/>
              <a:pPr>
                <a:defRPr/>
              </a:pPr>
              <a:t>40</a:t>
            </a:fld>
            <a:endParaRPr lang="en-US" dirty="0"/>
          </a:p>
        </p:txBody>
      </p:sp>
    </p:spTree>
    <p:extLst>
      <p:ext uri="{BB962C8B-B14F-4D97-AF65-F5344CB8AC3E}">
        <p14:creationId xmlns:p14="http://schemas.microsoft.com/office/powerpoint/2010/main" val="29804463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p>
            <a:pPr>
              <a:defRPr/>
            </a:pPr>
            <a:fld id="{DE3422C5-0D69-4F3B-BEF9-690851FCD9C9}" type="slidenum">
              <a:rPr lang="en-US" smtClean="0"/>
              <a:pPr>
                <a:defRPr/>
              </a:pPr>
              <a:t>41</a:t>
            </a:fld>
            <a:endParaRPr lang="en-US" dirty="0"/>
          </a:p>
        </p:txBody>
      </p:sp>
    </p:spTree>
    <p:extLst>
      <p:ext uri="{BB962C8B-B14F-4D97-AF65-F5344CB8AC3E}">
        <p14:creationId xmlns:p14="http://schemas.microsoft.com/office/powerpoint/2010/main" val="3755720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p>
            <a:pPr>
              <a:defRPr/>
            </a:pPr>
            <a:fld id="{A2C20BB5-6B73-4634-BF8C-0C288C97518E}" type="slidenum">
              <a:rPr lang="en-US" smtClean="0"/>
              <a:pPr>
                <a:defRPr/>
              </a:pPr>
              <a:t>42</a:t>
            </a:fld>
            <a:endParaRPr lang="en-US" dirty="0"/>
          </a:p>
        </p:txBody>
      </p:sp>
    </p:spTree>
    <p:extLst>
      <p:ext uri="{BB962C8B-B14F-4D97-AF65-F5344CB8AC3E}">
        <p14:creationId xmlns:p14="http://schemas.microsoft.com/office/powerpoint/2010/main" val="24699049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p>
            <a:pPr>
              <a:defRPr/>
            </a:pPr>
            <a:fld id="{594F3713-8EC6-4375-B2BC-844805C84988}" type="slidenum">
              <a:rPr lang="en-US" smtClean="0"/>
              <a:pPr>
                <a:defRPr/>
              </a:pPr>
              <a:t>43</a:t>
            </a:fld>
            <a:endParaRPr lang="en-US" dirty="0"/>
          </a:p>
        </p:txBody>
      </p:sp>
    </p:spTree>
    <p:extLst>
      <p:ext uri="{BB962C8B-B14F-4D97-AF65-F5344CB8AC3E}">
        <p14:creationId xmlns:p14="http://schemas.microsoft.com/office/powerpoint/2010/main" val="27005596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p>
            <a:pPr>
              <a:defRPr/>
            </a:pPr>
            <a:fld id="{932E56BC-4467-4939-8EB5-D25D6C95B5CC}" type="slidenum">
              <a:rPr lang="en-US" smtClean="0"/>
              <a:pPr>
                <a:defRPr/>
              </a:pPr>
              <a:t>44</a:t>
            </a:fld>
            <a:endParaRPr lang="en-US" dirty="0"/>
          </a:p>
        </p:txBody>
      </p:sp>
    </p:spTree>
    <p:extLst>
      <p:ext uri="{BB962C8B-B14F-4D97-AF65-F5344CB8AC3E}">
        <p14:creationId xmlns:p14="http://schemas.microsoft.com/office/powerpoint/2010/main" val="23532416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A4E55DDB-0B19-4793-9B6F-F8AE0C1A311A}" type="slidenum">
              <a:rPr lang="en-US" smtClean="0"/>
              <a:pPr>
                <a:defRPr/>
              </a:pPr>
              <a:t>45</a:t>
            </a:fld>
            <a:endParaRPr lang="en-US" dirty="0"/>
          </a:p>
        </p:txBody>
      </p:sp>
    </p:spTree>
    <p:extLst>
      <p:ext uri="{BB962C8B-B14F-4D97-AF65-F5344CB8AC3E}">
        <p14:creationId xmlns:p14="http://schemas.microsoft.com/office/powerpoint/2010/main" val="13735852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p>
            <a:pPr>
              <a:defRPr/>
            </a:pPr>
            <a:fld id="{8B744B97-58BA-42AC-A9C4-1920F31DCA28}" type="slidenum">
              <a:rPr lang="en-US" smtClean="0"/>
              <a:pPr>
                <a:defRPr/>
              </a:pPr>
              <a:t>46</a:t>
            </a:fld>
            <a:endParaRPr lang="en-US" dirty="0"/>
          </a:p>
        </p:txBody>
      </p:sp>
    </p:spTree>
    <p:extLst>
      <p:ext uri="{BB962C8B-B14F-4D97-AF65-F5344CB8AC3E}">
        <p14:creationId xmlns:p14="http://schemas.microsoft.com/office/powerpoint/2010/main" val="3453193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B2C7084C-E259-427E-843D-535FE06FF449}" type="slidenum">
              <a:rPr lang="en-US" smtClean="0"/>
              <a:pPr>
                <a:defRPr/>
              </a:pPr>
              <a:t>5</a:t>
            </a:fld>
            <a:endParaRPr lang="en-US" dirty="0"/>
          </a:p>
        </p:txBody>
      </p:sp>
    </p:spTree>
    <p:extLst>
      <p:ext uri="{BB962C8B-B14F-4D97-AF65-F5344CB8AC3E}">
        <p14:creationId xmlns:p14="http://schemas.microsoft.com/office/powerpoint/2010/main" val="3213404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66787480-0993-4F79-97D3-B0EDF4076572}" type="slidenum">
              <a:rPr lang="en-US" smtClean="0"/>
              <a:pPr>
                <a:defRPr/>
              </a:pPr>
              <a:t>6</a:t>
            </a:fld>
            <a:endParaRPr lang="en-US" dirty="0"/>
          </a:p>
        </p:txBody>
      </p:sp>
    </p:spTree>
    <p:extLst>
      <p:ext uri="{BB962C8B-B14F-4D97-AF65-F5344CB8AC3E}">
        <p14:creationId xmlns:p14="http://schemas.microsoft.com/office/powerpoint/2010/main" val="2001875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9909232C-A4C3-44BA-BEB3-3EC4B5F10EA3}" type="slidenum">
              <a:rPr lang="en-US" smtClean="0"/>
              <a:pPr>
                <a:defRPr/>
              </a:pPr>
              <a:t>7</a:t>
            </a:fld>
            <a:endParaRPr lang="en-US" dirty="0"/>
          </a:p>
        </p:txBody>
      </p:sp>
    </p:spTree>
    <p:extLst>
      <p:ext uri="{BB962C8B-B14F-4D97-AF65-F5344CB8AC3E}">
        <p14:creationId xmlns:p14="http://schemas.microsoft.com/office/powerpoint/2010/main" val="465288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9CBB8C5F-1CED-4B2A-A5B5-E08850FB9B07}" type="slidenum">
              <a:rPr lang="en-US" smtClean="0"/>
              <a:pPr>
                <a:defRPr/>
              </a:pPr>
              <a:t>8</a:t>
            </a:fld>
            <a:endParaRPr lang="en-US" dirty="0"/>
          </a:p>
        </p:txBody>
      </p:sp>
    </p:spTree>
    <p:extLst>
      <p:ext uri="{BB962C8B-B14F-4D97-AF65-F5344CB8AC3E}">
        <p14:creationId xmlns:p14="http://schemas.microsoft.com/office/powerpoint/2010/main" val="1089374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smtClean="0"/>
          </a:p>
        </p:txBody>
      </p:sp>
      <p:sp>
        <p:nvSpPr>
          <p:cNvPr id="4" name="Slide Number Placeholder 3"/>
          <p:cNvSpPr>
            <a:spLocks noGrp="1"/>
          </p:cNvSpPr>
          <p:nvPr>
            <p:ph type="sldNum" sz="quarter" idx="5"/>
          </p:nvPr>
        </p:nvSpPr>
        <p:spPr/>
        <p:txBody>
          <a:bodyPr/>
          <a:lstStyle/>
          <a:p>
            <a:pPr>
              <a:defRPr/>
            </a:pPr>
            <a:fld id="{E9F1E0BC-F456-439E-8FF7-4AB79337C192}" type="slidenum">
              <a:rPr lang="en-US" smtClean="0"/>
              <a:pPr>
                <a:defRPr/>
              </a:pPr>
              <a:t>9</a:t>
            </a:fld>
            <a:endParaRPr lang="en-US" dirty="0"/>
          </a:p>
        </p:txBody>
      </p:sp>
    </p:spTree>
    <p:extLst>
      <p:ext uri="{BB962C8B-B14F-4D97-AF65-F5344CB8AC3E}">
        <p14:creationId xmlns:p14="http://schemas.microsoft.com/office/powerpoint/2010/main" val="17419639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 Photo">
    <p:spTree>
      <p:nvGrpSpPr>
        <p:cNvPr id="1" name=""/>
        <p:cNvGrpSpPr/>
        <p:nvPr/>
      </p:nvGrpSpPr>
      <p:grpSpPr>
        <a:xfrm>
          <a:off x="0" y="0"/>
          <a:ext cx="0" cy="0"/>
          <a:chOff x="0" y="0"/>
          <a:chExt cx="0" cy="0"/>
        </a:xfrm>
      </p:grpSpPr>
      <p:sp>
        <p:nvSpPr>
          <p:cNvPr id="4" name="Rectangle 3"/>
          <p:cNvSpPr/>
          <p:nvPr userDrawn="1"/>
        </p:nvSpPr>
        <p:spPr>
          <a:xfrm>
            <a:off x="0" y="3846513"/>
            <a:ext cx="9144000" cy="30114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nvGrpSpPr>
          <p:cNvPr id="5" name="Group 11"/>
          <p:cNvGrpSpPr>
            <a:grpSpLocks/>
          </p:cNvGrpSpPr>
          <p:nvPr userDrawn="1"/>
        </p:nvGrpSpPr>
        <p:grpSpPr bwMode="auto">
          <a:xfrm>
            <a:off x="0" y="5683250"/>
            <a:ext cx="9144000" cy="795338"/>
            <a:chOff x="1" y="5683019"/>
            <a:chExt cx="9143999" cy="796178"/>
          </a:xfrm>
        </p:grpSpPr>
        <p:sp>
          <p:nvSpPr>
            <p:cNvPr id="6" name="Rectangle 5"/>
            <p:cNvSpPr/>
            <p:nvPr userDrawn="1"/>
          </p:nvSpPr>
          <p:spPr>
            <a:xfrm>
              <a:off x="1" y="5822867"/>
              <a:ext cx="269875" cy="502180"/>
            </a:xfrm>
            <a:prstGeom prst="rect">
              <a:avLst/>
            </a:prstGeom>
            <a:solidFill>
              <a:srgbClr val="E0E0E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Rectangle 6"/>
            <p:cNvSpPr/>
            <p:nvPr userDrawn="1"/>
          </p:nvSpPr>
          <p:spPr>
            <a:xfrm>
              <a:off x="2994026" y="5822867"/>
              <a:ext cx="6149974" cy="502180"/>
            </a:xfrm>
            <a:prstGeom prst="rect">
              <a:avLst/>
            </a:prstGeom>
            <a:solidFill>
              <a:srgbClr val="E0E0E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8" name="Picture 16" descr="SHIBAlogo_RGB_landscap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4140" y="5683019"/>
              <a:ext cx="2417485" cy="796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Picture 9" descr="C:\Documents and Settings\ab29\Local Settings\Temporary Internet Files\Content.IE5\8SIXVW2N\MP900409640[1].jpg"/>
          <p:cNvPicPr>
            <a:picLocks noChangeAspect="1" noChangeArrowheads="1"/>
          </p:cNvPicPr>
          <p:nvPr userDrawn="1"/>
        </p:nvPicPr>
        <p:blipFill>
          <a:blip r:embed="rId3">
            <a:extLst>
              <a:ext uri="{28A0092B-C50C-407E-A947-70E740481C1C}">
                <a14:useLocalDpi xmlns:a14="http://schemas.microsoft.com/office/drawing/2010/main" val="0"/>
              </a:ext>
            </a:extLst>
          </a:blip>
          <a:srcRect l="52222" t="7863" b="12820"/>
          <a:stretch>
            <a:fillRect/>
          </a:stretch>
        </p:blipFill>
        <p:spPr bwMode="auto">
          <a:xfrm>
            <a:off x="4784725" y="3175"/>
            <a:ext cx="2128838" cy="353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C:\Documents and Settings\ab29\Local Settings\Temporary Internet Files\Content.IE5\7ZND71FB\MP900309115[1].jpg"/>
          <p:cNvPicPr>
            <a:picLocks noChangeAspect="1" noChangeArrowheads="1"/>
          </p:cNvPicPr>
          <p:nvPr userDrawn="1"/>
        </p:nvPicPr>
        <p:blipFill>
          <a:blip r:embed="rId4">
            <a:extLst>
              <a:ext uri="{28A0092B-C50C-407E-A947-70E740481C1C}">
                <a14:useLocalDpi xmlns:a14="http://schemas.microsoft.com/office/drawing/2010/main" val="0"/>
              </a:ext>
            </a:extLst>
          </a:blip>
          <a:srcRect l="3223" t="2" b="3333"/>
          <a:stretch>
            <a:fillRect/>
          </a:stretch>
        </p:blipFill>
        <p:spPr bwMode="auto">
          <a:xfrm>
            <a:off x="2473325" y="3175"/>
            <a:ext cx="2354263" cy="353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7" descr="C:\Documents and Settings\ab29\Local Settings\Temporary Internet Files\Content.IE5\I0WIJ97D\MP900438813[1].jpg"/>
          <p:cNvPicPr>
            <a:picLocks noChangeAspect="1" noChangeArrowheads="1"/>
          </p:cNvPicPr>
          <p:nvPr userDrawn="1"/>
        </p:nvPicPr>
        <p:blipFill>
          <a:blip r:embed="rId5">
            <a:extLst>
              <a:ext uri="{28A0092B-C50C-407E-A947-70E740481C1C}">
                <a14:useLocalDpi xmlns:a14="http://schemas.microsoft.com/office/drawing/2010/main" val="0"/>
              </a:ext>
            </a:extLst>
          </a:blip>
          <a:srcRect b="4694"/>
          <a:stretch>
            <a:fillRect/>
          </a:stretch>
        </p:blipFill>
        <p:spPr bwMode="auto">
          <a:xfrm>
            <a:off x="0" y="-7938"/>
            <a:ext cx="2574925" cy="3543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0" descr="hispanic over 65 couple.JPG"/>
          <p:cNvPicPr>
            <a:picLocks noChangeAspect="1"/>
          </p:cNvPicPr>
          <p:nvPr userDrawn="1"/>
        </p:nvPicPr>
        <p:blipFill>
          <a:blip r:embed="rId6">
            <a:extLst>
              <a:ext uri="{28A0092B-C50C-407E-A947-70E740481C1C}">
                <a14:useLocalDpi xmlns:a14="http://schemas.microsoft.com/office/drawing/2010/main" val="0"/>
              </a:ext>
            </a:extLst>
          </a:blip>
          <a:srcRect l="45937" t="-23" r="11775" b="1212"/>
          <a:stretch>
            <a:fillRect/>
          </a:stretch>
        </p:blipFill>
        <p:spPr bwMode="auto">
          <a:xfrm>
            <a:off x="6870700" y="7938"/>
            <a:ext cx="2273300" cy="352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p:cNvSpPr>
            <a:spLocks noGrp="1"/>
          </p:cNvSpPr>
          <p:nvPr>
            <p:ph type="ctrTitle"/>
          </p:nvPr>
        </p:nvSpPr>
        <p:spPr>
          <a:xfrm>
            <a:off x="341624" y="3896372"/>
            <a:ext cx="8463512" cy="651067"/>
          </a:xfrm>
        </p:spPr>
        <p:txBody>
          <a:bodyPr>
            <a:noAutofit/>
          </a:bodyPr>
          <a:lstStyle>
            <a:lvl1pPr algn="r">
              <a:defRPr sz="3600"/>
            </a:lvl1pPr>
          </a:lstStyle>
          <a:p>
            <a:r>
              <a:rPr lang="en-US" dirty="0" smtClean="0"/>
              <a:t>Click to edit Master title style</a:t>
            </a:r>
            <a:endParaRPr lang="en-US" dirty="0"/>
          </a:p>
        </p:txBody>
      </p:sp>
      <p:sp>
        <p:nvSpPr>
          <p:cNvPr id="16" name="Subtitle 2"/>
          <p:cNvSpPr>
            <a:spLocks noGrp="1"/>
          </p:cNvSpPr>
          <p:nvPr>
            <p:ph type="subTitle" idx="1"/>
          </p:nvPr>
        </p:nvSpPr>
        <p:spPr>
          <a:xfrm>
            <a:off x="341624" y="4547439"/>
            <a:ext cx="8463512" cy="450720"/>
          </a:xfrm>
        </p:spPr>
        <p:txBody>
          <a:bodyPr>
            <a:normAutofit/>
          </a:bodyPr>
          <a:lstStyle>
            <a:lvl1pPr marL="0" indent="0" algn="r">
              <a:buNone/>
              <a:defRPr sz="2000" i="1">
                <a:solidFill>
                  <a:srgbClr val="08467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3"/>
          <p:cNvSpPr>
            <a:spLocks noGrp="1"/>
          </p:cNvSpPr>
          <p:nvPr userDrawn="1">
            <p:ph type="dt" sz="half" idx="10"/>
          </p:nvPr>
        </p:nvSpPr>
        <p:spPr>
          <a:xfrm>
            <a:off x="3562350" y="5216525"/>
            <a:ext cx="5243513" cy="406400"/>
          </a:xfrm>
        </p:spPr>
        <p:txBody>
          <a:bodyPr anchor="t"/>
          <a:lstStyle>
            <a:lvl1pPr>
              <a:defRPr sz="1100">
                <a:solidFill>
                  <a:srgbClr val="084678"/>
                </a:solidFill>
              </a:defRPr>
            </a:lvl1pPr>
          </a:lstStyle>
          <a:p>
            <a:pPr>
              <a:defRPr/>
            </a:pPr>
            <a:fld id="{2BCB54CB-B535-4B21-8186-3B4BCC821459}" type="datetime4">
              <a:rPr lang="en-US"/>
              <a:pPr>
                <a:defRPr/>
              </a:pPr>
              <a:t>January 18, 2019</a:t>
            </a:fld>
            <a:endParaRPr lang="en-US" dirty="0"/>
          </a:p>
        </p:txBody>
      </p:sp>
    </p:spTree>
    <p:extLst>
      <p:ext uri="{BB962C8B-B14F-4D97-AF65-F5344CB8AC3E}">
        <p14:creationId xmlns:p14="http://schemas.microsoft.com/office/powerpoint/2010/main" val="890526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659486"/>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471661"/>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47512"/>
            <a:ext cx="5486400" cy="68357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3B52934-BCCA-4F74-BA04-83826774EA42}" type="datetime4">
              <a:rPr lang="en-US"/>
              <a:pPr>
                <a:defRPr/>
              </a:pPr>
              <a:t>January 18, 2019</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Document title</a:t>
            </a:r>
          </a:p>
        </p:txBody>
      </p:sp>
      <p:sp>
        <p:nvSpPr>
          <p:cNvPr id="7" name="Slide Number Placeholder 5"/>
          <p:cNvSpPr>
            <a:spLocks noGrp="1"/>
          </p:cNvSpPr>
          <p:nvPr>
            <p:ph type="sldNum" sz="quarter" idx="12"/>
          </p:nvPr>
        </p:nvSpPr>
        <p:spPr/>
        <p:txBody>
          <a:bodyPr/>
          <a:lstStyle>
            <a:lvl1pPr>
              <a:defRPr/>
            </a:lvl1pPr>
          </a:lstStyle>
          <a:p>
            <a:pPr>
              <a:defRPr/>
            </a:pPr>
            <a:fld id="{15B5ADF6-A3BA-4B89-948A-46871D563CAB}" type="slidenum">
              <a:rPr lang="en-US"/>
              <a:pPr>
                <a:defRPr/>
              </a:pPr>
              <a:t>‹#›</a:t>
            </a:fld>
            <a:endParaRPr lang="en-US" dirty="0"/>
          </a:p>
        </p:txBody>
      </p:sp>
    </p:spTree>
    <p:extLst>
      <p:ext uri="{BB962C8B-B14F-4D97-AF65-F5344CB8AC3E}">
        <p14:creationId xmlns:p14="http://schemas.microsoft.com/office/powerpoint/2010/main" val="11728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userDrawn="1"/>
        </p:nvCxnSpPr>
        <p:spPr>
          <a:xfrm>
            <a:off x="360363" y="995363"/>
            <a:ext cx="8445500" cy="0"/>
          </a:xfrm>
          <a:prstGeom prst="line">
            <a:avLst/>
          </a:prstGeom>
          <a:ln>
            <a:solidFill>
              <a:srgbClr val="084678"/>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3D719B0-AE11-4E8C-AAB8-2CB0B8123813}" type="datetime4">
              <a:rPr lang="en-US"/>
              <a:pPr>
                <a:defRPr/>
              </a:pPr>
              <a:t>January 18, 2019</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Document title</a:t>
            </a:r>
          </a:p>
        </p:txBody>
      </p:sp>
      <p:sp>
        <p:nvSpPr>
          <p:cNvPr id="7" name="Slide Number Placeholder 5"/>
          <p:cNvSpPr>
            <a:spLocks noGrp="1"/>
          </p:cNvSpPr>
          <p:nvPr>
            <p:ph type="sldNum" sz="quarter" idx="12"/>
          </p:nvPr>
        </p:nvSpPr>
        <p:spPr/>
        <p:txBody>
          <a:bodyPr/>
          <a:lstStyle>
            <a:lvl1pPr>
              <a:defRPr/>
            </a:lvl1pPr>
          </a:lstStyle>
          <a:p>
            <a:pPr>
              <a:defRPr/>
            </a:pPr>
            <a:fld id="{9A91A572-1C65-47B9-925E-D9CC0E444A7D}" type="slidenum">
              <a:rPr lang="en-US"/>
              <a:pPr>
                <a:defRPr/>
              </a:pPr>
              <a:t>‹#›</a:t>
            </a:fld>
            <a:endParaRPr lang="en-US" dirty="0"/>
          </a:p>
        </p:txBody>
      </p:sp>
    </p:spTree>
    <p:extLst>
      <p:ext uri="{BB962C8B-B14F-4D97-AF65-F5344CB8AC3E}">
        <p14:creationId xmlns:p14="http://schemas.microsoft.com/office/powerpoint/2010/main" val="2519312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4C19FD2-C17B-480A-AFF8-6243EC7171CA}" type="datetime4">
              <a:rPr lang="en-US"/>
              <a:pPr>
                <a:defRPr/>
              </a:pPr>
              <a:t>January 18, 2019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Document title</a:t>
            </a:r>
          </a:p>
        </p:txBody>
      </p:sp>
      <p:sp>
        <p:nvSpPr>
          <p:cNvPr id="6" name="Slide Number Placeholder 5"/>
          <p:cNvSpPr>
            <a:spLocks noGrp="1"/>
          </p:cNvSpPr>
          <p:nvPr>
            <p:ph type="sldNum" sz="quarter" idx="12"/>
          </p:nvPr>
        </p:nvSpPr>
        <p:spPr/>
        <p:txBody>
          <a:bodyPr/>
          <a:lstStyle>
            <a:lvl1pPr>
              <a:defRPr/>
            </a:lvl1pPr>
          </a:lstStyle>
          <a:p>
            <a:pPr>
              <a:defRPr/>
            </a:pPr>
            <a:fld id="{8E2410AA-70C3-4FF9-8DBA-543EBAAAA4DA}" type="slidenum">
              <a:rPr lang="en-US"/>
              <a:pPr>
                <a:defRPr/>
              </a:pPr>
              <a:t>‹#›</a:t>
            </a:fld>
            <a:endParaRPr lang="en-US" dirty="0"/>
          </a:p>
        </p:txBody>
      </p:sp>
    </p:spTree>
    <p:extLst>
      <p:ext uri="{BB962C8B-B14F-4D97-AF65-F5344CB8AC3E}">
        <p14:creationId xmlns:p14="http://schemas.microsoft.com/office/powerpoint/2010/main" val="3735756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o Photo">
    <p:spTree>
      <p:nvGrpSpPr>
        <p:cNvPr id="1" name=""/>
        <p:cNvGrpSpPr/>
        <p:nvPr/>
      </p:nvGrpSpPr>
      <p:grpSpPr>
        <a:xfrm>
          <a:off x="0" y="0"/>
          <a:ext cx="0" cy="0"/>
          <a:chOff x="0" y="0"/>
          <a:chExt cx="0" cy="0"/>
        </a:xfrm>
      </p:grpSpPr>
      <p:grpSp>
        <p:nvGrpSpPr>
          <p:cNvPr id="4" name="Group 10"/>
          <p:cNvGrpSpPr>
            <a:grpSpLocks/>
          </p:cNvGrpSpPr>
          <p:nvPr userDrawn="1"/>
        </p:nvGrpSpPr>
        <p:grpSpPr bwMode="auto">
          <a:xfrm>
            <a:off x="0" y="0"/>
            <a:ext cx="9144000" cy="5340350"/>
            <a:chOff x="0" y="1"/>
            <a:chExt cx="9144000" cy="5339644"/>
          </a:xfrm>
        </p:grpSpPr>
        <p:sp>
          <p:nvSpPr>
            <p:cNvPr id="5" name="Rectangle 4"/>
            <p:cNvSpPr/>
            <p:nvPr userDrawn="1"/>
          </p:nvSpPr>
          <p:spPr>
            <a:xfrm>
              <a:off x="0" y="1"/>
              <a:ext cx="9144000" cy="5339644"/>
            </a:xfrm>
            <a:prstGeom prst="rect">
              <a:avLst/>
            </a:prstGeom>
            <a:solidFill>
              <a:srgbClr val="E0E0E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ight Triangle 5"/>
            <p:cNvSpPr/>
            <p:nvPr userDrawn="1"/>
          </p:nvSpPr>
          <p:spPr>
            <a:xfrm>
              <a:off x="0" y="1065073"/>
              <a:ext cx="8148638" cy="4274572"/>
            </a:xfrm>
            <a:prstGeom prst="rtTriangle">
              <a:avLst/>
            </a:prstGeom>
            <a:solidFill>
              <a:srgbClr val="D0D0D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grpSp>
        <p:nvGrpSpPr>
          <p:cNvPr id="7" name="Group 14"/>
          <p:cNvGrpSpPr>
            <a:grpSpLocks/>
          </p:cNvGrpSpPr>
          <p:nvPr userDrawn="1"/>
        </p:nvGrpSpPr>
        <p:grpSpPr bwMode="auto">
          <a:xfrm>
            <a:off x="0" y="5683250"/>
            <a:ext cx="9144000" cy="795338"/>
            <a:chOff x="1" y="5683019"/>
            <a:chExt cx="9143999" cy="796178"/>
          </a:xfrm>
        </p:grpSpPr>
        <p:sp>
          <p:nvSpPr>
            <p:cNvPr id="8" name="Rectangle 7"/>
            <p:cNvSpPr/>
            <p:nvPr userDrawn="1"/>
          </p:nvSpPr>
          <p:spPr>
            <a:xfrm>
              <a:off x="1" y="5822867"/>
              <a:ext cx="269875" cy="502180"/>
            </a:xfrm>
            <a:prstGeom prst="rect">
              <a:avLst/>
            </a:prstGeom>
            <a:solidFill>
              <a:srgbClr val="E0E0E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Rectangle 8"/>
            <p:cNvSpPr/>
            <p:nvPr userDrawn="1"/>
          </p:nvSpPr>
          <p:spPr>
            <a:xfrm>
              <a:off x="2994026" y="5822867"/>
              <a:ext cx="6149974" cy="502180"/>
            </a:xfrm>
            <a:prstGeom prst="rect">
              <a:avLst/>
            </a:prstGeom>
            <a:solidFill>
              <a:srgbClr val="E0E0E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10" name="Picture 18" descr="SHIBAlogo_RGB_landscap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4140" y="5683019"/>
              <a:ext cx="2417485" cy="796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itle 1"/>
          <p:cNvSpPr>
            <a:spLocks noGrp="1"/>
          </p:cNvSpPr>
          <p:nvPr>
            <p:ph type="ctrTitle"/>
          </p:nvPr>
        </p:nvSpPr>
        <p:spPr>
          <a:xfrm>
            <a:off x="341624" y="980371"/>
            <a:ext cx="8463512" cy="1470025"/>
          </a:xfrm>
        </p:spPr>
        <p:txBody>
          <a:bodyPr anchor="b">
            <a:noAutofit/>
          </a:bodyPr>
          <a:lstStyle>
            <a:lvl1pPr algn="r">
              <a:defRPr sz="4400"/>
            </a:lvl1pPr>
          </a:lstStyle>
          <a:p>
            <a:r>
              <a:rPr lang="en-US" smtClean="0"/>
              <a:t>Click to edit Master title style</a:t>
            </a:r>
            <a:endParaRPr lang="en-US" dirty="0"/>
          </a:p>
        </p:txBody>
      </p:sp>
      <p:sp>
        <p:nvSpPr>
          <p:cNvPr id="16" name="Subtitle 2"/>
          <p:cNvSpPr>
            <a:spLocks noGrp="1"/>
          </p:cNvSpPr>
          <p:nvPr>
            <p:ph type="subTitle" idx="1"/>
          </p:nvPr>
        </p:nvSpPr>
        <p:spPr>
          <a:xfrm>
            <a:off x="341624" y="2576837"/>
            <a:ext cx="8463512" cy="646525"/>
          </a:xfrm>
        </p:spPr>
        <p:txBody>
          <a:bodyPr>
            <a:normAutofit/>
          </a:bodyPr>
          <a:lstStyle>
            <a:lvl1pPr marL="0" indent="0" algn="r">
              <a:buNone/>
              <a:defRPr sz="3000" i="1">
                <a:solidFill>
                  <a:srgbClr val="08467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1" name="Date Placeholder 3"/>
          <p:cNvSpPr>
            <a:spLocks noGrp="1"/>
          </p:cNvSpPr>
          <p:nvPr>
            <p:ph type="dt" sz="half" idx="10"/>
          </p:nvPr>
        </p:nvSpPr>
        <p:spPr>
          <a:xfrm>
            <a:off x="3562350" y="3232150"/>
            <a:ext cx="5243513" cy="406400"/>
          </a:xfrm>
        </p:spPr>
        <p:txBody>
          <a:bodyPr anchor="t"/>
          <a:lstStyle>
            <a:lvl1pPr>
              <a:defRPr sz="1400">
                <a:solidFill>
                  <a:srgbClr val="084678"/>
                </a:solidFill>
              </a:defRPr>
            </a:lvl1pPr>
          </a:lstStyle>
          <a:p>
            <a:pPr>
              <a:defRPr/>
            </a:pPr>
            <a:fld id="{DFDEBF5C-D290-4DBC-B15E-5232E6231034}" type="datetime4">
              <a:rPr lang="en-US"/>
              <a:pPr>
                <a:defRPr/>
              </a:pPr>
              <a:t>January 18, 2019</a:t>
            </a:fld>
            <a:endParaRPr lang="en-US" dirty="0"/>
          </a:p>
        </p:txBody>
      </p:sp>
    </p:spTree>
    <p:extLst>
      <p:ext uri="{BB962C8B-B14F-4D97-AF65-F5344CB8AC3E}">
        <p14:creationId xmlns:p14="http://schemas.microsoft.com/office/powerpoint/2010/main" val="1017396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4" name="Group 10"/>
          <p:cNvGrpSpPr>
            <a:grpSpLocks/>
          </p:cNvGrpSpPr>
          <p:nvPr userDrawn="1"/>
        </p:nvGrpSpPr>
        <p:grpSpPr bwMode="auto">
          <a:xfrm>
            <a:off x="0" y="0"/>
            <a:ext cx="9144000" cy="3846513"/>
            <a:chOff x="0" y="1"/>
            <a:chExt cx="12692560" cy="5339644"/>
          </a:xfrm>
        </p:grpSpPr>
        <p:sp>
          <p:nvSpPr>
            <p:cNvPr id="5" name="Rectangle 4"/>
            <p:cNvSpPr/>
            <p:nvPr userDrawn="1"/>
          </p:nvSpPr>
          <p:spPr>
            <a:xfrm>
              <a:off x="0" y="1"/>
              <a:ext cx="12692560" cy="5339644"/>
            </a:xfrm>
            <a:prstGeom prst="rect">
              <a:avLst/>
            </a:prstGeom>
            <a:solidFill>
              <a:srgbClr val="E0E0E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ight Triangle 5"/>
            <p:cNvSpPr/>
            <p:nvPr userDrawn="1"/>
          </p:nvSpPr>
          <p:spPr>
            <a:xfrm>
              <a:off x="0" y="1064404"/>
              <a:ext cx="8148800" cy="4275241"/>
            </a:xfrm>
            <a:prstGeom prst="rtTriangle">
              <a:avLst/>
            </a:prstGeom>
            <a:solidFill>
              <a:srgbClr val="D0D0D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sp>
        <p:nvSpPr>
          <p:cNvPr id="2" name="Title 1"/>
          <p:cNvSpPr>
            <a:spLocks noGrp="1"/>
          </p:cNvSpPr>
          <p:nvPr>
            <p:ph type="title"/>
          </p:nvPr>
        </p:nvSpPr>
        <p:spPr>
          <a:xfrm>
            <a:off x="340172" y="4270838"/>
            <a:ext cx="8464963" cy="651067"/>
          </a:xfrm>
        </p:spPr>
        <p:txBody>
          <a:bodyPr>
            <a:normAutofit/>
          </a:bodyPr>
          <a:lstStyle>
            <a:lvl1pPr algn="r">
              <a:defRPr sz="36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340172" y="4921905"/>
            <a:ext cx="8464963" cy="808824"/>
          </a:xfrm>
        </p:spPr>
        <p:txBody>
          <a:bodyPr/>
          <a:lstStyle>
            <a:lvl1pPr marL="0" indent="0" algn="r">
              <a:buNone/>
              <a:defRPr sz="2000" i="1">
                <a:solidFill>
                  <a:srgbClr val="08467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p:txBody>
          <a:bodyPr/>
          <a:lstStyle>
            <a:lvl1pPr>
              <a:defRPr/>
            </a:lvl1pPr>
          </a:lstStyle>
          <a:p>
            <a:pPr>
              <a:defRPr/>
            </a:pPr>
            <a:fld id="{D915D6CB-94D6-4E30-AA0F-7452F9DA88C7}" type="datetime4">
              <a:rPr lang="en-US"/>
              <a:pPr>
                <a:defRPr/>
              </a:pPr>
              <a:t>January 18, 2019</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a:t>Document title</a:t>
            </a:r>
          </a:p>
        </p:txBody>
      </p:sp>
      <p:sp>
        <p:nvSpPr>
          <p:cNvPr id="9" name="Slide Number Placeholder 5"/>
          <p:cNvSpPr>
            <a:spLocks noGrp="1"/>
          </p:cNvSpPr>
          <p:nvPr>
            <p:ph type="sldNum" sz="quarter" idx="12"/>
          </p:nvPr>
        </p:nvSpPr>
        <p:spPr/>
        <p:txBody>
          <a:bodyPr/>
          <a:lstStyle>
            <a:lvl1pPr>
              <a:defRPr/>
            </a:lvl1pPr>
          </a:lstStyle>
          <a:p>
            <a:pPr>
              <a:defRPr/>
            </a:pPr>
            <a:fld id="{49A74D3F-2A77-47AD-ABED-1F3D6348B0FD}" type="slidenum">
              <a:rPr lang="en-US"/>
              <a:pPr>
                <a:defRPr/>
              </a:pPr>
              <a:t>‹#›</a:t>
            </a:fld>
            <a:endParaRPr lang="en-US" dirty="0"/>
          </a:p>
        </p:txBody>
      </p:sp>
    </p:spTree>
    <p:extLst>
      <p:ext uri="{BB962C8B-B14F-4D97-AF65-F5344CB8AC3E}">
        <p14:creationId xmlns:p14="http://schemas.microsoft.com/office/powerpoint/2010/main" val="2738162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360363" y="995363"/>
            <a:ext cx="8445500" cy="0"/>
          </a:xfrm>
          <a:prstGeom prst="line">
            <a:avLst/>
          </a:prstGeom>
          <a:ln>
            <a:solidFill>
              <a:srgbClr val="084678"/>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04159B94-4ADB-41DF-9D48-A783C5B14BCE}" type="datetime4">
              <a:rPr lang="en-US"/>
              <a:pPr>
                <a:defRPr/>
              </a:pPr>
              <a:t>January 18, 2019</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Document title</a:t>
            </a:r>
          </a:p>
        </p:txBody>
      </p:sp>
      <p:sp>
        <p:nvSpPr>
          <p:cNvPr id="7" name="Slide Number Placeholder 5"/>
          <p:cNvSpPr>
            <a:spLocks noGrp="1"/>
          </p:cNvSpPr>
          <p:nvPr>
            <p:ph type="sldNum" sz="quarter" idx="12"/>
          </p:nvPr>
        </p:nvSpPr>
        <p:spPr/>
        <p:txBody>
          <a:bodyPr/>
          <a:lstStyle>
            <a:lvl1pPr>
              <a:defRPr/>
            </a:lvl1pPr>
          </a:lstStyle>
          <a:p>
            <a:pPr>
              <a:defRPr/>
            </a:pPr>
            <a:fld id="{2492E54E-C495-4054-928E-C559A8924013}" type="slidenum">
              <a:rPr lang="en-US"/>
              <a:pPr>
                <a:defRPr/>
              </a:pPr>
              <a:t>‹#›</a:t>
            </a:fld>
            <a:endParaRPr lang="en-US" dirty="0"/>
          </a:p>
        </p:txBody>
      </p:sp>
    </p:spTree>
    <p:extLst>
      <p:ext uri="{BB962C8B-B14F-4D97-AF65-F5344CB8AC3E}">
        <p14:creationId xmlns:p14="http://schemas.microsoft.com/office/powerpoint/2010/main" val="1335740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360363" y="995363"/>
            <a:ext cx="8445500" cy="0"/>
          </a:xfrm>
          <a:prstGeom prst="line">
            <a:avLst/>
          </a:prstGeom>
          <a:ln>
            <a:solidFill>
              <a:srgbClr val="084678"/>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0210" y="1312056"/>
            <a:ext cx="4135590" cy="48141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312056"/>
            <a:ext cx="4156936" cy="48141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4"/>
          <p:cNvSpPr>
            <a:spLocks noGrp="1"/>
          </p:cNvSpPr>
          <p:nvPr>
            <p:ph type="dt" sz="half" idx="10"/>
          </p:nvPr>
        </p:nvSpPr>
        <p:spPr/>
        <p:txBody>
          <a:bodyPr/>
          <a:lstStyle>
            <a:lvl1pPr>
              <a:defRPr/>
            </a:lvl1pPr>
          </a:lstStyle>
          <a:p>
            <a:pPr>
              <a:defRPr/>
            </a:pPr>
            <a:fld id="{06B82202-16B7-4229-8FC2-B3487A4960B6}" type="datetime4">
              <a:rPr lang="en-US"/>
              <a:pPr>
                <a:defRPr/>
              </a:pPr>
              <a:t>January 18, 2019</a:t>
            </a:fld>
            <a:endParaRPr lang="en-US" dirty="0"/>
          </a:p>
        </p:txBody>
      </p:sp>
      <p:sp>
        <p:nvSpPr>
          <p:cNvPr id="7" name="Footer Placeholder 5"/>
          <p:cNvSpPr>
            <a:spLocks noGrp="1"/>
          </p:cNvSpPr>
          <p:nvPr>
            <p:ph type="ftr" sz="quarter" idx="11"/>
          </p:nvPr>
        </p:nvSpPr>
        <p:spPr/>
        <p:txBody>
          <a:bodyPr/>
          <a:lstStyle>
            <a:lvl1pPr>
              <a:defRPr/>
            </a:lvl1pPr>
          </a:lstStyle>
          <a:p>
            <a:pPr>
              <a:defRPr/>
            </a:pPr>
            <a:r>
              <a:rPr lang="en-US"/>
              <a:t>Document title</a:t>
            </a:r>
          </a:p>
        </p:txBody>
      </p:sp>
      <p:sp>
        <p:nvSpPr>
          <p:cNvPr id="8" name="Slide Number Placeholder 6"/>
          <p:cNvSpPr>
            <a:spLocks noGrp="1"/>
          </p:cNvSpPr>
          <p:nvPr>
            <p:ph type="sldNum" sz="quarter" idx="12"/>
          </p:nvPr>
        </p:nvSpPr>
        <p:spPr/>
        <p:txBody>
          <a:bodyPr/>
          <a:lstStyle>
            <a:lvl1pPr>
              <a:defRPr/>
            </a:lvl1pPr>
          </a:lstStyle>
          <a:p>
            <a:pPr>
              <a:defRPr/>
            </a:pPr>
            <a:fld id="{0500CE3A-7F39-492F-B988-94885395ED3F}" type="slidenum">
              <a:rPr lang="en-US"/>
              <a:pPr>
                <a:defRPr/>
              </a:pPr>
              <a:t>‹#›</a:t>
            </a:fld>
            <a:endParaRPr lang="en-US" dirty="0"/>
          </a:p>
        </p:txBody>
      </p:sp>
    </p:spTree>
    <p:extLst>
      <p:ext uri="{BB962C8B-B14F-4D97-AF65-F5344CB8AC3E}">
        <p14:creationId xmlns:p14="http://schemas.microsoft.com/office/powerpoint/2010/main" val="4199593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userDrawn="1"/>
        </p:nvCxnSpPr>
        <p:spPr>
          <a:xfrm>
            <a:off x="360363" y="995363"/>
            <a:ext cx="8445500" cy="0"/>
          </a:xfrm>
          <a:prstGeom prst="line">
            <a:avLst/>
          </a:prstGeom>
          <a:ln>
            <a:solidFill>
              <a:srgbClr val="084678"/>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60210" y="1312056"/>
            <a:ext cx="4137178" cy="862819"/>
          </a:xfrm>
        </p:spPr>
        <p:txBody>
          <a:bodyPr/>
          <a:lstStyle>
            <a:lvl1pPr marL="0" indent="0">
              <a:buNone/>
              <a:defRPr sz="2400" b="1">
                <a:solidFill>
                  <a:srgbClr val="08467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60210" y="2174875"/>
            <a:ext cx="413717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2056"/>
            <a:ext cx="4160111" cy="862819"/>
          </a:xfrm>
        </p:spPr>
        <p:txBody>
          <a:bodyPr/>
          <a:lstStyle>
            <a:lvl1pPr marL="0" indent="0">
              <a:buNone/>
              <a:defRPr sz="2400" b="1">
                <a:solidFill>
                  <a:srgbClr val="08467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16011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p:txBody>
          <a:bodyPr/>
          <a:lstStyle>
            <a:lvl1pPr>
              <a:defRPr/>
            </a:lvl1pPr>
          </a:lstStyle>
          <a:p>
            <a:pPr>
              <a:defRPr/>
            </a:pPr>
            <a:fld id="{8D11CEB1-356B-4953-8F5F-DFDC508EDB0F}" type="datetime4">
              <a:rPr lang="en-US"/>
              <a:pPr>
                <a:defRPr/>
              </a:pPr>
              <a:t>January 18, 2019</a:t>
            </a:fld>
            <a:endParaRPr lang="en-US" dirty="0"/>
          </a:p>
        </p:txBody>
      </p:sp>
      <p:sp>
        <p:nvSpPr>
          <p:cNvPr id="9" name="Footer Placeholder 7"/>
          <p:cNvSpPr>
            <a:spLocks noGrp="1"/>
          </p:cNvSpPr>
          <p:nvPr>
            <p:ph type="ftr" sz="quarter" idx="11"/>
          </p:nvPr>
        </p:nvSpPr>
        <p:spPr/>
        <p:txBody>
          <a:bodyPr/>
          <a:lstStyle>
            <a:lvl1pPr>
              <a:defRPr/>
            </a:lvl1pPr>
          </a:lstStyle>
          <a:p>
            <a:pPr>
              <a:defRPr/>
            </a:pPr>
            <a:r>
              <a:rPr lang="en-US"/>
              <a:t>Document title</a:t>
            </a:r>
          </a:p>
        </p:txBody>
      </p:sp>
      <p:sp>
        <p:nvSpPr>
          <p:cNvPr id="10" name="Slide Number Placeholder 8"/>
          <p:cNvSpPr>
            <a:spLocks noGrp="1"/>
          </p:cNvSpPr>
          <p:nvPr>
            <p:ph type="sldNum" sz="quarter" idx="12"/>
          </p:nvPr>
        </p:nvSpPr>
        <p:spPr/>
        <p:txBody>
          <a:bodyPr/>
          <a:lstStyle>
            <a:lvl1pPr>
              <a:defRPr/>
            </a:lvl1pPr>
          </a:lstStyle>
          <a:p>
            <a:pPr>
              <a:defRPr/>
            </a:pPr>
            <a:fld id="{3AD2674A-2E2E-40EA-9DA2-32F713AC4699}" type="slidenum">
              <a:rPr lang="en-US"/>
              <a:pPr>
                <a:defRPr/>
              </a:pPr>
              <a:t>‹#›</a:t>
            </a:fld>
            <a:endParaRPr lang="en-US" dirty="0"/>
          </a:p>
        </p:txBody>
      </p:sp>
    </p:spTree>
    <p:extLst>
      <p:ext uri="{BB962C8B-B14F-4D97-AF65-F5344CB8AC3E}">
        <p14:creationId xmlns:p14="http://schemas.microsoft.com/office/powerpoint/2010/main" val="2657748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userDrawn="1"/>
        </p:nvCxnSpPr>
        <p:spPr>
          <a:xfrm>
            <a:off x="360363" y="995363"/>
            <a:ext cx="8445500" cy="0"/>
          </a:xfrm>
          <a:prstGeom prst="line">
            <a:avLst/>
          </a:prstGeom>
          <a:ln>
            <a:solidFill>
              <a:srgbClr val="084678"/>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pPr>
              <a:defRPr/>
            </a:pPr>
            <a:fld id="{638C6AC8-2D39-4CD8-AF75-CC5895846917}" type="datetime4">
              <a:rPr lang="en-US"/>
              <a:pPr>
                <a:defRPr/>
              </a:pPr>
              <a:t>January 18, 2019</a:t>
            </a:fld>
            <a:endParaRPr lang="en-US" dirty="0"/>
          </a:p>
        </p:txBody>
      </p:sp>
      <p:sp>
        <p:nvSpPr>
          <p:cNvPr id="5" name="Footer Placeholder 3"/>
          <p:cNvSpPr>
            <a:spLocks noGrp="1"/>
          </p:cNvSpPr>
          <p:nvPr>
            <p:ph type="ftr" sz="quarter" idx="11"/>
          </p:nvPr>
        </p:nvSpPr>
        <p:spPr/>
        <p:txBody>
          <a:bodyPr/>
          <a:lstStyle>
            <a:lvl1pPr>
              <a:defRPr/>
            </a:lvl1pPr>
          </a:lstStyle>
          <a:p>
            <a:pPr>
              <a:defRPr/>
            </a:pPr>
            <a:r>
              <a:rPr lang="en-US"/>
              <a:t>Document title</a:t>
            </a:r>
          </a:p>
        </p:txBody>
      </p:sp>
      <p:sp>
        <p:nvSpPr>
          <p:cNvPr id="6" name="Slide Number Placeholder 4"/>
          <p:cNvSpPr>
            <a:spLocks noGrp="1"/>
          </p:cNvSpPr>
          <p:nvPr>
            <p:ph type="sldNum" sz="quarter" idx="12"/>
          </p:nvPr>
        </p:nvSpPr>
        <p:spPr/>
        <p:txBody>
          <a:bodyPr/>
          <a:lstStyle>
            <a:lvl1pPr>
              <a:defRPr/>
            </a:lvl1pPr>
          </a:lstStyle>
          <a:p>
            <a:pPr>
              <a:defRPr/>
            </a:pPr>
            <a:fld id="{493119F2-1610-445A-91ED-AEECF861003F}" type="slidenum">
              <a:rPr lang="en-US"/>
              <a:pPr>
                <a:defRPr/>
              </a:pPr>
              <a:t>‹#›</a:t>
            </a:fld>
            <a:endParaRPr lang="en-US" dirty="0"/>
          </a:p>
        </p:txBody>
      </p:sp>
    </p:spTree>
    <p:extLst>
      <p:ext uri="{BB962C8B-B14F-4D97-AF65-F5344CB8AC3E}">
        <p14:creationId xmlns:p14="http://schemas.microsoft.com/office/powerpoint/2010/main" val="2696271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D8D1CFA-ABE5-49EF-8D29-5E98AC0C93CD}" type="datetime4">
              <a:rPr lang="en-US"/>
              <a:pPr>
                <a:defRPr/>
              </a:pPr>
              <a:t>January 18, 2019</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a:t>Document title</a:t>
            </a:r>
          </a:p>
        </p:txBody>
      </p:sp>
      <p:sp>
        <p:nvSpPr>
          <p:cNvPr id="4" name="Slide Number Placeholder 5"/>
          <p:cNvSpPr>
            <a:spLocks noGrp="1"/>
          </p:cNvSpPr>
          <p:nvPr>
            <p:ph type="sldNum" sz="quarter" idx="12"/>
          </p:nvPr>
        </p:nvSpPr>
        <p:spPr/>
        <p:txBody>
          <a:bodyPr/>
          <a:lstStyle>
            <a:lvl1pPr>
              <a:defRPr/>
            </a:lvl1pPr>
          </a:lstStyle>
          <a:p>
            <a:pPr>
              <a:defRPr/>
            </a:pPr>
            <a:fld id="{4E84636B-0B3F-4E4F-A808-0500106CD8A4}" type="slidenum">
              <a:rPr lang="en-US"/>
              <a:pPr>
                <a:defRPr/>
              </a:pPr>
              <a:t>‹#›</a:t>
            </a:fld>
            <a:endParaRPr lang="en-US" dirty="0"/>
          </a:p>
        </p:txBody>
      </p:sp>
    </p:spTree>
    <p:extLst>
      <p:ext uri="{BB962C8B-B14F-4D97-AF65-F5344CB8AC3E}">
        <p14:creationId xmlns:p14="http://schemas.microsoft.com/office/powerpoint/2010/main" val="1670336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4387" y="273050"/>
            <a:ext cx="3008313" cy="1071255"/>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713298" y="273050"/>
            <a:ext cx="509183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64387"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E9263A2-197C-41CF-924B-A38FC7F654E9}" type="datetime4">
              <a:rPr lang="en-US"/>
              <a:pPr>
                <a:defRPr/>
              </a:pPr>
              <a:t>January 18, 2019</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Document title</a:t>
            </a:r>
          </a:p>
        </p:txBody>
      </p:sp>
      <p:sp>
        <p:nvSpPr>
          <p:cNvPr id="7" name="Slide Number Placeholder 5"/>
          <p:cNvSpPr>
            <a:spLocks noGrp="1"/>
          </p:cNvSpPr>
          <p:nvPr>
            <p:ph type="sldNum" sz="quarter" idx="12"/>
          </p:nvPr>
        </p:nvSpPr>
        <p:spPr/>
        <p:txBody>
          <a:bodyPr/>
          <a:lstStyle>
            <a:lvl1pPr>
              <a:defRPr/>
            </a:lvl1pPr>
          </a:lstStyle>
          <a:p>
            <a:pPr>
              <a:defRPr/>
            </a:pPr>
            <a:fld id="{A779AAED-89C4-45FA-91FC-AAD28FB96D7F}" type="slidenum">
              <a:rPr lang="en-US"/>
              <a:pPr>
                <a:defRPr/>
              </a:pPr>
              <a:t>‹#›</a:t>
            </a:fld>
            <a:endParaRPr lang="en-US" dirty="0"/>
          </a:p>
        </p:txBody>
      </p:sp>
    </p:spTree>
    <p:extLst>
      <p:ext uri="{BB962C8B-B14F-4D97-AF65-F5344CB8AC3E}">
        <p14:creationId xmlns:p14="http://schemas.microsoft.com/office/powerpoint/2010/main" val="1729648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5"/>
          <p:cNvGrpSpPr>
            <a:grpSpLocks/>
          </p:cNvGrpSpPr>
          <p:nvPr userDrawn="1"/>
        </p:nvGrpSpPr>
        <p:grpSpPr bwMode="auto">
          <a:xfrm>
            <a:off x="0" y="6108700"/>
            <a:ext cx="9144000" cy="639763"/>
            <a:chOff x="1" y="6108807"/>
            <a:chExt cx="9143999" cy="639897"/>
          </a:xfrm>
        </p:grpSpPr>
        <p:sp>
          <p:nvSpPr>
            <p:cNvPr id="7" name="Rectangle 6"/>
            <p:cNvSpPr/>
            <p:nvPr userDrawn="1"/>
          </p:nvSpPr>
          <p:spPr>
            <a:xfrm>
              <a:off x="1027114" y="6258063"/>
              <a:ext cx="8116886" cy="327093"/>
            </a:xfrm>
            <a:prstGeom prst="rect">
              <a:avLst/>
            </a:prstGeom>
            <a:solidFill>
              <a:srgbClr val="E0E0E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Rectangle 9"/>
            <p:cNvSpPr/>
            <p:nvPr userDrawn="1"/>
          </p:nvSpPr>
          <p:spPr>
            <a:xfrm>
              <a:off x="1" y="6258063"/>
              <a:ext cx="231775" cy="327093"/>
            </a:xfrm>
            <a:prstGeom prst="rect">
              <a:avLst/>
            </a:prstGeom>
            <a:solidFill>
              <a:srgbClr val="E0E0E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1034" name="Picture 13" descr="SHIBAlogo_RGB_abridged.pn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43231" y="6108807"/>
              <a:ext cx="571755" cy="639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Title Placeholder 1"/>
          <p:cNvSpPr>
            <a:spLocks noGrp="1"/>
          </p:cNvSpPr>
          <p:nvPr>
            <p:ph type="title"/>
          </p:nvPr>
        </p:nvSpPr>
        <p:spPr bwMode="auto">
          <a:xfrm>
            <a:off x="360363" y="328613"/>
            <a:ext cx="84455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360363" y="1311275"/>
            <a:ext cx="84455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5946775" y="6315075"/>
            <a:ext cx="2133600" cy="200025"/>
          </a:xfrm>
          <a:prstGeom prst="rect">
            <a:avLst/>
          </a:prstGeom>
        </p:spPr>
        <p:txBody>
          <a:bodyPr vert="horz" lIns="0" tIns="0" rIns="0" bIns="0" rtlCol="0" anchor="ctr"/>
          <a:lstStyle>
            <a:lvl1pPr algn="r" eaLnBrk="1" fontAlgn="auto" hangingPunct="1">
              <a:spcBef>
                <a:spcPts val="0"/>
              </a:spcBef>
              <a:spcAft>
                <a:spcPts val="0"/>
              </a:spcAft>
              <a:defRPr sz="1000">
                <a:solidFill>
                  <a:schemeClr val="tx1">
                    <a:lumMod val="75000"/>
                    <a:lumOff val="25000"/>
                  </a:schemeClr>
                </a:solidFill>
                <a:latin typeface="Segoe UI"/>
                <a:cs typeface="Segoe UI"/>
              </a:defRPr>
            </a:lvl1pPr>
          </a:lstStyle>
          <a:p>
            <a:pPr>
              <a:defRPr/>
            </a:pPr>
            <a:fld id="{16581F87-6155-4C3C-A564-7405CE9C3F07}" type="datetime4">
              <a:rPr lang="en-US"/>
              <a:pPr>
                <a:defRPr/>
              </a:pPr>
              <a:t>January 18, 2019</a:t>
            </a:fld>
            <a:endParaRPr lang="en-US" dirty="0"/>
          </a:p>
        </p:txBody>
      </p:sp>
      <p:sp>
        <p:nvSpPr>
          <p:cNvPr id="5" name="Footer Placeholder 4"/>
          <p:cNvSpPr>
            <a:spLocks noGrp="1"/>
          </p:cNvSpPr>
          <p:nvPr>
            <p:ph type="ftr" sz="quarter" idx="3"/>
          </p:nvPr>
        </p:nvSpPr>
        <p:spPr>
          <a:xfrm>
            <a:off x="1158875" y="6315075"/>
            <a:ext cx="3622675" cy="200025"/>
          </a:xfrm>
          <a:prstGeom prst="rect">
            <a:avLst/>
          </a:prstGeom>
        </p:spPr>
        <p:txBody>
          <a:bodyPr vert="horz" lIns="0" tIns="0" rIns="0" bIns="0" rtlCol="0" anchor="ctr"/>
          <a:lstStyle>
            <a:lvl1pPr algn="l" eaLnBrk="1" fontAlgn="auto" hangingPunct="1">
              <a:spcBef>
                <a:spcPts val="0"/>
              </a:spcBef>
              <a:spcAft>
                <a:spcPts val="0"/>
              </a:spcAft>
              <a:defRPr sz="1000">
                <a:solidFill>
                  <a:schemeClr val="tx1">
                    <a:lumMod val="75000"/>
                    <a:lumOff val="25000"/>
                  </a:schemeClr>
                </a:solidFill>
                <a:latin typeface="Segoe UI"/>
                <a:cs typeface="Segoe UI"/>
              </a:defRPr>
            </a:lvl1pPr>
          </a:lstStyle>
          <a:p>
            <a:pPr>
              <a:defRPr/>
            </a:pPr>
            <a:r>
              <a:rPr lang="en-US"/>
              <a:t>Document title</a:t>
            </a:r>
          </a:p>
        </p:txBody>
      </p:sp>
      <p:sp>
        <p:nvSpPr>
          <p:cNvPr id="6" name="Slide Number Placeholder 5"/>
          <p:cNvSpPr>
            <a:spLocks noGrp="1"/>
          </p:cNvSpPr>
          <p:nvPr>
            <p:ph type="sldNum" sz="quarter" idx="4"/>
          </p:nvPr>
        </p:nvSpPr>
        <p:spPr>
          <a:xfrm>
            <a:off x="8166100" y="6315075"/>
            <a:ext cx="639763" cy="200025"/>
          </a:xfrm>
          <a:prstGeom prst="rect">
            <a:avLst/>
          </a:prstGeom>
        </p:spPr>
        <p:txBody>
          <a:bodyPr vert="horz" lIns="0" tIns="0" rIns="0" bIns="0" rtlCol="0" anchor="ctr"/>
          <a:lstStyle>
            <a:lvl1pPr algn="r" eaLnBrk="1" fontAlgn="auto" hangingPunct="1">
              <a:spcBef>
                <a:spcPts val="0"/>
              </a:spcBef>
              <a:spcAft>
                <a:spcPts val="0"/>
              </a:spcAft>
              <a:defRPr sz="1000">
                <a:solidFill>
                  <a:schemeClr val="tx1">
                    <a:lumMod val="75000"/>
                    <a:lumOff val="25000"/>
                  </a:schemeClr>
                </a:solidFill>
                <a:latin typeface="Segoe UI"/>
                <a:cs typeface="Segoe UI"/>
              </a:defRPr>
            </a:lvl1pPr>
          </a:lstStyle>
          <a:p>
            <a:pPr>
              <a:defRPr/>
            </a:pPr>
            <a:fld id="{F7BADC4F-EA6B-44FD-9387-03528A62681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933" r:id="rId1"/>
    <p:sldLayoutId id="2147484934" r:id="rId2"/>
    <p:sldLayoutId id="2147484935" r:id="rId3"/>
    <p:sldLayoutId id="2147484936" r:id="rId4"/>
    <p:sldLayoutId id="2147484937" r:id="rId5"/>
    <p:sldLayoutId id="2147484938" r:id="rId6"/>
    <p:sldLayoutId id="2147484939" r:id="rId7"/>
    <p:sldLayoutId id="2147484929" r:id="rId8"/>
    <p:sldLayoutId id="2147484930" r:id="rId9"/>
    <p:sldLayoutId id="2147484931" r:id="rId10"/>
    <p:sldLayoutId id="2147484940" r:id="rId11"/>
    <p:sldLayoutId id="2147484932" r:id="rId12"/>
  </p:sldLayoutIdLst>
  <p:timing>
    <p:tnLst>
      <p:par>
        <p:cTn id="1" dur="indefinite" restart="never" nodeType="tmRoot"/>
      </p:par>
    </p:tnLst>
  </p:timing>
  <p:hf hdr="0"/>
  <p:txStyles>
    <p:titleStyle>
      <a:lvl1pPr algn="l" defTabSz="457200" rtl="0" eaLnBrk="0" fontAlgn="base" hangingPunct="0">
        <a:spcBef>
          <a:spcPct val="0"/>
        </a:spcBef>
        <a:spcAft>
          <a:spcPct val="0"/>
        </a:spcAft>
        <a:defRPr sz="3600" kern="1200">
          <a:solidFill>
            <a:srgbClr val="084678"/>
          </a:solidFill>
          <a:latin typeface="Segoe UI"/>
          <a:ea typeface="+mj-ea"/>
          <a:cs typeface="Segoe UI"/>
        </a:defRPr>
      </a:lvl1pPr>
      <a:lvl2pPr algn="l" defTabSz="457200" rtl="0" eaLnBrk="0" fontAlgn="base" hangingPunct="0">
        <a:spcBef>
          <a:spcPct val="0"/>
        </a:spcBef>
        <a:spcAft>
          <a:spcPct val="0"/>
        </a:spcAft>
        <a:defRPr sz="3600">
          <a:solidFill>
            <a:srgbClr val="084678"/>
          </a:solidFill>
          <a:latin typeface="Segoe UI" panose="020B0502040204020203" pitchFamily="34" charset="0"/>
          <a:cs typeface="Segoe UI" panose="020B0502040204020203" pitchFamily="34" charset="0"/>
        </a:defRPr>
      </a:lvl2pPr>
      <a:lvl3pPr algn="l" defTabSz="457200" rtl="0" eaLnBrk="0" fontAlgn="base" hangingPunct="0">
        <a:spcBef>
          <a:spcPct val="0"/>
        </a:spcBef>
        <a:spcAft>
          <a:spcPct val="0"/>
        </a:spcAft>
        <a:defRPr sz="3600">
          <a:solidFill>
            <a:srgbClr val="084678"/>
          </a:solidFill>
          <a:latin typeface="Segoe UI" panose="020B0502040204020203" pitchFamily="34" charset="0"/>
          <a:cs typeface="Segoe UI" panose="020B0502040204020203" pitchFamily="34" charset="0"/>
        </a:defRPr>
      </a:lvl3pPr>
      <a:lvl4pPr algn="l" defTabSz="457200" rtl="0" eaLnBrk="0" fontAlgn="base" hangingPunct="0">
        <a:spcBef>
          <a:spcPct val="0"/>
        </a:spcBef>
        <a:spcAft>
          <a:spcPct val="0"/>
        </a:spcAft>
        <a:defRPr sz="3600">
          <a:solidFill>
            <a:srgbClr val="084678"/>
          </a:solidFill>
          <a:latin typeface="Segoe UI" panose="020B0502040204020203" pitchFamily="34" charset="0"/>
          <a:cs typeface="Segoe UI" panose="020B0502040204020203" pitchFamily="34" charset="0"/>
        </a:defRPr>
      </a:lvl4pPr>
      <a:lvl5pPr algn="l" defTabSz="457200" rtl="0" eaLnBrk="0" fontAlgn="base" hangingPunct="0">
        <a:spcBef>
          <a:spcPct val="0"/>
        </a:spcBef>
        <a:spcAft>
          <a:spcPct val="0"/>
        </a:spcAft>
        <a:defRPr sz="3600">
          <a:solidFill>
            <a:srgbClr val="084678"/>
          </a:solidFill>
          <a:latin typeface="Segoe UI" panose="020B0502040204020203" pitchFamily="34" charset="0"/>
          <a:cs typeface="Segoe UI" panose="020B0502040204020203" pitchFamily="34" charset="0"/>
        </a:defRPr>
      </a:lvl5pPr>
      <a:lvl6pPr marL="457200" algn="l" defTabSz="457200" rtl="0" fontAlgn="base">
        <a:spcBef>
          <a:spcPct val="0"/>
        </a:spcBef>
        <a:spcAft>
          <a:spcPct val="0"/>
        </a:spcAft>
        <a:defRPr sz="3600">
          <a:solidFill>
            <a:srgbClr val="084678"/>
          </a:solidFill>
          <a:latin typeface="Segoe UI" panose="020B0502040204020203" pitchFamily="34" charset="0"/>
          <a:cs typeface="Segoe UI" panose="020B0502040204020203" pitchFamily="34" charset="0"/>
        </a:defRPr>
      </a:lvl6pPr>
      <a:lvl7pPr marL="914400" algn="l" defTabSz="457200" rtl="0" fontAlgn="base">
        <a:spcBef>
          <a:spcPct val="0"/>
        </a:spcBef>
        <a:spcAft>
          <a:spcPct val="0"/>
        </a:spcAft>
        <a:defRPr sz="3600">
          <a:solidFill>
            <a:srgbClr val="084678"/>
          </a:solidFill>
          <a:latin typeface="Segoe UI" panose="020B0502040204020203" pitchFamily="34" charset="0"/>
          <a:cs typeface="Segoe UI" panose="020B0502040204020203" pitchFamily="34" charset="0"/>
        </a:defRPr>
      </a:lvl7pPr>
      <a:lvl8pPr marL="1371600" algn="l" defTabSz="457200" rtl="0" fontAlgn="base">
        <a:spcBef>
          <a:spcPct val="0"/>
        </a:spcBef>
        <a:spcAft>
          <a:spcPct val="0"/>
        </a:spcAft>
        <a:defRPr sz="3600">
          <a:solidFill>
            <a:srgbClr val="084678"/>
          </a:solidFill>
          <a:latin typeface="Segoe UI" panose="020B0502040204020203" pitchFamily="34" charset="0"/>
          <a:cs typeface="Segoe UI" panose="020B0502040204020203" pitchFamily="34" charset="0"/>
        </a:defRPr>
      </a:lvl8pPr>
      <a:lvl9pPr marL="1828800" algn="l" defTabSz="457200" rtl="0" fontAlgn="base">
        <a:spcBef>
          <a:spcPct val="0"/>
        </a:spcBef>
        <a:spcAft>
          <a:spcPct val="0"/>
        </a:spcAft>
        <a:defRPr sz="3600">
          <a:solidFill>
            <a:srgbClr val="084678"/>
          </a:solidFill>
          <a:latin typeface="Segoe UI" panose="020B0502040204020203" pitchFamily="34" charset="0"/>
          <a:cs typeface="Segoe UI" panose="020B0502040204020203" pitchFamily="34" charset="0"/>
        </a:defRPr>
      </a:lvl9pPr>
    </p:titleStyle>
    <p:bodyStyle>
      <a:lvl1pPr algn="l" defTabSz="457200" rtl="0" eaLnBrk="0" fontAlgn="base" hangingPunct="0">
        <a:spcBef>
          <a:spcPct val="20000"/>
        </a:spcBef>
        <a:spcAft>
          <a:spcPct val="0"/>
        </a:spcAft>
        <a:buFont typeface="Wingdings" panose="05000000000000000000" pitchFamily="2" charset="2"/>
        <a:defRPr sz="2800" kern="1200">
          <a:solidFill>
            <a:schemeClr val="tx1"/>
          </a:solidFill>
          <a:latin typeface="Segoe UI"/>
          <a:ea typeface="+mn-ea"/>
          <a:cs typeface="Segoe UI"/>
        </a:defRPr>
      </a:lvl1pPr>
      <a:lvl2pPr marL="742950" indent="-28575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Segoe UI"/>
          <a:ea typeface="+mn-ea"/>
          <a:cs typeface="Segoe UI"/>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Segoe UI"/>
          <a:ea typeface="+mn-ea"/>
          <a:cs typeface="Segoe UI"/>
        </a:defRPr>
      </a:lvl3pPr>
      <a:lvl4pPr marL="1600200" indent="-228600" algn="l" defTabSz="457200" rtl="0" eaLnBrk="0" fontAlgn="base" hangingPunct="0">
        <a:spcBef>
          <a:spcPct val="20000"/>
        </a:spcBef>
        <a:spcAft>
          <a:spcPct val="0"/>
        </a:spcAft>
        <a:buFont typeface="Arial" panose="020B0604020202020204" pitchFamily="34" charset="0"/>
        <a:buChar char="•"/>
        <a:defRPr kern="1200">
          <a:solidFill>
            <a:schemeClr val="tx1"/>
          </a:solidFill>
          <a:latin typeface="Segoe UI"/>
          <a:ea typeface="+mn-ea"/>
          <a:cs typeface="Segoe UI"/>
        </a:defRPr>
      </a:lvl4pPr>
      <a:lvl5pPr marL="2057400" indent="-228600" algn="l" defTabSz="457200" rtl="0" eaLnBrk="0" fontAlgn="base" hangingPunct="0">
        <a:spcBef>
          <a:spcPct val="20000"/>
        </a:spcBef>
        <a:spcAft>
          <a:spcPct val="0"/>
        </a:spcAft>
        <a:buFont typeface="Arial" panose="020B0604020202020204" pitchFamily="34" charset="0"/>
        <a:buChar char="•"/>
        <a:defRPr sz="1600" kern="1200">
          <a:solidFill>
            <a:schemeClr val="tx1"/>
          </a:solidFill>
          <a:latin typeface="Segoe UI"/>
          <a:ea typeface="+mn-ea"/>
          <a:cs typeface="Segoe U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2.tmp"/></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hyperlink" Target="https://www.dshs.wa.gov/sites/default/files/SESA/publications/documents/22-619.pdf"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hyperlink" Target="http://www.hca.wa.gov/billers-providers-partners/programs-and-services/health-homes" TargetMode="External"/><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hyperlink" Target="http://www.washingtonconnection.org/" TargetMode="External"/><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hyperlink" Target="https://www.dshs.wa.gov/esa/community-services-find-an-office"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hyperlink" Target="mailto:shiba@oic.wa.gov" TargetMode="External"/><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hca.wa.gov/assets/free-or-low-cost/22-315.pdf"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8"/>
          <p:cNvSpPr>
            <a:spLocks noGrp="1"/>
          </p:cNvSpPr>
          <p:nvPr>
            <p:ph type="ctrTitle"/>
          </p:nvPr>
        </p:nvSpPr>
        <p:spPr>
          <a:xfrm>
            <a:off x="341313" y="3646488"/>
            <a:ext cx="8464550" cy="652462"/>
          </a:xfrm>
        </p:spPr>
        <p:txBody>
          <a:bodyPr/>
          <a:lstStyle/>
          <a:p>
            <a:pPr eaLnBrk="1" hangingPunct="1"/>
            <a:r>
              <a:rPr lang="en-US" altLang="en-US" sz="2800" b="1" smtClean="0">
                <a:solidFill>
                  <a:schemeClr val="tx2"/>
                </a:solidFill>
                <a:latin typeface="Segoe UI" panose="020B0502040204020203" pitchFamily="34" charset="0"/>
                <a:cs typeface="Segoe UI" panose="020B0502040204020203" pitchFamily="34" charset="0"/>
              </a:rPr>
              <a:t>Medicaid and Medicare working together in Washington state</a:t>
            </a:r>
          </a:p>
        </p:txBody>
      </p:sp>
      <p:sp>
        <p:nvSpPr>
          <p:cNvPr id="12291" name="Title 8"/>
          <p:cNvSpPr txBox="1">
            <a:spLocks/>
          </p:cNvSpPr>
          <p:nvPr/>
        </p:nvSpPr>
        <p:spPr bwMode="auto">
          <a:xfrm>
            <a:off x="341313" y="4667250"/>
            <a:ext cx="846455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Wingdings" panose="05000000000000000000" pitchFamily="2" charset="2"/>
              <a:defRPr sz="2800">
                <a:solidFill>
                  <a:schemeClr val="tx1"/>
                </a:solidFill>
                <a:latin typeface="Segoe UI" panose="020B0502040204020203" pitchFamily="34" charset="0"/>
                <a:cs typeface="Segoe UI" panose="020B0502040204020203" pitchFamily="34" charset="0"/>
              </a:defRPr>
            </a:lvl1pPr>
            <a:lvl2pPr marL="742950" indent="-285750">
              <a:spcBef>
                <a:spcPct val="20000"/>
              </a:spcBef>
              <a:buFont typeface="Arial" panose="020B0604020202020204" pitchFamily="34" charset="0"/>
              <a:buChar char="•"/>
              <a:defRPr sz="2400">
                <a:solidFill>
                  <a:schemeClr val="tx1"/>
                </a:solidFill>
                <a:latin typeface="Segoe UI" panose="020B0502040204020203" pitchFamily="34" charset="0"/>
                <a:cs typeface="Segoe UI" panose="020B0502040204020203" pitchFamily="34" charset="0"/>
              </a:defRPr>
            </a:lvl2pPr>
            <a:lvl3pPr marL="1143000" indent="-228600">
              <a:spcBef>
                <a:spcPct val="20000"/>
              </a:spcBef>
              <a:buFont typeface="Arial" panose="020B0604020202020204" pitchFamily="34" charset="0"/>
              <a:buChar char="•"/>
              <a:defRPr sz="2000">
                <a:solidFill>
                  <a:schemeClr val="tx1"/>
                </a:solidFill>
                <a:latin typeface="Segoe UI" panose="020B0502040204020203" pitchFamily="34" charset="0"/>
                <a:cs typeface="Segoe UI" panose="020B0502040204020203" pitchFamily="34" charset="0"/>
              </a:defRPr>
            </a:lvl3pPr>
            <a:lvl4pPr marL="1600200" indent="-228600">
              <a:spcBef>
                <a:spcPct val="20000"/>
              </a:spcBef>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4pPr>
            <a:lvl5pPr marL="2057400" indent="-228600">
              <a:spcBef>
                <a:spcPct val="20000"/>
              </a:spcBef>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9pPr>
          </a:lstStyle>
          <a:p>
            <a:pPr algn="r" eaLnBrk="1" hangingPunct="1">
              <a:spcBef>
                <a:spcPct val="0"/>
              </a:spcBef>
              <a:buFontTx/>
              <a:buNone/>
            </a:pPr>
            <a:r>
              <a:rPr lang="en-US" altLang="en-US" sz="2400" dirty="0">
                <a:solidFill>
                  <a:schemeClr val="tx2"/>
                </a:solidFill>
              </a:rPr>
              <a:t>Washington SHIBA version </a:t>
            </a:r>
            <a:r>
              <a:rPr lang="en-US" altLang="en-US" sz="2400" dirty="0" smtClean="0">
                <a:solidFill>
                  <a:schemeClr val="tx2"/>
                </a:solidFill>
              </a:rPr>
              <a:t>– February 2019</a:t>
            </a:r>
            <a:endParaRPr lang="en-US" altLang="en-US" sz="2400" dirty="0">
              <a:solidFill>
                <a:schemeClr val="tx2"/>
              </a:solidFill>
            </a:endParaRPr>
          </a:p>
          <a:p>
            <a:pPr algn="r" eaLnBrk="1" hangingPunct="1">
              <a:spcBef>
                <a:spcPct val="0"/>
              </a:spcBef>
              <a:buFontTx/>
              <a:buNone/>
            </a:pPr>
            <a:r>
              <a:rPr lang="en-US" altLang="en-US" sz="2400" dirty="0">
                <a:solidFill>
                  <a:schemeClr val="tx2"/>
                </a:solidFill>
              </a:rPr>
              <a:t>For training purpose only – not for distribution to the public</a:t>
            </a:r>
          </a:p>
        </p:txBody>
      </p:sp>
      <p:sp>
        <p:nvSpPr>
          <p:cNvPr id="2" name="Rectangle 1"/>
          <p:cNvSpPr/>
          <p:nvPr/>
        </p:nvSpPr>
        <p:spPr>
          <a:xfrm>
            <a:off x="6486106" y="5874992"/>
            <a:ext cx="2337691" cy="369332"/>
          </a:xfrm>
          <a:prstGeom prst="rect">
            <a:avLst/>
          </a:prstGeom>
        </p:spPr>
        <p:txBody>
          <a:bodyPr wrap="none">
            <a:spAutoFit/>
          </a:bodyPr>
          <a:lstStyle/>
          <a:p>
            <a:r>
              <a:rPr lang="en-US" dirty="0" smtClean="0">
                <a:latin typeface="Segoe UI" panose="020B0502040204020203" pitchFamily="34" charset="0"/>
                <a:ea typeface="Segoe UI" panose="020B0502040204020203" pitchFamily="34" charset="0"/>
                <a:cs typeface="Segoe UI" panose="020B0502040204020203" pitchFamily="34" charset="0"/>
              </a:rPr>
              <a:t>Created Jan. 10, 2019</a:t>
            </a:r>
            <a:endParaRPr lang="en-US" dirty="0"/>
          </a:p>
        </p:txBody>
      </p:sp>
    </p:spTree>
  </p:cSld>
  <p:clrMapOvr>
    <a:masterClrMapping/>
  </p:clrMapOvr>
  <p:transition spd="slow" advTm="648"/>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altLang="en-US" sz="3200" smtClean="0">
                <a:latin typeface="Segoe UI" panose="020B0502040204020203" pitchFamily="34" charset="0"/>
                <a:cs typeface="Segoe UI" panose="020B0502040204020203" pitchFamily="34" charset="0"/>
              </a:rPr>
              <a:t>Dual clients get a Provider One Services Card</a:t>
            </a:r>
          </a:p>
        </p:txBody>
      </p:sp>
      <p:sp>
        <p:nvSpPr>
          <p:cNvPr id="4" name="Date Placeholder 3"/>
          <p:cNvSpPr>
            <a:spLocks noGrp="1"/>
          </p:cNvSpPr>
          <p:nvPr>
            <p:ph type="dt" sz="quarter" idx="10"/>
          </p:nvPr>
        </p:nvSpPr>
        <p:spPr/>
        <p:txBody>
          <a:bodyPr/>
          <a:lstStyle/>
          <a:p>
            <a:pPr>
              <a:defRPr/>
            </a:pPr>
            <a:fld id="{4F2FBB9B-339C-477E-9A66-8DA196DBDA4E}" type="datetime4">
              <a:rPr lang="en-US" smtClean="0"/>
              <a:pPr>
                <a:defRPr/>
              </a:pPr>
              <a:t>January 18, 2019</a:t>
            </a:fld>
            <a:endParaRPr lang="en-US" dirty="0"/>
          </a:p>
        </p:txBody>
      </p:sp>
      <p:sp>
        <p:nvSpPr>
          <p:cNvPr id="5" name="Footer Placeholder 4"/>
          <p:cNvSpPr>
            <a:spLocks noGrp="1"/>
          </p:cNvSpPr>
          <p:nvPr>
            <p:ph type="ftr" sz="quarter" idx="11"/>
          </p:nvPr>
        </p:nvSpPr>
        <p:spPr>
          <a:xfrm>
            <a:off x="1133475" y="6321425"/>
            <a:ext cx="3622675" cy="200025"/>
          </a:xfrm>
        </p:spPr>
        <p:txBody>
          <a:bodyPr/>
          <a:lstStyle/>
          <a:p>
            <a:pPr>
              <a:defRPr/>
            </a:pPr>
            <a:r>
              <a:rPr lang="en-US" dirty="0"/>
              <a:t>Medicaid and Medicare working together in Washington state</a:t>
            </a:r>
          </a:p>
        </p:txBody>
      </p:sp>
      <p:sp>
        <p:nvSpPr>
          <p:cNvPr id="6" name="Slide Number Placeholder 5"/>
          <p:cNvSpPr>
            <a:spLocks noGrp="1"/>
          </p:cNvSpPr>
          <p:nvPr>
            <p:ph type="sldNum" sz="quarter" idx="12"/>
          </p:nvPr>
        </p:nvSpPr>
        <p:spPr/>
        <p:txBody>
          <a:bodyPr/>
          <a:lstStyle/>
          <a:p>
            <a:pPr>
              <a:defRPr/>
            </a:pPr>
            <a:fld id="{58E55793-211A-4824-814B-037E290DB39E}" type="slidenum">
              <a:rPr lang="en-US" smtClean="0"/>
              <a:pPr>
                <a:defRPr/>
              </a:pPr>
              <a:t>10</a:t>
            </a:fld>
            <a:endParaRPr lang="en-US" dirty="0"/>
          </a:p>
        </p:txBody>
      </p:sp>
      <p:pic>
        <p:nvPicPr>
          <p:cNvPr id="29702"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133475" y="1101725"/>
            <a:ext cx="7067550" cy="4144963"/>
          </a:xfrm>
        </p:spPr>
      </p:pic>
      <p:sp>
        <p:nvSpPr>
          <p:cNvPr id="29703" name="TextBox 8"/>
          <p:cNvSpPr txBox="1">
            <a:spLocks noChangeArrowheads="1"/>
          </p:cNvSpPr>
          <p:nvPr/>
        </p:nvSpPr>
        <p:spPr bwMode="auto">
          <a:xfrm>
            <a:off x="1030288" y="5392738"/>
            <a:ext cx="75025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eaLnBrk="0" fontAlgn="base" hangingPunct="0">
              <a:spcBef>
                <a:spcPct val="0"/>
              </a:spcBef>
              <a:spcAft>
                <a:spcPct val="0"/>
              </a:spcAft>
              <a:defRPr>
                <a:solidFill>
                  <a:schemeClr val="tx1"/>
                </a:solidFill>
                <a:latin typeface="News Gothic MT"/>
              </a:defRPr>
            </a:lvl6pPr>
            <a:lvl7pPr marL="2971800" indent="-228600" defTabSz="457200" eaLnBrk="0" fontAlgn="base" hangingPunct="0">
              <a:spcBef>
                <a:spcPct val="0"/>
              </a:spcBef>
              <a:spcAft>
                <a:spcPct val="0"/>
              </a:spcAft>
              <a:defRPr>
                <a:solidFill>
                  <a:schemeClr val="tx1"/>
                </a:solidFill>
                <a:latin typeface="News Gothic MT"/>
              </a:defRPr>
            </a:lvl7pPr>
            <a:lvl8pPr marL="3429000" indent="-228600" defTabSz="457200" eaLnBrk="0" fontAlgn="base" hangingPunct="0">
              <a:spcBef>
                <a:spcPct val="0"/>
              </a:spcBef>
              <a:spcAft>
                <a:spcPct val="0"/>
              </a:spcAft>
              <a:defRPr>
                <a:solidFill>
                  <a:schemeClr val="tx1"/>
                </a:solidFill>
                <a:latin typeface="News Gothic MT"/>
              </a:defRPr>
            </a:lvl8pPr>
            <a:lvl9pPr marL="3886200" indent="-228600" defTabSz="457200" eaLnBrk="0" fontAlgn="base" hangingPunct="0">
              <a:spcBef>
                <a:spcPct val="0"/>
              </a:spcBef>
              <a:spcAft>
                <a:spcPct val="0"/>
              </a:spcAft>
              <a:defRPr>
                <a:solidFill>
                  <a:schemeClr val="tx1"/>
                </a:solidFill>
                <a:latin typeface="News Gothic MT"/>
              </a:defRPr>
            </a:lvl9pPr>
          </a:lstStyle>
          <a:p>
            <a:r>
              <a:rPr lang="en-US" altLang="en-US"/>
              <a:t>Provider One is Washington’s billing system that pays providers for services to clients. To replace the card, call the HCA at 1- 800-562-3022.</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altLang="en-US" smtClean="0">
                <a:latin typeface="Segoe UI" panose="020B0502040204020203" pitchFamily="34" charset="0"/>
                <a:cs typeface="Segoe UI" panose="020B0502040204020203" pitchFamily="34" charset="0"/>
              </a:rPr>
              <a:t>Review the Rainbow chart</a:t>
            </a:r>
          </a:p>
        </p:txBody>
      </p:sp>
      <p:sp>
        <p:nvSpPr>
          <p:cNvPr id="4" name="Date Placeholder 3"/>
          <p:cNvSpPr>
            <a:spLocks noGrp="1"/>
          </p:cNvSpPr>
          <p:nvPr>
            <p:ph type="dt" sz="quarter" idx="10"/>
          </p:nvPr>
        </p:nvSpPr>
        <p:spPr/>
        <p:txBody>
          <a:bodyPr/>
          <a:lstStyle/>
          <a:p>
            <a:pPr>
              <a:defRPr/>
            </a:pPr>
            <a:fld id="{4F2FBB9B-339C-477E-9A66-8DA196DBDA4E}" type="datetime4">
              <a:rPr lang="en-US" smtClean="0"/>
              <a:pPr>
                <a:defRPr/>
              </a:pPr>
              <a:t>January 18, 2019</a:t>
            </a:fld>
            <a:endParaRPr lang="en-US" dirty="0"/>
          </a:p>
        </p:txBody>
      </p:sp>
      <p:sp>
        <p:nvSpPr>
          <p:cNvPr id="5" name="Footer Placeholder 4"/>
          <p:cNvSpPr>
            <a:spLocks noGrp="1"/>
          </p:cNvSpPr>
          <p:nvPr>
            <p:ph type="ftr" sz="quarter" idx="11"/>
          </p:nvPr>
        </p:nvSpPr>
        <p:spPr/>
        <p:txBody>
          <a:bodyPr/>
          <a:lstStyle/>
          <a:p>
            <a:pPr>
              <a:defRPr/>
            </a:pPr>
            <a:r>
              <a:rPr lang="en-US" dirty="0"/>
              <a:t>Medicaid and Medicare working together in Washington state</a:t>
            </a:r>
          </a:p>
        </p:txBody>
      </p:sp>
      <p:sp>
        <p:nvSpPr>
          <p:cNvPr id="6" name="Slide Number Placeholder 5"/>
          <p:cNvSpPr>
            <a:spLocks noGrp="1"/>
          </p:cNvSpPr>
          <p:nvPr>
            <p:ph type="sldNum" sz="quarter" idx="12"/>
          </p:nvPr>
        </p:nvSpPr>
        <p:spPr/>
        <p:txBody>
          <a:bodyPr/>
          <a:lstStyle/>
          <a:p>
            <a:pPr>
              <a:defRPr/>
            </a:pPr>
            <a:fld id="{D289593A-AA54-4B2D-B1C4-256D74B9E8BC}" type="slidenum">
              <a:rPr lang="en-US" smtClean="0"/>
              <a:pPr>
                <a:defRPr/>
              </a:pPr>
              <a:t>11</a:t>
            </a:fld>
            <a:endParaRPr lang="en-US" dirty="0"/>
          </a:p>
        </p:txBody>
      </p:sp>
      <p:pic>
        <p:nvPicPr>
          <p:cNvPr id="31750"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b="3944"/>
          <a:stretch>
            <a:fillRect/>
          </a:stretch>
        </p:blipFill>
        <p:spPr>
          <a:xfrm>
            <a:off x="731838" y="1171575"/>
            <a:ext cx="7680325" cy="4808538"/>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altLang="en-US" smtClean="0">
                <a:latin typeface="Segoe UI" panose="020B0502040204020203" pitchFamily="34" charset="0"/>
                <a:cs typeface="Segoe UI" panose="020B0502040204020203" pitchFamily="34" charset="0"/>
              </a:rPr>
              <a:t>SSI-Related medical eligibility</a:t>
            </a:r>
          </a:p>
        </p:txBody>
      </p:sp>
      <p:sp>
        <p:nvSpPr>
          <p:cNvPr id="4" name="Date Placeholder 3"/>
          <p:cNvSpPr>
            <a:spLocks noGrp="1"/>
          </p:cNvSpPr>
          <p:nvPr>
            <p:ph type="dt" sz="quarter" idx="10"/>
          </p:nvPr>
        </p:nvSpPr>
        <p:spPr/>
        <p:txBody>
          <a:bodyPr/>
          <a:lstStyle/>
          <a:p>
            <a:pPr>
              <a:defRPr/>
            </a:pPr>
            <a:fld id="{4F2FBB9B-339C-477E-9A66-8DA196DBDA4E}" type="datetime4">
              <a:rPr lang="en-US" smtClean="0"/>
              <a:pPr>
                <a:defRPr/>
              </a:pPr>
              <a:t>January 18, 2019</a:t>
            </a:fld>
            <a:endParaRPr lang="en-US" dirty="0"/>
          </a:p>
        </p:txBody>
      </p:sp>
      <p:sp>
        <p:nvSpPr>
          <p:cNvPr id="5" name="Footer Placeholder 4"/>
          <p:cNvSpPr>
            <a:spLocks noGrp="1"/>
          </p:cNvSpPr>
          <p:nvPr>
            <p:ph type="ftr" sz="quarter" idx="11"/>
          </p:nvPr>
        </p:nvSpPr>
        <p:spPr/>
        <p:txBody>
          <a:bodyPr/>
          <a:lstStyle/>
          <a:p>
            <a:pPr>
              <a:defRPr/>
            </a:pPr>
            <a:r>
              <a:rPr lang="en-US" dirty="0"/>
              <a:t>Medicaid and Medicare working together in Washington state</a:t>
            </a:r>
          </a:p>
        </p:txBody>
      </p:sp>
      <p:sp>
        <p:nvSpPr>
          <p:cNvPr id="6" name="Slide Number Placeholder 5"/>
          <p:cNvSpPr>
            <a:spLocks noGrp="1"/>
          </p:cNvSpPr>
          <p:nvPr>
            <p:ph type="sldNum" sz="quarter" idx="12"/>
          </p:nvPr>
        </p:nvSpPr>
        <p:spPr/>
        <p:txBody>
          <a:bodyPr/>
          <a:lstStyle/>
          <a:p>
            <a:pPr>
              <a:defRPr/>
            </a:pPr>
            <a:fld id="{DEAC3171-6799-4F2D-A0A1-373946C61D99}" type="slidenum">
              <a:rPr lang="en-US" smtClean="0"/>
              <a:pPr>
                <a:defRPr/>
              </a:pPr>
              <a:t>12</a:t>
            </a:fld>
            <a:endParaRPr lang="en-US" dirty="0"/>
          </a:p>
        </p:txBody>
      </p:sp>
      <p:sp>
        <p:nvSpPr>
          <p:cNvPr id="8" name="Content Placeholder 2"/>
          <p:cNvSpPr>
            <a:spLocks noGrp="1"/>
          </p:cNvSpPr>
          <p:nvPr>
            <p:ph idx="1"/>
          </p:nvPr>
        </p:nvSpPr>
        <p:spPr>
          <a:xfrm>
            <a:off x="628650" y="1171575"/>
            <a:ext cx="5133975" cy="5005388"/>
          </a:xfrm>
        </p:spPr>
        <p:txBody>
          <a:bodyPr/>
          <a:lstStyle/>
          <a:p>
            <a:pPr marL="349250" indent="-349250">
              <a:buFont typeface="Arial" panose="020B0604020202020204" pitchFamily="34" charset="0"/>
              <a:buChar char="•"/>
              <a:defRPr/>
            </a:pPr>
            <a:r>
              <a:rPr lang="en-US" sz="2400" dirty="0" smtClean="0"/>
              <a:t>Must be a WA resident</a:t>
            </a:r>
          </a:p>
          <a:p>
            <a:pPr marL="349250" indent="-349250">
              <a:buFont typeface="Arial" panose="020B0604020202020204" pitchFamily="34" charset="0"/>
              <a:buChar char="•"/>
              <a:defRPr/>
            </a:pPr>
            <a:r>
              <a:rPr lang="en-US" sz="2400" dirty="0"/>
              <a:t>Must be 65+ </a:t>
            </a:r>
            <a:r>
              <a:rPr lang="en-US" sz="2400" dirty="0" smtClean="0"/>
              <a:t>(“aged”)</a:t>
            </a:r>
          </a:p>
          <a:p>
            <a:pPr marL="349250" indent="-349250">
              <a:buFont typeface="Arial" panose="020B0604020202020204" pitchFamily="34" charset="0"/>
              <a:buChar char="•"/>
              <a:defRPr/>
            </a:pPr>
            <a:r>
              <a:rPr lang="en-US" sz="2400" b="1" dirty="0" smtClean="0"/>
              <a:t>OR</a:t>
            </a:r>
            <a:r>
              <a:rPr lang="en-US" sz="2400" dirty="0" smtClean="0"/>
              <a:t> </a:t>
            </a:r>
            <a:r>
              <a:rPr lang="en-US" sz="2400" dirty="0"/>
              <a:t>blind or </a:t>
            </a:r>
            <a:r>
              <a:rPr lang="en-US" sz="2400" dirty="0" smtClean="0"/>
              <a:t>disabled (as defined </a:t>
            </a:r>
            <a:br>
              <a:rPr lang="en-US" sz="2400" dirty="0" smtClean="0"/>
            </a:br>
            <a:r>
              <a:rPr lang="en-US" sz="2400" dirty="0" smtClean="0"/>
              <a:t>by SSA)</a:t>
            </a:r>
            <a:endParaRPr lang="en-US" sz="2400" dirty="0"/>
          </a:p>
          <a:p>
            <a:pPr marL="349250" indent="-349250">
              <a:buFont typeface="Arial" panose="020B0604020202020204" pitchFamily="34" charset="0"/>
              <a:buChar char="•"/>
              <a:defRPr/>
            </a:pPr>
            <a:r>
              <a:rPr lang="en-US" sz="2400" dirty="0" smtClean="0"/>
              <a:t>Under income limit $750.00 </a:t>
            </a:r>
            <a:br>
              <a:rPr lang="en-US" sz="2400" dirty="0" smtClean="0"/>
            </a:br>
            <a:r>
              <a:rPr lang="en-US" sz="2400" dirty="0" smtClean="0"/>
              <a:t>(same as SSI standard)</a:t>
            </a:r>
          </a:p>
          <a:p>
            <a:pPr marL="349250" indent="-349250">
              <a:buFont typeface="Arial" panose="020B0604020202020204" pitchFamily="34" charset="0"/>
              <a:buChar char="•"/>
              <a:defRPr/>
            </a:pPr>
            <a:r>
              <a:rPr lang="en-US" sz="2400" dirty="0" smtClean="0"/>
              <a:t>Under Resource limit</a:t>
            </a:r>
          </a:p>
          <a:p>
            <a:pPr marL="349250" indent="-349250">
              <a:buFont typeface="Arial" panose="020B0604020202020204" pitchFamily="34" charset="0"/>
              <a:buChar char="•"/>
              <a:defRPr/>
            </a:pPr>
            <a:r>
              <a:rPr lang="en-US" sz="2400" dirty="0" smtClean="0"/>
              <a:t>Must </a:t>
            </a:r>
            <a:r>
              <a:rPr lang="en-US" sz="2400" dirty="0"/>
              <a:t>be Citizen, National, </a:t>
            </a:r>
            <a:r>
              <a:rPr lang="en-US" sz="2400" dirty="0" smtClean="0"/>
              <a:t/>
            </a:r>
            <a:br>
              <a:rPr lang="en-US" sz="2400" dirty="0" smtClean="0"/>
            </a:br>
            <a:r>
              <a:rPr lang="en-US" sz="2400" dirty="0" smtClean="0"/>
              <a:t>Qualified Alien*</a:t>
            </a:r>
          </a:p>
          <a:p>
            <a:pPr>
              <a:defRPr/>
            </a:pPr>
            <a:endParaRPr lang="en-US" sz="2400" dirty="0" smtClean="0"/>
          </a:p>
          <a:p>
            <a:pPr>
              <a:defRPr/>
            </a:pPr>
            <a:endParaRPr lang="en-US" sz="2400" dirty="0" smtClean="0"/>
          </a:p>
          <a:p>
            <a:pPr>
              <a:defRPr/>
            </a:pPr>
            <a:r>
              <a:rPr lang="en-US" sz="2400" dirty="0"/>
              <a:t>	</a:t>
            </a:r>
            <a:r>
              <a:rPr lang="en-US" sz="2400" dirty="0" smtClean="0"/>
              <a:t>			</a:t>
            </a:r>
            <a:endParaRPr lang="en-US" sz="2400" dirty="0"/>
          </a:p>
        </p:txBody>
      </p:sp>
      <p:sp>
        <p:nvSpPr>
          <p:cNvPr id="10" name="TextBox 9"/>
          <p:cNvSpPr txBox="1"/>
          <p:nvPr/>
        </p:nvSpPr>
        <p:spPr>
          <a:xfrm>
            <a:off x="5994897" y="1208712"/>
            <a:ext cx="2520453" cy="3293209"/>
          </a:xfrm>
          <a:prstGeom prst="rect">
            <a:avLst/>
          </a:prstGeom>
          <a:noFill/>
          <a:ln>
            <a:solidFill>
              <a:schemeClr val="tx1"/>
            </a:solidFill>
          </a:ln>
        </p:spPr>
        <p:txBody>
          <a:bodyPr>
            <a:spAutoFit/>
          </a:bodyPr>
          <a:lstStyle/>
          <a:p>
            <a:pPr>
              <a:defRPr/>
            </a:pPr>
            <a:r>
              <a:rPr lang="en-US" sz="2000" b="1" dirty="0"/>
              <a:t>Note:</a:t>
            </a:r>
          </a:p>
          <a:p>
            <a:pPr>
              <a:defRPr/>
            </a:pPr>
            <a:endParaRPr lang="en-US" sz="800" dirty="0"/>
          </a:p>
          <a:p>
            <a:pPr>
              <a:defRPr/>
            </a:pPr>
            <a:r>
              <a:rPr lang="en-US" sz="2000" dirty="0"/>
              <a:t>We will update </a:t>
            </a:r>
            <a:r>
              <a:rPr lang="en-US" sz="2000" strike="sngStrike" dirty="0"/>
              <a:t>t</a:t>
            </a:r>
            <a:r>
              <a:rPr lang="en-US" sz="2000" dirty="0" smtClean="0"/>
              <a:t>he </a:t>
            </a:r>
            <a:r>
              <a:rPr lang="en-US" sz="2000" dirty="0"/>
              <a:t>Rainbow </a:t>
            </a:r>
            <a:r>
              <a:rPr lang="en-US" sz="2000" dirty="0" smtClean="0"/>
              <a:t>chart</a:t>
            </a:r>
            <a:r>
              <a:rPr lang="en-US" sz="2000" strike="sngStrike" dirty="0"/>
              <a:t> </a:t>
            </a:r>
            <a:r>
              <a:rPr lang="en-US" sz="2000" dirty="0" smtClean="0"/>
              <a:t>with </a:t>
            </a:r>
            <a:r>
              <a:rPr lang="en-US" sz="2000" dirty="0"/>
              <a:t>2019 income limits soon.</a:t>
            </a:r>
          </a:p>
          <a:p>
            <a:pPr>
              <a:defRPr/>
            </a:pPr>
            <a:endParaRPr lang="en-US" sz="2000" dirty="0"/>
          </a:p>
          <a:p>
            <a:pPr>
              <a:defRPr/>
            </a:pPr>
            <a:r>
              <a:rPr lang="en-US" sz="2000" dirty="0"/>
              <a:t>The Rainbow chart adds $20 per household (“Income Disregard”)</a:t>
            </a:r>
          </a:p>
        </p:txBody>
      </p:sp>
      <p:sp>
        <p:nvSpPr>
          <p:cNvPr id="33800" name="TextBox 10"/>
          <p:cNvSpPr txBox="1">
            <a:spLocks noChangeArrowheads="1"/>
          </p:cNvSpPr>
          <p:nvPr/>
        </p:nvSpPr>
        <p:spPr bwMode="auto">
          <a:xfrm>
            <a:off x="628650" y="5238750"/>
            <a:ext cx="65928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eaLnBrk="0" fontAlgn="base" hangingPunct="0">
              <a:spcBef>
                <a:spcPct val="0"/>
              </a:spcBef>
              <a:spcAft>
                <a:spcPct val="0"/>
              </a:spcAft>
              <a:defRPr>
                <a:solidFill>
                  <a:schemeClr val="tx1"/>
                </a:solidFill>
                <a:latin typeface="News Gothic MT"/>
              </a:defRPr>
            </a:lvl6pPr>
            <a:lvl7pPr marL="2971800" indent="-228600" defTabSz="457200" eaLnBrk="0" fontAlgn="base" hangingPunct="0">
              <a:spcBef>
                <a:spcPct val="0"/>
              </a:spcBef>
              <a:spcAft>
                <a:spcPct val="0"/>
              </a:spcAft>
              <a:defRPr>
                <a:solidFill>
                  <a:schemeClr val="tx1"/>
                </a:solidFill>
                <a:latin typeface="News Gothic MT"/>
              </a:defRPr>
            </a:lvl7pPr>
            <a:lvl8pPr marL="3429000" indent="-228600" defTabSz="457200" eaLnBrk="0" fontAlgn="base" hangingPunct="0">
              <a:spcBef>
                <a:spcPct val="0"/>
              </a:spcBef>
              <a:spcAft>
                <a:spcPct val="0"/>
              </a:spcAft>
              <a:defRPr>
                <a:solidFill>
                  <a:schemeClr val="tx1"/>
                </a:solidFill>
                <a:latin typeface="News Gothic MT"/>
              </a:defRPr>
            </a:lvl8pPr>
            <a:lvl9pPr marL="3886200" indent="-228600" defTabSz="457200" eaLnBrk="0" fontAlgn="base" hangingPunct="0">
              <a:spcBef>
                <a:spcPct val="0"/>
              </a:spcBef>
              <a:spcAft>
                <a:spcPct val="0"/>
              </a:spcAft>
              <a:defRPr>
                <a:solidFill>
                  <a:schemeClr val="tx1"/>
                </a:solidFill>
                <a:latin typeface="News Gothic MT"/>
              </a:defRPr>
            </a:lvl9pPr>
          </a:lstStyle>
          <a:p>
            <a:r>
              <a:rPr lang="en-US" altLang="en-US"/>
              <a:t>*Exempt from five-year bar or have met the five-year bar</a:t>
            </a:r>
          </a:p>
          <a:p>
            <a:endParaRPr lang="en-US"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altLang="en-US" smtClean="0">
                <a:latin typeface="Segoe UI" panose="020B0502040204020203" pitchFamily="34" charset="0"/>
                <a:cs typeface="Segoe UI" panose="020B0502040204020203" pitchFamily="34" charset="0"/>
              </a:rPr>
              <a:t>SSI-Related Medical</a:t>
            </a:r>
          </a:p>
        </p:txBody>
      </p:sp>
      <p:sp>
        <p:nvSpPr>
          <p:cNvPr id="4" name="Date Placeholder 3"/>
          <p:cNvSpPr>
            <a:spLocks noGrp="1"/>
          </p:cNvSpPr>
          <p:nvPr>
            <p:ph type="dt" sz="quarter" idx="10"/>
          </p:nvPr>
        </p:nvSpPr>
        <p:spPr/>
        <p:txBody>
          <a:bodyPr/>
          <a:lstStyle/>
          <a:p>
            <a:pPr>
              <a:defRPr/>
            </a:pPr>
            <a:fld id="{4F2FBB9B-339C-477E-9A66-8DA196DBDA4E}" type="datetime4">
              <a:rPr lang="en-US" smtClean="0"/>
              <a:pPr>
                <a:defRPr/>
              </a:pPr>
              <a:t>January 18, 2019</a:t>
            </a:fld>
            <a:endParaRPr lang="en-US" dirty="0"/>
          </a:p>
        </p:txBody>
      </p:sp>
      <p:sp>
        <p:nvSpPr>
          <p:cNvPr id="5" name="Footer Placeholder 4"/>
          <p:cNvSpPr>
            <a:spLocks noGrp="1"/>
          </p:cNvSpPr>
          <p:nvPr>
            <p:ph type="ftr" sz="quarter" idx="11"/>
          </p:nvPr>
        </p:nvSpPr>
        <p:spPr/>
        <p:txBody>
          <a:bodyPr/>
          <a:lstStyle/>
          <a:p>
            <a:pPr>
              <a:defRPr/>
            </a:pPr>
            <a:r>
              <a:rPr lang="en-US" dirty="0"/>
              <a:t>Medicaid and Medicare working together in Washington state</a:t>
            </a:r>
          </a:p>
        </p:txBody>
      </p:sp>
      <p:sp>
        <p:nvSpPr>
          <p:cNvPr id="6" name="Slide Number Placeholder 5"/>
          <p:cNvSpPr>
            <a:spLocks noGrp="1"/>
          </p:cNvSpPr>
          <p:nvPr>
            <p:ph type="sldNum" sz="quarter" idx="12"/>
          </p:nvPr>
        </p:nvSpPr>
        <p:spPr/>
        <p:txBody>
          <a:bodyPr/>
          <a:lstStyle/>
          <a:p>
            <a:pPr>
              <a:defRPr/>
            </a:pPr>
            <a:fld id="{A1D46E65-63EB-434E-959E-B32ED1EBBC9A}" type="slidenum">
              <a:rPr lang="en-US" smtClean="0"/>
              <a:pPr>
                <a:defRPr/>
              </a:pPr>
              <a:t>13</a:t>
            </a:fld>
            <a:endParaRPr lang="en-US" dirty="0"/>
          </a:p>
        </p:txBody>
      </p:sp>
      <p:sp>
        <p:nvSpPr>
          <p:cNvPr id="8" name="Content Placeholder 2"/>
          <p:cNvSpPr>
            <a:spLocks noGrp="1"/>
          </p:cNvSpPr>
          <p:nvPr>
            <p:ph idx="1"/>
          </p:nvPr>
        </p:nvSpPr>
        <p:spPr>
          <a:xfrm>
            <a:off x="628650" y="1171575"/>
            <a:ext cx="7886700" cy="5005388"/>
          </a:xfrm>
        </p:spPr>
        <p:txBody>
          <a:bodyPr/>
          <a:lstStyle/>
          <a:p>
            <a:pPr>
              <a:buFont typeface="Arial" panose="020B0604020202020204" pitchFamily="34" charset="0"/>
              <a:buChar char="•"/>
              <a:defRPr/>
            </a:pPr>
            <a:r>
              <a:rPr lang="en-US" dirty="0" smtClean="0"/>
              <a:t>The benefit is Full Medicaid</a:t>
            </a:r>
          </a:p>
          <a:p>
            <a:pPr lvl="1">
              <a:buSzPct val="85000"/>
              <a:buFont typeface="Courier New" panose="02070309020205020404" pitchFamily="49" charset="0"/>
              <a:buChar char="o"/>
              <a:defRPr/>
            </a:pPr>
            <a:r>
              <a:rPr lang="en-US" dirty="0" smtClean="0"/>
              <a:t>Also known as “Categorically Needy” or CN</a:t>
            </a:r>
          </a:p>
          <a:p>
            <a:pPr lvl="1">
              <a:buSzPct val="85000"/>
              <a:buFont typeface="Courier New" panose="02070309020205020404" pitchFamily="49" charset="0"/>
              <a:buChar char="o"/>
              <a:defRPr/>
            </a:pPr>
            <a:r>
              <a:rPr lang="en-US" dirty="0" smtClean="0"/>
              <a:t>Sometimes called ABD (Aged, Blind, Disabled) Medicaid or S01 and S02 by DSHS</a:t>
            </a:r>
          </a:p>
          <a:p>
            <a:pPr lvl="1">
              <a:buSzPct val="85000"/>
              <a:buFont typeface="Courier New" panose="02070309020205020404" pitchFamily="49" charset="0"/>
              <a:buChar char="o"/>
              <a:defRPr/>
            </a:pPr>
            <a:r>
              <a:rPr lang="en-US" dirty="0" smtClean="0"/>
              <a:t>RAINBOW Chart tells what action to take and what it covers</a:t>
            </a:r>
          </a:p>
          <a:p>
            <a:pPr lvl="1">
              <a:buSzPct val="85000"/>
              <a:buFont typeface="Courier New" panose="02070309020205020404" pitchFamily="49" charset="0"/>
              <a:buChar char="o"/>
              <a:defRPr/>
            </a:pPr>
            <a:r>
              <a:rPr lang="en-US" dirty="0" smtClean="0"/>
              <a:t>MAY also have Medicare</a:t>
            </a:r>
          </a:p>
          <a:p>
            <a:pPr lvl="2">
              <a:defRPr/>
            </a:pPr>
            <a:r>
              <a:rPr lang="en-US" sz="2400" dirty="0" smtClean="0"/>
              <a:t>If 65 or older</a:t>
            </a:r>
          </a:p>
          <a:p>
            <a:pPr lvl="2">
              <a:defRPr/>
            </a:pPr>
            <a:r>
              <a:rPr lang="en-US" sz="2400" dirty="0" smtClean="0"/>
              <a:t>If under age 65 and also on SSDI for 2+ years</a:t>
            </a:r>
          </a:p>
          <a:p>
            <a:pPr marL="349250" lvl="1">
              <a:defRPr/>
            </a:pPr>
            <a:r>
              <a:rPr lang="en-US" dirty="0" smtClean="0"/>
              <a:t>MAY NOT also have Medicare</a:t>
            </a:r>
          </a:p>
          <a:p>
            <a:pPr marL="795338" lvl="2">
              <a:buSzPct val="85000"/>
              <a:buFont typeface="Courier New" panose="02070309020205020404" pitchFamily="49" charset="0"/>
              <a:buChar char="o"/>
              <a:defRPr/>
            </a:pPr>
            <a:r>
              <a:rPr lang="en-US" dirty="0" smtClean="0"/>
              <a:t>If under age 65 and not on SSDI for 2+ years</a:t>
            </a:r>
            <a:endParaRPr lang="en-US" dirty="0"/>
          </a:p>
          <a:p>
            <a:pPr lvl="2">
              <a:defRPr/>
            </a:pP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smtClean="0">
                <a:latin typeface="Segoe UI" panose="020B0502040204020203" pitchFamily="34" charset="0"/>
                <a:cs typeface="Segoe UI" panose="020B0502040204020203" pitchFamily="34" charset="0"/>
              </a:rPr>
              <a:t>Medically Needy (MN) and Spenddown	</a:t>
            </a:r>
          </a:p>
        </p:txBody>
      </p:sp>
      <p:sp>
        <p:nvSpPr>
          <p:cNvPr id="4" name="Date Placeholder 3"/>
          <p:cNvSpPr>
            <a:spLocks noGrp="1"/>
          </p:cNvSpPr>
          <p:nvPr>
            <p:ph type="dt" sz="quarter" idx="10"/>
          </p:nvPr>
        </p:nvSpPr>
        <p:spPr/>
        <p:txBody>
          <a:bodyPr/>
          <a:lstStyle/>
          <a:p>
            <a:pPr>
              <a:defRPr/>
            </a:pPr>
            <a:fld id="{D09ABA65-B661-4678-B1FF-1E45193C226F}" type="datetime4">
              <a:rPr lang="en-US" smtClean="0"/>
              <a:pPr>
                <a:defRPr/>
              </a:pPr>
              <a:t>January 18, 2019</a:t>
            </a:fld>
            <a:endParaRPr lang="en-US" dirty="0"/>
          </a:p>
        </p:txBody>
      </p:sp>
      <p:sp>
        <p:nvSpPr>
          <p:cNvPr id="3789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Wingdings" panose="05000000000000000000" pitchFamily="2" charset="2"/>
              <a:defRPr sz="2800">
                <a:solidFill>
                  <a:schemeClr val="tx1"/>
                </a:solidFill>
                <a:latin typeface="Segoe UI" panose="020B0502040204020203" pitchFamily="34" charset="0"/>
                <a:cs typeface="Segoe UI" panose="020B0502040204020203" pitchFamily="34" charset="0"/>
              </a:defRPr>
            </a:lvl1pPr>
            <a:lvl2pPr marL="742950" indent="-285750">
              <a:spcBef>
                <a:spcPct val="20000"/>
              </a:spcBef>
              <a:buFont typeface="Arial" panose="020B0604020202020204" pitchFamily="34" charset="0"/>
              <a:buChar char="•"/>
              <a:defRPr sz="2400">
                <a:solidFill>
                  <a:schemeClr val="tx1"/>
                </a:solidFill>
                <a:latin typeface="Segoe UI" panose="020B0502040204020203" pitchFamily="34" charset="0"/>
                <a:cs typeface="Segoe UI" panose="020B0502040204020203" pitchFamily="34" charset="0"/>
              </a:defRPr>
            </a:lvl2pPr>
            <a:lvl3pPr marL="1143000" indent="-228600">
              <a:spcBef>
                <a:spcPct val="20000"/>
              </a:spcBef>
              <a:buFont typeface="Arial" panose="020B0604020202020204" pitchFamily="34" charset="0"/>
              <a:buChar char="•"/>
              <a:defRPr sz="2000">
                <a:solidFill>
                  <a:schemeClr val="tx1"/>
                </a:solidFill>
                <a:latin typeface="Segoe UI" panose="020B0502040204020203" pitchFamily="34" charset="0"/>
                <a:cs typeface="Segoe UI" panose="020B0502040204020203" pitchFamily="34" charset="0"/>
              </a:defRPr>
            </a:lvl3pPr>
            <a:lvl4pPr marL="1600200" indent="-228600">
              <a:spcBef>
                <a:spcPct val="20000"/>
              </a:spcBef>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4pPr>
            <a:lvl5pPr marL="2057400" indent="-228600">
              <a:spcBef>
                <a:spcPct val="20000"/>
              </a:spcBef>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9pPr>
          </a:lstStyle>
          <a:p>
            <a:pPr fontAlgn="base">
              <a:spcAft>
                <a:spcPct val="0"/>
              </a:spcAft>
            </a:pPr>
            <a:r>
              <a:rPr lang="en-US" altLang="en-US" sz="1000" smtClean="0"/>
              <a:t>Medicaid and Medicare working together in Washington state</a:t>
            </a:r>
          </a:p>
        </p:txBody>
      </p:sp>
      <p:sp>
        <p:nvSpPr>
          <p:cNvPr id="6" name="Slide Number Placeholder 5"/>
          <p:cNvSpPr>
            <a:spLocks noGrp="1"/>
          </p:cNvSpPr>
          <p:nvPr>
            <p:ph type="sldNum" sz="quarter" idx="12"/>
          </p:nvPr>
        </p:nvSpPr>
        <p:spPr/>
        <p:txBody>
          <a:bodyPr/>
          <a:lstStyle/>
          <a:p>
            <a:pPr>
              <a:defRPr/>
            </a:pPr>
            <a:fld id="{99F88C12-8820-4F96-987D-5C2C1DA0E32F}" type="slidenum">
              <a:rPr lang="en-US" smtClean="0"/>
              <a:pPr>
                <a:defRPr/>
              </a:pPr>
              <a:t>14</a:t>
            </a:fld>
            <a:endParaRPr lang="en-US" dirty="0"/>
          </a:p>
        </p:txBody>
      </p:sp>
      <p:sp>
        <p:nvSpPr>
          <p:cNvPr id="8" name="Content Placeholder 2"/>
          <p:cNvSpPr>
            <a:spLocks noGrp="1"/>
          </p:cNvSpPr>
          <p:nvPr>
            <p:ph idx="1"/>
          </p:nvPr>
        </p:nvSpPr>
        <p:spPr>
          <a:xfrm>
            <a:off x="628650" y="1171575"/>
            <a:ext cx="7886700" cy="2473325"/>
          </a:xfrm>
        </p:spPr>
        <p:txBody>
          <a:bodyPr/>
          <a:lstStyle/>
          <a:p>
            <a:pPr marL="349250" indent="-349250">
              <a:buSzPct val="110000"/>
              <a:buFont typeface="Arial" panose="020B0604020202020204" pitchFamily="34" charset="0"/>
              <a:buChar char="•"/>
              <a:defRPr/>
            </a:pPr>
            <a:r>
              <a:rPr lang="en-US" sz="2000" dirty="0"/>
              <a:t>The Medically Needy (MN) program is a federal and state-funded Medicaid program for individuals who are aged, blind, disabled, pregnant, or a child with income above the applicable CN limits. MN provides slightly less health care coverage than CN and requires greater financial participation by the individual</a:t>
            </a:r>
            <a:r>
              <a:rPr lang="en-US" sz="2000" dirty="0" smtClean="0"/>
              <a:t>.</a:t>
            </a:r>
          </a:p>
          <a:p>
            <a:pPr marL="349250" indent="-349250">
              <a:buSzPct val="110000"/>
              <a:buFont typeface="Arial" panose="020B0604020202020204" pitchFamily="34" charset="0"/>
              <a:buChar char="•"/>
              <a:defRPr/>
            </a:pPr>
            <a:r>
              <a:rPr lang="en-US" sz="2000" dirty="0" smtClean="0"/>
              <a:t>We will focus on the MN program for people who are aged, blind and disabled.</a:t>
            </a:r>
          </a:p>
          <a:p>
            <a:pPr>
              <a:buFont typeface="Arial" panose="020B0604020202020204" pitchFamily="34" charset="0"/>
              <a:buChar char="•"/>
              <a:defRPr/>
            </a:pPr>
            <a:endParaRPr lang="en-US" sz="2000" dirty="0" smtClean="0"/>
          </a:p>
          <a:p>
            <a:pPr>
              <a:buFont typeface="Arial" panose="020B0604020202020204" pitchFamily="34" charset="0"/>
              <a:buChar char="•"/>
              <a:defRPr/>
            </a:pPr>
            <a:endParaRPr lang="en-US" sz="2000" dirty="0"/>
          </a:p>
          <a:p>
            <a:pPr>
              <a:buFont typeface="Arial" panose="020B0604020202020204" pitchFamily="34" charset="0"/>
              <a:buChar char="•"/>
              <a:defRPr/>
            </a:pPr>
            <a:endParaRPr lang="en-US" sz="2400" dirty="0"/>
          </a:p>
        </p:txBody>
      </p:sp>
      <p:pic>
        <p:nvPicPr>
          <p:cNvPr id="37895"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47788" y="3449638"/>
            <a:ext cx="5943600" cy="249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360363" y="373063"/>
            <a:ext cx="8445500" cy="666750"/>
          </a:xfrm>
        </p:spPr>
        <p:txBody>
          <a:bodyPr>
            <a:normAutofit fontScale="90000"/>
          </a:bodyPr>
          <a:lstStyle/>
          <a:p>
            <a:pPr eaLnBrk="1" hangingPunct="1">
              <a:defRPr/>
            </a:pPr>
            <a:r>
              <a:rPr lang="en-US" dirty="0"/>
              <a:t>Spenddown </a:t>
            </a:r>
            <a:r>
              <a:rPr lang="en-US" dirty="0" smtClean="0"/>
              <a:t>calculation example</a:t>
            </a:r>
            <a:r>
              <a:rPr lang="en-US" altLang="en-US" dirty="0" smtClean="0">
                <a:latin typeface="Segoe UI" panose="020B0502040204020203" pitchFamily="34" charset="0"/>
                <a:cs typeface="Segoe UI" panose="020B0502040204020203" pitchFamily="34" charset="0"/>
              </a:rPr>
              <a:t/>
            </a:r>
            <a:br>
              <a:rPr lang="en-US" altLang="en-US" dirty="0" smtClean="0">
                <a:latin typeface="Segoe UI" panose="020B0502040204020203" pitchFamily="34" charset="0"/>
                <a:cs typeface="Segoe UI" panose="020B0502040204020203" pitchFamily="34" charset="0"/>
              </a:rPr>
            </a:br>
            <a:r>
              <a:rPr lang="en-US" altLang="en-US" sz="2700" dirty="0" smtClean="0">
                <a:latin typeface="Segoe UI" panose="020B0502040204020203" pitchFamily="34" charset="0"/>
                <a:cs typeface="Segoe UI" panose="020B0502040204020203" pitchFamily="34" charset="0"/>
              </a:rPr>
              <a:t/>
            </a:r>
            <a:br>
              <a:rPr lang="en-US" altLang="en-US" sz="2700" dirty="0" smtClean="0">
                <a:latin typeface="Segoe UI" panose="020B0502040204020203" pitchFamily="34" charset="0"/>
                <a:cs typeface="Segoe UI" panose="020B0502040204020203" pitchFamily="34" charset="0"/>
              </a:rPr>
            </a:br>
            <a:endParaRPr lang="en-US" altLang="en-US" sz="2700" dirty="0" smtClean="0">
              <a:latin typeface="Segoe UI" panose="020B0502040204020203" pitchFamily="34" charset="0"/>
              <a:cs typeface="Segoe UI" panose="020B0502040204020203" pitchFamily="34" charset="0"/>
            </a:endParaRPr>
          </a:p>
        </p:txBody>
      </p:sp>
      <p:sp>
        <p:nvSpPr>
          <p:cNvPr id="4" name="Date Placeholder 3"/>
          <p:cNvSpPr>
            <a:spLocks noGrp="1"/>
          </p:cNvSpPr>
          <p:nvPr>
            <p:ph type="dt" sz="quarter" idx="10"/>
          </p:nvPr>
        </p:nvSpPr>
        <p:spPr/>
        <p:txBody>
          <a:bodyPr/>
          <a:lstStyle/>
          <a:p>
            <a:pPr>
              <a:defRPr/>
            </a:pPr>
            <a:fld id="{4F2FBB9B-339C-477E-9A66-8DA196DBDA4E}" type="datetime4">
              <a:rPr lang="en-US" smtClean="0"/>
              <a:pPr>
                <a:defRPr/>
              </a:pPr>
              <a:t>January 18, 2019</a:t>
            </a:fld>
            <a:endParaRPr lang="en-US" dirty="0"/>
          </a:p>
        </p:txBody>
      </p:sp>
      <p:sp>
        <p:nvSpPr>
          <p:cNvPr id="5" name="Footer Placeholder 4"/>
          <p:cNvSpPr>
            <a:spLocks noGrp="1"/>
          </p:cNvSpPr>
          <p:nvPr>
            <p:ph type="ftr" sz="quarter" idx="11"/>
          </p:nvPr>
        </p:nvSpPr>
        <p:spPr/>
        <p:txBody>
          <a:bodyPr/>
          <a:lstStyle/>
          <a:p>
            <a:pPr>
              <a:defRPr/>
            </a:pPr>
            <a:r>
              <a:rPr lang="en-US" dirty="0"/>
              <a:t>Medicaid and Medicare working together in Washington state</a:t>
            </a:r>
          </a:p>
        </p:txBody>
      </p:sp>
      <p:sp>
        <p:nvSpPr>
          <p:cNvPr id="6" name="Slide Number Placeholder 5"/>
          <p:cNvSpPr>
            <a:spLocks noGrp="1"/>
          </p:cNvSpPr>
          <p:nvPr>
            <p:ph type="sldNum" sz="quarter" idx="12"/>
          </p:nvPr>
        </p:nvSpPr>
        <p:spPr/>
        <p:txBody>
          <a:bodyPr/>
          <a:lstStyle/>
          <a:p>
            <a:pPr>
              <a:defRPr/>
            </a:pPr>
            <a:fld id="{64EF486E-FF48-44E0-B444-E78875216274}" type="slidenum">
              <a:rPr lang="en-US" smtClean="0"/>
              <a:pPr>
                <a:defRPr/>
              </a:pPr>
              <a:t>15</a:t>
            </a:fld>
            <a:endParaRPr lang="en-US" dirty="0"/>
          </a:p>
        </p:txBody>
      </p:sp>
      <p:sp>
        <p:nvSpPr>
          <p:cNvPr id="39942" name="Content Placeholder 2"/>
          <p:cNvSpPr>
            <a:spLocks noGrp="1"/>
          </p:cNvSpPr>
          <p:nvPr>
            <p:ph idx="1"/>
          </p:nvPr>
        </p:nvSpPr>
        <p:spPr>
          <a:xfrm>
            <a:off x="628650" y="1171575"/>
            <a:ext cx="7886700" cy="5005388"/>
          </a:xfrm>
        </p:spPr>
        <p:txBody>
          <a:bodyPr/>
          <a:lstStyle/>
          <a:p>
            <a:r>
              <a:rPr lang="en-US" altLang="en-US" sz="2400" smtClean="0">
                <a:latin typeface="Segoe UI" panose="020B0502040204020203" pitchFamily="34" charset="0"/>
                <a:cs typeface="Segoe UI" panose="020B0502040204020203" pitchFamily="34" charset="0"/>
              </a:rPr>
              <a:t>Example: Mark is single, he receives $1070/month in Social Security Benefits. He has no earned income.  He has less than $2000 in assets.</a:t>
            </a:r>
          </a:p>
          <a:p>
            <a:endParaRPr lang="en-US" altLang="en-US" sz="2400" smtClean="0">
              <a:latin typeface="Segoe UI" panose="020B0502040204020203" pitchFamily="34" charset="0"/>
              <a:cs typeface="Segoe UI" panose="020B0502040204020203" pitchFamily="34" charset="0"/>
            </a:endParaRPr>
          </a:p>
          <a:p>
            <a:r>
              <a:rPr lang="en-US" altLang="en-US" sz="2400" smtClean="0">
                <a:latin typeface="Segoe UI" panose="020B0502040204020203" pitchFamily="34" charset="0"/>
                <a:cs typeface="Segoe UI" panose="020B0502040204020203" pitchFamily="34" charset="0"/>
              </a:rPr>
              <a:t>$1070</a:t>
            </a:r>
          </a:p>
          <a:p>
            <a:r>
              <a:rPr lang="en-US" altLang="en-US" sz="2400" u="sng" smtClean="0">
                <a:latin typeface="Segoe UI" panose="020B0502040204020203" pitchFamily="34" charset="0"/>
                <a:cs typeface="Segoe UI" panose="020B0502040204020203" pitchFamily="34" charset="0"/>
              </a:rPr>
              <a:t>     -20 </a:t>
            </a:r>
            <a:r>
              <a:rPr lang="en-US" altLang="en-US" sz="2400" smtClean="0">
                <a:latin typeface="Segoe UI" panose="020B0502040204020203" pitchFamily="34" charset="0"/>
                <a:cs typeface="Segoe UI" panose="020B0502040204020203" pitchFamily="34" charset="0"/>
              </a:rPr>
              <a:t>minus unearned standard income deduction</a:t>
            </a:r>
          </a:p>
          <a:p>
            <a:r>
              <a:rPr lang="en-US" altLang="en-US" sz="2400" smtClean="0">
                <a:latin typeface="Segoe UI" panose="020B0502040204020203" pitchFamily="34" charset="0"/>
                <a:cs typeface="Segoe UI" panose="020B0502040204020203" pitchFamily="34" charset="0"/>
              </a:rPr>
              <a:t>$1050 countable income or ‘net income’</a:t>
            </a:r>
          </a:p>
          <a:p>
            <a:r>
              <a:rPr lang="en-US" altLang="en-US" sz="2400" u="sng" smtClean="0">
                <a:latin typeface="Segoe UI" panose="020B0502040204020203" pitchFamily="34" charset="0"/>
                <a:cs typeface="Segoe UI" panose="020B0502040204020203" pitchFamily="34" charset="0"/>
              </a:rPr>
              <a:t> -$750 </a:t>
            </a:r>
            <a:r>
              <a:rPr lang="en-US" altLang="en-US" sz="2400" smtClean="0">
                <a:latin typeface="Segoe UI" panose="020B0502040204020203" pitchFamily="34" charset="0"/>
                <a:cs typeface="Segoe UI" panose="020B0502040204020203" pitchFamily="34" charset="0"/>
              </a:rPr>
              <a:t>minus the state income limit MN one person</a:t>
            </a:r>
          </a:p>
          <a:p>
            <a:r>
              <a:rPr lang="en-US" altLang="en-US" sz="2400" smtClean="0">
                <a:latin typeface="Segoe UI" panose="020B0502040204020203" pitchFamily="34" charset="0"/>
                <a:cs typeface="Segoe UI" panose="020B0502040204020203" pitchFamily="34" charset="0"/>
              </a:rPr>
              <a:t>$300 per month “excess income”</a:t>
            </a:r>
          </a:p>
          <a:p>
            <a:endParaRPr lang="en-US" altLang="en-US" sz="2400" smtClean="0">
              <a:latin typeface="Segoe UI" panose="020B0502040204020203" pitchFamily="34" charset="0"/>
              <a:cs typeface="Segoe UI" panose="020B0502040204020203" pitchFamily="34" charset="0"/>
            </a:endParaRPr>
          </a:p>
          <a:p>
            <a:endParaRPr lang="en-US" altLang="en-US" sz="2400" smtClean="0">
              <a:latin typeface="Segoe UI" panose="020B0502040204020203" pitchFamily="34" charset="0"/>
              <a:cs typeface="Segoe UI" panose="020B0502040204020203"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360363" y="373063"/>
            <a:ext cx="8445500" cy="666750"/>
          </a:xfrm>
        </p:spPr>
        <p:txBody>
          <a:bodyPr>
            <a:normAutofit fontScale="90000"/>
          </a:bodyPr>
          <a:lstStyle/>
          <a:p>
            <a:pPr eaLnBrk="1" hangingPunct="1">
              <a:defRPr/>
            </a:pPr>
            <a:r>
              <a:rPr lang="en-US" dirty="0"/>
              <a:t>Spenddown – </a:t>
            </a:r>
            <a:r>
              <a:rPr lang="en-US" dirty="0" smtClean="0"/>
              <a:t>base periods</a:t>
            </a:r>
            <a:r>
              <a:rPr lang="en-US" altLang="en-US" dirty="0">
                <a:latin typeface="Segoe UI" panose="020B0502040204020203" pitchFamily="34" charset="0"/>
                <a:cs typeface="Segoe UI" panose="020B0502040204020203" pitchFamily="34" charset="0"/>
              </a:rPr>
              <a:t/>
            </a:r>
            <a:br>
              <a:rPr lang="en-US" altLang="en-US" dirty="0">
                <a:latin typeface="Segoe UI" panose="020B0502040204020203" pitchFamily="34" charset="0"/>
                <a:cs typeface="Segoe UI" panose="020B0502040204020203" pitchFamily="34" charset="0"/>
              </a:rPr>
            </a:br>
            <a:endParaRPr lang="en-US" altLang="en-US" dirty="0" smtClean="0">
              <a:latin typeface="Segoe UI" panose="020B0502040204020203" pitchFamily="34" charset="0"/>
              <a:cs typeface="Segoe UI" panose="020B0502040204020203" pitchFamily="34" charset="0"/>
            </a:endParaRPr>
          </a:p>
        </p:txBody>
      </p:sp>
      <p:sp>
        <p:nvSpPr>
          <p:cNvPr id="4" name="Date Placeholder 3"/>
          <p:cNvSpPr>
            <a:spLocks noGrp="1"/>
          </p:cNvSpPr>
          <p:nvPr>
            <p:ph type="dt" sz="quarter" idx="10"/>
          </p:nvPr>
        </p:nvSpPr>
        <p:spPr/>
        <p:txBody>
          <a:bodyPr/>
          <a:lstStyle/>
          <a:p>
            <a:pPr>
              <a:defRPr/>
            </a:pPr>
            <a:fld id="{4F2FBB9B-339C-477E-9A66-8DA196DBDA4E}" type="datetime4">
              <a:rPr lang="en-US" smtClean="0"/>
              <a:pPr>
                <a:defRPr/>
              </a:pPr>
              <a:t>January 18, 2019</a:t>
            </a:fld>
            <a:endParaRPr lang="en-US" dirty="0"/>
          </a:p>
        </p:txBody>
      </p:sp>
      <p:sp>
        <p:nvSpPr>
          <p:cNvPr id="5" name="Footer Placeholder 4"/>
          <p:cNvSpPr>
            <a:spLocks noGrp="1"/>
          </p:cNvSpPr>
          <p:nvPr>
            <p:ph type="ftr" sz="quarter" idx="11"/>
          </p:nvPr>
        </p:nvSpPr>
        <p:spPr/>
        <p:txBody>
          <a:bodyPr/>
          <a:lstStyle/>
          <a:p>
            <a:pPr>
              <a:defRPr/>
            </a:pPr>
            <a:r>
              <a:rPr lang="en-US" dirty="0"/>
              <a:t>Medicaid and Medicare working together in Washington state</a:t>
            </a:r>
          </a:p>
        </p:txBody>
      </p:sp>
      <p:sp>
        <p:nvSpPr>
          <p:cNvPr id="6" name="Slide Number Placeholder 5"/>
          <p:cNvSpPr>
            <a:spLocks noGrp="1"/>
          </p:cNvSpPr>
          <p:nvPr>
            <p:ph type="sldNum" sz="quarter" idx="12"/>
          </p:nvPr>
        </p:nvSpPr>
        <p:spPr/>
        <p:txBody>
          <a:bodyPr/>
          <a:lstStyle/>
          <a:p>
            <a:pPr>
              <a:defRPr/>
            </a:pPr>
            <a:fld id="{972E6B22-CA54-4068-86CF-3EA2C7BB5CC5}" type="slidenum">
              <a:rPr lang="en-US" smtClean="0"/>
              <a:pPr>
                <a:defRPr/>
              </a:pPr>
              <a:t>16</a:t>
            </a:fld>
            <a:endParaRPr lang="en-US" dirty="0"/>
          </a:p>
        </p:txBody>
      </p:sp>
      <p:sp>
        <p:nvSpPr>
          <p:cNvPr id="8" name="Content Placeholder 2"/>
          <p:cNvSpPr>
            <a:spLocks noGrp="1"/>
          </p:cNvSpPr>
          <p:nvPr>
            <p:ph idx="1"/>
          </p:nvPr>
        </p:nvSpPr>
        <p:spPr>
          <a:xfrm>
            <a:off x="628650" y="1171575"/>
            <a:ext cx="7886700" cy="5005388"/>
          </a:xfrm>
        </p:spPr>
        <p:txBody>
          <a:bodyPr/>
          <a:lstStyle/>
          <a:p>
            <a:pPr marL="349250" indent="-349250">
              <a:buFont typeface="Arial" panose="020B0604020202020204" pitchFamily="34" charset="0"/>
              <a:buChar char="•"/>
              <a:defRPr/>
            </a:pPr>
            <a:r>
              <a:rPr lang="en-US" dirty="0" smtClean="0"/>
              <a:t>The base period is the number of months used to calculate the spenddown liability amount</a:t>
            </a:r>
          </a:p>
          <a:p>
            <a:pPr marL="349250" indent="-349250">
              <a:buFont typeface="Arial" panose="020B0604020202020204" pitchFamily="34" charset="0"/>
              <a:buChar char="•"/>
              <a:defRPr/>
            </a:pPr>
            <a:r>
              <a:rPr lang="en-US" dirty="0" smtClean="0"/>
              <a:t>Base periods can be selected in either 3 or 6 month increments</a:t>
            </a:r>
          </a:p>
          <a:p>
            <a:pPr marL="349250" indent="-349250">
              <a:buFont typeface="Arial" panose="020B0604020202020204" pitchFamily="34" charset="0"/>
              <a:buChar char="•"/>
              <a:defRPr/>
            </a:pPr>
            <a:r>
              <a:rPr lang="en-US" dirty="0" smtClean="0"/>
              <a:t>An individual may also request retroactive coverage for any or all of the 3 months prior to the month of application</a:t>
            </a:r>
          </a:p>
          <a:p>
            <a:pPr marL="349250" indent="-349250">
              <a:buFont typeface="Arial" panose="020B0604020202020204" pitchFamily="34" charset="0"/>
              <a:buChar char="•"/>
              <a:defRPr/>
            </a:pPr>
            <a:endParaRPr lang="en-US" sz="1200" dirty="0"/>
          </a:p>
          <a:p>
            <a:pPr marL="349250" indent="-349250">
              <a:defRPr/>
            </a:pPr>
            <a:r>
              <a:rPr lang="en-US" sz="2400" i="1" dirty="0" smtClean="0"/>
              <a:t>Slide content from DSHS </a:t>
            </a:r>
            <a:r>
              <a:rPr lang="en-US" sz="2400" i="1" dirty="0"/>
              <a:t>Community Services Division</a:t>
            </a:r>
            <a:endParaRPr lang="en-US" sz="2400" dirty="0"/>
          </a:p>
          <a:p>
            <a:pPr>
              <a:defRPr/>
            </a:pPr>
            <a:endParaRPr lang="en-US" dirty="0"/>
          </a:p>
          <a:p>
            <a:pPr>
              <a:buFont typeface="Arial" panose="020B0604020202020204" pitchFamily="34" charset="0"/>
              <a:buChar char="•"/>
              <a:defRPr/>
            </a:pP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US" altLang="en-US" smtClean="0">
                <a:latin typeface="Segoe UI" panose="020B0502040204020203" pitchFamily="34" charset="0"/>
                <a:cs typeface="Segoe UI" panose="020B0502040204020203" pitchFamily="34" charset="0"/>
              </a:rPr>
              <a:t>How DSHS calculates spenddown</a:t>
            </a:r>
          </a:p>
        </p:txBody>
      </p:sp>
      <p:sp>
        <p:nvSpPr>
          <p:cNvPr id="4" name="Date Placeholder 3"/>
          <p:cNvSpPr>
            <a:spLocks noGrp="1"/>
          </p:cNvSpPr>
          <p:nvPr>
            <p:ph type="dt" sz="quarter" idx="10"/>
          </p:nvPr>
        </p:nvSpPr>
        <p:spPr/>
        <p:txBody>
          <a:bodyPr/>
          <a:lstStyle/>
          <a:p>
            <a:pPr>
              <a:defRPr/>
            </a:pPr>
            <a:fld id="{4F2FBB9B-339C-477E-9A66-8DA196DBDA4E}" type="datetime4">
              <a:rPr lang="en-US" smtClean="0"/>
              <a:pPr>
                <a:defRPr/>
              </a:pPr>
              <a:t>January 18, 2019</a:t>
            </a:fld>
            <a:endParaRPr lang="en-US" dirty="0"/>
          </a:p>
        </p:txBody>
      </p:sp>
      <p:sp>
        <p:nvSpPr>
          <p:cNvPr id="5" name="Footer Placeholder 4"/>
          <p:cNvSpPr>
            <a:spLocks noGrp="1"/>
          </p:cNvSpPr>
          <p:nvPr>
            <p:ph type="ftr" sz="quarter" idx="11"/>
          </p:nvPr>
        </p:nvSpPr>
        <p:spPr/>
        <p:txBody>
          <a:bodyPr/>
          <a:lstStyle/>
          <a:p>
            <a:pPr>
              <a:defRPr/>
            </a:pPr>
            <a:r>
              <a:rPr lang="en-US" dirty="0"/>
              <a:t>Medicaid and Medicare working together in Washington state</a:t>
            </a:r>
          </a:p>
        </p:txBody>
      </p:sp>
      <p:sp>
        <p:nvSpPr>
          <p:cNvPr id="6" name="Slide Number Placeholder 5"/>
          <p:cNvSpPr>
            <a:spLocks noGrp="1"/>
          </p:cNvSpPr>
          <p:nvPr>
            <p:ph type="sldNum" sz="quarter" idx="12"/>
          </p:nvPr>
        </p:nvSpPr>
        <p:spPr/>
        <p:txBody>
          <a:bodyPr/>
          <a:lstStyle/>
          <a:p>
            <a:pPr>
              <a:defRPr/>
            </a:pPr>
            <a:fld id="{B7C1D890-4B38-448C-8390-28ED3A2608FB}" type="slidenum">
              <a:rPr lang="en-US" smtClean="0"/>
              <a:pPr>
                <a:defRPr/>
              </a:pPr>
              <a:t>17</a:t>
            </a:fld>
            <a:endParaRPr lang="en-US" dirty="0"/>
          </a:p>
        </p:txBody>
      </p:sp>
      <p:sp>
        <p:nvSpPr>
          <p:cNvPr id="8" name="Content Placeholder 2"/>
          <p:cNvSpPr>
            <a:spLocks noGrp="1"/>
          </p:cNvSpPr>
          <p:nvPr>
            <p:ph idx="1"/>
          </p:nvPr>
        </p:nvSpPr>
        <p:spPr>
          <a:xfrm>
            <a:off x="628650" y="1358900"/>
            <a:ext cx="8213725" cy="5006975"/>
          </a:xfrm>
        </p:spPr>
        <p:txBody>
          <a:bodyPr/>
          <a:lstStyle/>
          <a:p>
            <a:pPr marL="349250" indent="-349250">
              <a:buFont typeface="Arial" panose="020B0604020202020204" pitchFamily="34" charset="0"/>
              <a:buChar char="•"/>
              <a:defRPr/>
            </a:pPr>
            <a:r>
              <a:rPr lang="en-US" dirty="0" smtClean="0"/>
              <a:t>Using the previous example, the client had $300 per month in excess income</a:t>
            </a:r>
            <a:endParaRPr lang="en-US" dirty="0"/>
          </a:p>
          <a:p>
            <a:pPr marL="349250" indent="-349250">
              <a:buFont typeface="Arial" panose="020B0604020202020204" pitchFamily="34" charset="0"/>
              <a:buChar char="•"/>
              <a:defRPr/>
            </a:pPr>
            <a:r>
              <a:rPr lang="en-US" dirty="0" smtClean="0"/>
              <a:t>Spenddown liability would be calculated as:</a:t>
            </a:r>
            <a:endParaRPr lang="en-US" dirty="0"/>
          </a:p>
          <a:p>
            <a:pPr marL="633413" indent="-292100">
              <a:buSzPct val="85000"/>
              <a:buFont typeface="Courier New" panose="02070309020205020404" pitchFamily="49" charset="0"/>
              <a:buChar char="o"/>
              <a:defRPr/>
            </a:pPr>
            <a:r>
              <a:rPr lang="en-US" dirty="0" smtClean="0"/>
              <a:t>For a 3-month base period: $900 ($300 x 3)</a:t>
            </a:r>
          </a:p>
          <a:p>
            <a:pPr marL="633413" indent="-292100">
              <a:buSzPct val="85000"/>
              <a:buFont typeface="Courier New" panose="02070309020205020404" pitchFamily="49" charset="0"/>
              <a:buChar char="o"/>
              <a:defRPr/>
            </a:pPr>
            <a:r>
              <a:rPr lang="en-US" dirty="0" smtClean="0"/>
              <a:t>For a 6-month base period: $1800 ($300 x 6)</a:t>
            </a:r>
          </a:p>
          <a:p>
            <a:pPr>
              <a:buFont typeface="Arial" panose="020B0604020202020204" pitchFamily="34" charset="0"/>
              <a:buChar char="•"/>
              <a:defRPr/>
            </a:pPr>
            <a:endParaRPr lang="en-US" dirty="0" smtClean="0"/>
          </a:p>
          <a:p>
            <a:pPr>
              <a:defRPr/>
            </a:pPr>
            <a:endParaRPr lang="en-US" dirty="0"/>
          </a:p>
          <a:p>
            <a:pPr>
              <a:defRPr/>
            </a:pPr>
            <a:r>
              <a:rPr lang="en-US" sz="2000" i="1" dirty="0" smtClean="0"/>
              <a:t>Slide content from DSHS Community Services Division</a:t>
            </a:r>
            <a:endParaRPr lang="en-US" sz="2000" dirty="0" smtClean="0"/>
          </a:p>
          <a:p>
            <a:pPr>
              <a:defRPr/>
            </a:pPr>
            <a:endParaRPr lang="en-US" dirty="0" smtClean="0"/>
          </a:p>
          <a:p>
            <a:pPr>
              <a:defRPr/>
            </a:pP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r>
              <a:rPr lang="en-US" altLang="en-US" smtClean="0">
                <a:latin typeface="Segoe UI" panose="020B0502040204020203" pitchFamily="34" charset="0"/>
                <a:cs typeface="Segoe UI" panose="020B0502040204020203" pitchFamily="34" charset="0"/>
              </a:rPr>
              <a:t>Meeting the spenddown</a:t>
            </a:r>
          </a:p>
        </p:txBody>
      </p:sp>
      <p:sp>
        <p:nvSpPr>
          <p:cNvPr id="4" name="Date Placeholder 3"/>
          <p:cNvSpPr>
            <a:spLocks noGrp="1"/>
          </p:cNvSpPr>
          <p:nvPr>
            <p:ph type="dt" sz="quarter" idx="10"/>
          </p:nvPr>
        </p:nvSpPr>
        <p:spPr/>
        <p:txBody>
          <a:bodyPr/>
          <a:lstStyle/>
          <a:p>
            <a:pPr>
              <a:defRPr/>
            </a:pPr>
            <a:fld id="{4F2FBB9B-339C-477E-9A66-8DA196DBDA4E}" type="datetime4">
              <a:rPr lang="en-US" smtClean="0"/>
              <a:pPr>
                <a:defRPr/>
              </a:pPr>
              <a:t>January 18, 2019</a:t>
            </a:fld>
            <a:endParaRPr lang="en-US" dirty="0"/>
          </a:p>
        </p:txBody>
      </p:sp>
      <p:sp>
        <p:nvSpPr>
          <p:cNvPr id="5" name="Footer Placeholder 4"/>
          <p:cNvSpPr>
            <a:spLocks noGrp="1"/>
          </p:cNvSpPr>
          <p:nvPr>
            <p:ph type="ftr" sz="quarter" idx="11"/>
          </p:nvPr>
        </p:nvSpPr>
        <p:spPr/>
        <p:txBody>
          <a:bodyPr/>
          <a:lstStyle/>
          <a:p>
            <a:pPr>
              <a:defRPr/>
            </a:pPr>
            <a:r>
              <a:rPr lang="en-US" dirty="0"/>
              <a:t>Medicaid and Medicare working together in Washington state</a:t>
            </a:r>
          </a:p>
        </p:txBody>
      </p:sp>
      <p:sp>
        <p:nvSpPr>
          <p:cNvPr id="6" name="Slide Number Placeholder 5"/>
          <p:cNvSpPr>
            <a:spLocks noGrp="1"/>
          </p:cNvSpPr>
          <p:nvPr>
            <p:ph type="sldNum" sz="quarter" idx="12"/>
          </p:nvPr>
        </p:nvSpPr>
        <p:spPr/>
        <p:txBody>
          <a:bodyPr/>
          <a:lstStyle/>
          <a:p>
            <a:pPr>
              <a:defRPr/>
            </a:pPr>
            <a:fld id="{5070D36A-5A7C-49AE-895F-E4F54CD86802}" type="slidenum">
              <a:rPr lang="en-US" smtClean="0"/>
              <a:pPr>
                <a:defRPr/>
              </a:pPr>
              <a:t>18</a:t>
            </a:fld>
            <a:endParaRPr lang="en-US" dirty="0"/>
          </a:p>
        </p:txBody>
      </p:sp>
      <p:sp>
        <p:nvSpPr>
          <p:cNvPr id="9" name="Content Placeholder 2"/>
          <p:cNvSpPr>
            <a:spLocks noGrp="1"/>
          </p:cNvSpPr>
          <p:nvPr>
            <p:ph idx="1"/>
          </p:nvPr>
        </p:nvSpPr>
        <p:spPr>
          <a:xfrm>
            <a:off x="327198" y="1188578"/>
            <a:ext cx="8736415" cy="5005889"/>
          </a:xfrm>
          <a:extLst/>
        </p:spPr>
        <p:txBody>
          <a:bodyPr/>
          <a:lstStyle/>
          <a:p>
            <a:pPr marL="349250" indent="-349250">
              <a:buFont typeface="Arial" panose="020B0604020202020204" pitchFamily="34" charset="0"/>
              <a:buChar char="•"/>
              <a:defRPr/>
            </a:pPr>
            <a:r>
              <a:rPr lang="en-US" dirty="0" smtClean="0"/>
              <a:t>Clients can either provide proof they:</a:t>
            </a:r>
            <a:endParaRPr lang="en-US" dirty="0"/>
          </a:p>
          <a:p>
            <a:pPr lvl="1">
              <a:buFont typeface="Courier New" panose="02070309020205020404" pitchFamily="49" charset="0"/>
              <a:buChar char="o"/>
              <a:defRPr/>
            </a:pPr>
            <a:r>
              <a:rPr lang="en-US" dirty="0" smtClean="0"/>
              <a:t>Owe their spenddown amount in out-of-pocket costs</a:t>
            </a:r>
          </a:p>
          <a:p>
            <a:pPr lvl="1">
              <a:buFont typeface="Courier New" panose="02070309020205020404" pitchFamily="49" charset="0"/>
              <a:buChar char="o"/>
              <a:defRPr/>
            </a:pPr>
            <a:r>
              <a:rPr lang="en-US" dirty="0" smtClean="0"/>
              <a:t>Paid their spenddown amount in out-of- pocket costs</a:t>
            </a:r>
          </a:p>
          <a:p>
            <a:pPr lvl="1">
              <a:buFont typeface="Courier New" panose="02070309020205020404" pitchFamily="49" charset="0"/>
              <a:buChar char="o"/>
              <a:defRPr/>
            </a:pPr>
            <a:r>
              <a:rPr lang="en-US" dirty="0" smtClean="0"/>
              <a:t>Paid Medicare Part A, B, D premiums (unless on MSP)</a:t>
            </a:r>
            <a:endParaRPr lang="en-US" sz="2000" dirty="0" smtClean="0"/>
          </a:p>
          <a:p>
            <a:pPr marL="349250" lvl="1">
              <a:defRPr/>
            </a:pPr>
            <a:r>
              <a:rPr lang="en-US" sz="2800" dirty="0" smtClean="0"/>
              <a:t>Clients must send this information to DSHS in envelope provided.</a:t>
            </a:r>
          </a:p>
          <a:p>
            <a:pPr>
              <a:defRPr/>
            </a:pPr>
            <a:endParaRPr lang="en-US" sz="2000" i="1" dirty="0" smtClean="0"/>
          </a:p>
          <a:p>
            <a:pPr>
              <a:defRPr/>
            </a:pPr>
            <a:r>
              <a:rPr lang="en-US" sz="2000" i="1" dirty="0" smtClean="0"/>
              <a:t>Slide content from DSHS </a:t>
            </a:r>
            <a:r>
              <a:rPr lang="en-US" sz="2000" i="1" dirty="0"/>
              <a:t>Community Services Division</a:t>
            </a:r>
            <a:endParaRPr lang="en-US" sz="2000" dirty="0"/>
          </a:p>
          <a:p>
            <a:pPr>
              <a:buFont typeface="Arial" panose="020B0604020202020204" pitchFamily="34" charset="0"/>
              <a:buChar char="•"/>
              <a:defRPr/>
            </a:pP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r>
              <a:rPr lang="en-US" altLang="en-US" smtClean="0">
                <a:latin typeface="Segoe UI" panose="020B0502040204020203" pitchFamily="34" charset="0"/>
                <a:cs typeface="Segoe UI" panose="020B0502040204020203" pitchFamily="34" charset="0"/>
              </a:rPr>
              <a:t>Resources for spenddown</a:t>
            </a:r>
          </a:p>
        </p:txBody>
      </p:sp>
      <p:sp>
        <p:nvSpPr>
          <p:cNvPr id="4" name="Date Placeholder 3"/>
          <p:cNvSpPr>
            <a:spLocks noGrp="1"/>
          </p:cNvSpPr>
          <p:nvPr>
            <p:ph type="dt" sz="quarter" idx="10"/>
          </p:nvPr>
        </p:nvSpPr>
        <p:spPr/>
        <p:txBody>
          <a:bodyPr/>
          <a:lstStyle/>
          <a:p>
            <a:pPr>
              <a:defRPr/>
            </a:pPr>
            <a:fld id="{4F2FBB9B-339C-477E-9A66-8DA196DBDA4E}" type="datetime4">
              <a:rPr lang="en-US" smtClean="0"/>
              <a:pPr>
                <a:defRPr/>
              </a:pPr>
              <a:t>January 18, 2019</a:t>
            </a:fld>
            <a:endParaRPr lang="en-US" dirty="0"/>
          </a:p>
        </p:txBody>
      </p:sp>
      <p:sp>
        <p:nvSpPr>
          <p:cNvPr id="5" name="Footer Placeholder 4"/>
          <p:cNvSpPr>
            <a:spLocks noGrp="1"/>
          </p:cNvSpPr>
          <p:nvPr>
            <p:ph type="ftr" sz="quarter" idx="11"/>
          </p:nvPr>
        </p:nvSpPr>
        <p:spPr/>
        <p:txBody>
          <a:bodyPr/>
          <a:lstStyle/>
          <a:p>
            <a:pPr>
              <a:defRPr/>
            </a:pPr>
            <a:r>
              <a:rPr lang="en-US" dirty="0"/>
              <a:t>Medicaid and Medicare working together in Washington state</a:t>
            </a:r>
          </a:p>
        </p:txBody>
      </p:sp>
      <p:sp>
        <p:nvSpPr>
          <p:cNvPr id="6" name="Slide Number Placeholder 5"/>
          <p:cNvSpPr>
            <a:spLocks noGrp="1"/>
          </p:cNvSpPr>
          <p:nvPr>
            <p:ph type="sldNum" sz="quarter" idx="12"/>
          </p:nvPr>
        </p:nvSpPr>
        <p:spPr/>
        <p:txBody>
          <a:bodyPr/>
          <a:lstStyle/>
          <a:p>
            <a:pPr>
              <a:defRPr/>
            </a:pPr>
            <a:fld id="{AD5E2E2B-58B5-452D-9E6F-E2E57811CB56}" type="slidenum">
              <a:rPr lang="en-US" smtClean="0"/>
              <a:pPr>
                <a:defRPr/>
              </a:pPr>
              <a:t>19</a:t>
            </a:fld>
            <a:endParaRPr lang="en-US" dirty="0"/>
          </a:p>
        </p:txBody>
      </p:sp>
      <p:sp>
        <p:nvSpPr>
          <p:cNvPr id="48134" name="Content Placeholder 2"/>
          <p:cNvSpPr>
            <a:spLocks noGrp="1"/>
          </p:cNvSpPr>
          <p:nvPr>
            <p:ph idx="1"/>
          </p:nvPr>
        </p:nvSpPr>
        <p:spPr>
          <a:xfrm>
            <a:off x="628650" y="1171575"/>
            <a:ext cx="7886700" cy="5005388"/>
          </a:xfrm>
        </p:spPr>
        <p:txBody>
          <a:bodyPr/>
          <a:lstStyle/>
          <a:p>
            <a:pPr marL="349250" indent="-349250">
              <a:buFont typeface="Arial" panose="020B0604020202020204" pitchFamily="34" charset="0"/>
              <a:buChar char="•"/>
            </a:pPr>
            <a:r>
              <a:rPr lang="en-US" dirty="0" smtClean="0">
                <a:latin typeface="Segoe UI" panose="020B0502040204020203" pitchFamily="34" charset="0"/>
                <a:cs typeface="Segoe UI" panose="020B0502040204020203" pitchFamily="34" charset="0"/>
              </a:rPr>
              <a:t>Clients </a:t>
            </a:r>
            <a:r>
              <a:rPr lang="en-US" dirty="0">
                <a:latin typeface="Segoe UI" panose="020B0502040204020203" pitchFamily="34" charset="0"/>
                <a:cs typeface="Segoe UI" panose="020B0502040204020203" pitchFamily="34" charset="0"/>
              </a:rPr>
              <a:t>should call 1-877-501-2233 and ask for the Spenddown Unit. They will get a call back within 24-48 hours in the order that we </a:t>
            </a:r>
            <a:r>
              <a:rPr lang="en-US" dirty="0" smtClean="0">
                <a:latin typeface="Segoe UI" panose="020B0502040204020203" pitchFamily="34" charset="0"/>
                <a:cs typeface="Segoe UI" panose="020B0502040204020203" pitchFamily="34" charset="0"/>
              </a:rPr>
              <a:t>receive.</a:t>
            </a:r>
          </a:p>
          <a:p>
            <a:pPr marL="349250" indent="-349250">
              <a:buFont typeface="Arial" panose="020B0604020202020204" pitchFamily="34" charset="0"/>
              <a:buChar char="•"/>
            </a:pPr>
            <a:r>
              <a:rPr lang="en-US" altLang="en-US" dirty="0">
                <a:latin typeface="Segoe UI" panose="020B0502040204020203" pitchFamily="34" charset="0"/>
                <a:cs typeface="Segoe UI" panose="020B0502040204020203" pitchFamily="34" charset="0"/>
              </a:rPr>
              <a:t>H</a:t>
            </a:r>
            <a:r>
              <a:rPr lang="en-US" altLang="en-US" dirty="0" smtClean="0">
                <a:latin typeface="Segoe UI" panose="020B0502040204020203" pitchFamily="34" charset="0"/>
                <a:cs typeface="Segoe UI" panose="020B0502040204020203" pitchFamily="34" charset="0"/>
              </a:rPr>
              <a:t>ave Provider One or SS# and question ready</a:t>
            </a:r>
          </a:p>
          <a:p>
            <a:pPr marL="349250" indent="-349250">
              <a:buFont typeface="Arial" panose="020B0604020202020204" pitchFamily="34" charset="0"/>
              <a:buChar char="•"/>
            </a:pPr>
            <a:r>
              <a:rPr lang="en-US" altLang="en-US" dirty="0" smtClean="0">
                <a:latin typeface="Segoe UI" panose="020B0502040204020203" pitchFamily="34" charset="0"/>
                <a:cs typeface="Segoe UI" panose="020B0502040204020203" pitchFamily="34" charset="0"/>
              </a:rPr>
              <a:t>Handout:  See the one page “What is a Medicaid Spenddown and how is it figured?”</a:t>
            </a:r>
            <a:endParaRPr lang="en-US" altLang="en-US" dirty="0" smtClean="0">
              <a:solidFill>
                <a:srgbClr val="FF0000"/>
              </a:solidFill>
              <a:latin typeface="Segoe UI" panose="020B0502040204020203" pitchFamily="34" charset="0"/>
              <a:cs typeface="Segoe UI" panose="020B0502040204020203"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60363" y="220663"/>
            <a:ext cx="8445500" cy="666750"/>
          </a:xfrm>
        </p:spPr>
        <p:txBody>
          <a:bodyPr/>
          <a:lstStyle/>
          <a:p>
            <a:pPr eaLnBrk="1" hangingPunct="1"/>
            <a:r>
              <a:rPr lang="en-US" altLang="en-US" smtClean="0">
                <a:latin typeface="Segoe UI" panose="020B0502040204020203" pitchFamily="34" charset="0"/>
                <a:cs typeface="Segoe UI" panose="020B0502040204020203" pitchFamily="34" charset="0"/>
              </a:rPr>
              <a:t>Learning objectives</a:t>
            </a:r>
          </a:p>
        </p:txBody>
      </p:sp>
      <p:sp>
        <p:nvSpPr>
          <p:cNvPr id="4" name="Date Placeholder 3"/>
          <p:cNvSpPr>
            <a:spLocks noGrp="1"/>
          </p:cNvSpPr>
          <p:nvPr>
            <p:ph type="dt" sz="quarter" idx="10"/>
          </p:nvPr>
        </p:nvSpPr>
        <p:spPr/>
        <p:txBody>
          <a:bodyPr/>
          <a:lstStyle/>
          <a:p>
            <a:pPr>
              <a:defRPr/>
            </a:pPr>
            <a:fld id="{45BE3BB7-46D7-2446-BF11-F1481A251443}" type="datetime4">
              <a:rPr lang="en-US" smtClean="0">
                <a:latin typeface="Segoe UI" panose="020B0502040204020203" pitchFamily="34" charset="0"/>
                <a:ea typeface="Segoe UI" panose="020B0502040204020203" pitchFamily="34" charset="0"/>
                <a:cs typeface="Segoe UI" panose="020B0502040204020203" pitchFamily="34" charset="0"/>
              </a:rPr>
              <a:pPr>
                <a:defRPr/>
              </a:pPr>
              <a:t>January 18, 2019</a:t>
            </a:fld>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1434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Wingdings" panose="05000000000000000000" pitchFamily="2" charset="2"/>
              <a:defRPr sz="2800">
                <a:solidFill>
                  <a:schemeClr val="tx1"/>
                </a:solidFill>
                <a:latin typeface="Segoe UI" panose="020B0502040204020203" pitchFamily="34" charset="0"/>
                <a:cs typeface="Segoe UI" panose="020B0502040204020203" pitchFamily="34" charset="0"/>
              </a:defRPr>
            </a:lvl1pPr>
            <a:lvl2pPr marL="742950" indent="-285750">
              <a:spcBef>
                <a:spcPct val="20000"/>
              </a:spcBef>
              <a:buFont typeface="Arial" panose="020B0604020202020204" pitchFamily="34" charset="0"/>
              <a:buChar char="•"/>
              <a:defRPr sz="2400">
                <a:solidFill>
                  <a:schemeClr val="tx1"/>
                </a:solidFill>
                <a:latin typeface="Segoe UI" panose="020B0502040204020203" pitchFamily="34" charset="0"/>
                <a:cs typeface="Segoe UI" panose="020B0502040204020203" pitchFamily="34" charset="0"/>
              </a:defRPr>
            </a:lvl2pPr>
            <a:lvl3pPr marL="1143000" indent="-228600">
              <a:spcBef>
                <a:spcPct val="20000"/>
              </a:spcBef>
              <a:buFont typeface="Arial" panose="020B0604020202020204" pitchFamily="34" charset="0"/>
              <a:buChar char="•"/>
              <a:defRPr sz="2000">
                <a:solidFill>
                  <a:schemeClr val="tx1"/>
                </a:solidFill>
                <a:latin typeface="Segoe UI" panose="020B0502040204020203" pitchFamily="34" charset="0"/>
                <a:cs typeface="Segoe UI" panose="020B0502040204020203" pitchFamily="34" charset="0"/>
              </a:defRPr>
            </a:lvl3pPr>
            <a:lvl4pPr marL="1600200" indent="-228600">
              <a:spcBef>
                <a:spcPct val="20000"/>
              </a:spcBef>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4pPr>
            <a:lvl5pPr marL="2057400" indent="-228600">
              <a:spcBef>
                <a:spcPct val="20000"/>
              </a:spcBef>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9pPr>
          </a:lstStyle>
          <a:p>
            <a:pPr fontAlgn="base">
              <a:spcAft>
                <a:spcPct val="0"/>
              </a:spcAft>
            </a:pPr>
            <a:r>
              <a:rPr lang="en-US" altLang="en-US" sz="1000" smtClean="0"/>
              <a:t>Medicaid and Medicare working together in Washington state</a:t>
            </a:r>
          </a:p>
        </p:txBody>
      </p:sp>
      <p:sp>
        <p:nvSpPr>
          <p:cNvPr id="6" name="Slide Number Placeholder 5"/>
          <p:cNvSpPr>
            <a:spLocks noGrp="1"/>
          </p:cNvSpPr>
          <p:nvPr>
            <p:ph type="sldNum" sz="quarter" idx="12"/>
          </p:nvPr>
        </p:nvSpPr>
        <p:spPr/>
        <p:txBody>
          <a:bodyPr/>
          <a:lstStyle/>
          <a:p>
            <a:pPr>
              <a:defRPr/>
            </a:pPr>
            <a:fld id="{7E2B6ABB-815B-46FF-A620-67448E57CFBD}" type="slidenum">
              <a:rPr lang="en-US"/>
              <a:pPr>
                <a:defRPr/>
              </a:pPr>
              <a:t>2</a:t>
            </a:fld>
            <a:endParaRPr lang="en-US" dirty="0"/>
          </a:p>
        </p:txBody>
      </p:sp>
      <p:sp>
        <p:nvSpPr>
          <p:cNvPr id="9" name="Content Placeholder 2"/>
          <p:cNvSpPr>
            <a:spLocks noGrp="1"/>
          </p:cNvSpPr>
          <p:nvPr>
            <p:ph idx="1"/>
          </p:nvPr>
        </p:nvSpPr>
        <p:spPr>
          <a:xfrm>
            <a:off x="373157" y="1098486"/>
            <a:ext cx="8432706" cy="5005889"/>
          </a:xfrm>
          <a:extLst/>
        </p:spPr>
        <p:txBody>
          <a:bodyPr/>
          <a:lstStyle/>
          <a:p>
            <a:pPr marL="457200" lvl="1" indent="-457200">
              <a:buFont typeface="+mj-lt"/>
              <a:buAutoNum type="arabicPeriod"/>
              <a:defRPr/>
            </a:pPr>
            <a:r>
              <a:rPr lang="en-US" altLang="en-US" dirty="0" smtClean="0">
                <a:latin typeface="Segoe UI" panose="020B0502040204020203" pitchFamily="34" charset="0"/>
                <a:cs typeface="Segoe UI" panose="020B0502040204020203" pitchFamily="34" charset="0"/>
              </a:rPr>
              <a:t>Describe how Medicare and Medicaid work together for someone who has both</a:t>
            </a:r>
          </a:p>
          <a:p>
            <a:pPr marL="457200" lvl="1" indent="-457200">
              <a:buFont typeface="+mj-lt"/>
              <a:buAutoNum type="arabicPeriod"/>
              <a:defRPr/>
            </a:pPr>
            <a:r>
              <a:rPr lang="en-US" altLang="en-US" dirty="0" smtClean="0">
                <a:latin typeface="Segoe UI" panose="020B0502040204020203" pitchFamily="34" charset="0"/>
                <a:cs typeface="Segoe UI" panose="020B0502040204020203" pitchFamily="34" charset="0"/>
              </a:rPr>
              <a:t>Articulate SHIBA volunteers’ role in screening and helping people apply for Medicaid or any of the Medicare Savings Programs or Extra Help</a:t>
            </a:r>
          </a:p>
          <a:p>
            <a:pPr marL="457200" lvl="1" indent="-457200">
              <a:buFont typeface="+mj-lt"/>
              <a:buAutoNum type="arabicPeriod"/>
              <a:defRPr/>
            </a:pPr>
            <a:r>
              <a:rPr lang="en-US" altLang="en-US" dirty="0" smtClean="0">
                <a:latin typeface="Segoe UI" panose="020B0502040204020203" pitchFamily="34" charset="0"/>
                <a:cs typeface="Segoe UI" panose="020B0502040204020203" pitchFamily="34" charset="0"/>
              </a:rPr>
              <a:t>Describe the partner agencies and resources SHIBA volunteers can access when confronted with complex Medicare and Medicaid issues</a:t>
            </a:r>
          </a:p>
          <a:p>
            <a:pPr marL="457200" lvl="1" indent="-457200">
              <a:buFont typeface="+mj-lt"/>
              <a:buAutoNum type="arabicPeriod"/>
              <a:defRPr/>
            </a:pPr>
            <a:r>
              <a:rPr lang="en-US" altLang="en-US" dirty="0" smtClean="0">
                <a:latin typeface="Segoe UI" panose="020B0502040204020203" pitchFamily="34" charset="0"/>
                <a:cs typeface="Segoe UI" panose="020B0502040204020203" pitchFamily="34" charset="0"/>
              </a:rPr>
              <a:t>Show volunteers how to use the Extra Help </a:t>
            </a:r>
            <a:br>
              <a:rPr lang="en-US" altLang="en-US" dirty="0" smtClean="0">
                <a:latin typeface="Segoe UI" panose="020B0502040204020203" pitchFamily="34" charset="0"/>
                <a:cs typeface="Segoe UI" panose="020B0502040204020203" pitchFamily="34" charset="0"/>
              </a:rPr>
            </a:br>
            <a:r>
              <a:rPr lang="en-US" altLang="en-US" dirty="0" smtClean="0">
                <a:latin typeface="Segoe UI" panose="020B0502040204020203" pitchFamily="34" charset="0"/>
                <a:cs typeface="Segoe UI" panose="020B0502040204020203" pitchFamily="34" charset="0"/>
              </a:rPr>
              <a:t>tri-fold and/or Rainbow chart to screen clients for public assistance programs</a:t>
            </a:r>
          </a:p>
          <a:p>
            <a:pPr marL="457200" lvl="1" indent="-457200">
              <a:buFont typeface="+mj-lt"/>
              <a:buAutoNum type="arabicPeriod"/>
              <a:defRPr/>
            </a:pPr>
            <a:r>
              <a:rPr lang="en-US" altLang="en-US" dirty="0" smtClean="0">
                <a:latin typeface="Segoe UI" panose="020B0502040204020203" pitchFamily="34" charset="0"/>
                <a:cs typeface="Segoe UI" panose="020B0502040204020203" pitchFamily="34" charset="0"/>
              </a:rPr>
              <a:t>Define what the Spenddown program is and how to refer clients when they have questions about it</a:t>
            </a:r>
          </a:p>
        </p:txBody>
      </p:sp>
    </p:spTree>
  </p:cSld>
  <p:clrMapOvr>
    <a:masterClrMapping/>
  </p:clrMapOvr>
  <p:transition spd="slow" advTm="14954"/>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eaLnBrk="1" hangingPunct="1"/>
            <a:r>
              <a:rPr lang="en-US" altLang="en-US" smtClean="0">
                <a:latin typeface="Segoe UI" panose="020B0502040204020203" pitchFamily="34" charset="0"/>
                <a:cs typeface="Segoe UI" panose="020B0502040204020203" pitchFamily="34" charset="0"/>
              </a:rPr>
              <a:t>Medicare Savings Programs</a:t>
            </a:r>
          </a:p>
        </p:txBody>
      </p:sp>
      <p:sp>
        <p:nvSpPr>
          <p:cNvPr id="4" name="Date Placeholder 3"/>
          <p:cNvSpPr>
            <a:spLocks noGrp="1"/>
          </p:cNvSpPr>
          <p:nvPr>
            <p:ph type="dt" sz="quarter" idx="10"/>
          </p:nvPr>
        </p:nvSpPr>
        <p:spPr/>
        <p:txBody>
          <a:bodyPr/>
          <a:lstStyle/>
          <a:p>
            <a:pPr>
              <a:defRPr/>
            </a:pPr>
            <a:fld id="{4F2FBB9B-339C-477E-9A66-8DA196DBDA4E}" type="datetime4">
              <a:rPr lang="en-US" smtClean="0"/>
              <a:pPr>
                <a:defRPr/>
              </a:pPr>
              <a:t>January 18, 2019</a:t>
            </a:fld>
            <a:endParaRPr lang="en-US" dirty="0"/>
          </a:p>
        </p:txBody>
      </p:sp>
      <p:sp>
        <p:nvSpPr>
          <p:cNvPr id="5" name="Footer Placeholder 4"/>
          <p:cNvSpPr>
            <a:spLocks noGrp="1"/>
          </p:cNvSpPr>
          <p:nvPr>
            <p:ph type="ftr" sz="quarter" idx="11"/>
          </p:nvPr>
        </p:nvSpPr>
        <p:spPr/>
        <p:txBody>
          <a:bodyPr/>
          <a:lstStyle/>
          <a:p>
            <a:pPr>
              <a:defRPr/>
            </a:pPr>
            <a:r>
              <a:rPr lang="en-US" dirty="0"/>
              <a:t>Medicaid and Medicare working together in Washington state</a:t>
            </a:r>
          </a:p>
        </p:txBody>
      </p:sp>
      <p:sp>
        <p:nvSpPr>
          <p:cNvPr id="6" name="Slide Number Placeholder 5"/>
          <p:cNvSpPr>
            <a:spLocks noGrp="1"/>
          </p:cNvSpPr>
          <p:nvPr>
            <p:ph type="sldNum" sz="quarter" idx="12"/>
          </p:nvPr>
        </p:nvSpPr>
        <p:spPr/>
        <p:txBody>
          <a:bodyPr/>
          <a:lstStyle/>
          <a:p>
            <a:pPr>
              <a:defRPr/>
            </a:pPr>
            <a:fld id="{A15A742A-9A5E-4954-B6D2-A706D473F818}" type="slidenum">
              <a:rPr lang="en-US" smtClean="0"/>
              <a:pPr>
                <a:defRPr/>
              </a:pPr>
              <a:t>20</a:t>
            </a:fld>
            <a:endParaRPr lang="en-US" dirty="0"/>
          </a:p>
        </p:txBody>
      </p:sp>
      <p:sp>
        <p:nvSpPr>
          <p:cNvPr id="8" name="Content Placeholder 2"/>
          <p:cNvSpPr>
            <a:spLocks noGrp="1"/>
          </p:cNvSpPr>
          <p:nvPr>
            <p:ph idx="1"/>
          </p:nvPr>
        </p:nvSpPr>
        <p:spPr>
          <a:xfrm>
            <a:off x="628650" y="1171074"/>
            <a:ext cx="7886700" cy="5005889"/>
          </a:xfrm>
          <a:extLst/>
        </p:spPr>
        <p:txBody>
          <a:bodyPr/>
          <a:lstStyle/>
          <a:p>
            <a:pPr marL="349250" indent="-349250">
              <a:buFont typeface="Arial" panose="020B0604020202020204" pitchFamily="34" charset="0"/>
              <a:buChar char="•"/>
              <a:defRPr/>
            </a:pPr>
            <a:r>
              <a:rPr lang="en-US" dirty="0"/>
              <a:t>Medicare Savings Programs (MSP) pay the Medicare premiums and </a:t>
            </a:r>
            <a:r>
              <a:rPr lang="en-US" dirty="0" smtClean="0"/>
              <a:t>sometimes </a:t>
            </a:r>
            <a:r>
              <a:rPr lang="en-US" dirty="0"/>
              <a:t>deductibles/co-insurances and co-payments</a:t>
            </a:r>
          </a:p>
          <a:p>
            <a:pPr marL="349250" indent="-349250">
              <a:buFont typeface="Arial" panose="020B0604020202020204" pitchFamily="34" charset="0"/>
              <a:buChar char="•"/>
              <a:defRPr/>
            </a:pPr>
            <a:r>
              <a:rPr lang="en-US" dirty="0"/>
              <a:t>Medicare Savings Programs have an income and resource limit.</a:t>
            </a:r>
          </a:p>
          <a:p>
            <a:pPr marL="349250" indent="-349250">
              <a:buFont typeface="Arial" panose="020B0604020202020204" pitchFamily="34" charset="0"/>
              <a:buChar char="•"/>
              <a:defRPr/>
            </a:pPr>
            <a:r>
              <a:rPr lang="en-US" dirty="0"/>
              <a:t>If a person qualified for QMB, SLMB or a QI </a:t>
            </a:r>
            <a:r>
              <a:rPr lang="en-US" dirty="0" smtClean="0"/>
              <a:t>program, </a:t>
            </a:r>
            <a:r>
              <a:rPr lang="en-US" dirty="0"/>
              <a:t>they automatically qualify for Extra Help for </a:t>
            </a:r>
            <a:r>
              <a:rPr lang="en-US" dirty="0" smtClean="0"/>
              <a:t>prescriptions</a:t>
            </a:r>
            <a:endParaRPr lang="en-US" dirty="0"/>
          </a:p>
          <a:p>
            <a:pPr>
              <a:defRPr/>
            </a:pPr>
            <a:endParaRPr lang="en-US" sz="2000" i="1" dirty="0" smtClean="0"/>
          </a:p>
          <a:p>
            <a:pPr>
              <a:defRPr/>
            </a:pPr>
            <a:r>
              <a:rPr lang="en-US" sz="2000" i="1" dirty="0" smtClean="0"/>
              <a:t>Slide content from </a:t>
            </a:r>
            <a:r>
              <a:rPr lang="en-US" sz="2000" i="1" dirty="0"/>
              <a:t>DSHS Community Services Division</a:t>
            </a:r>
          </a:p>
          <a:p>
            <a:pPr>
              <a:defRPr/>
            </a:pP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eaLnBrk="1" hangingPunct="1"/>
            <a:r>
              <a:rPr lang="en-US" altLang="en-US" smtClean="0">
                <a:latin typeface="Segoe UI" panose="020B0502040204020203" pitchFamily="34" charset="0"/>
                <a:cs typeface="Segoe UI" panose="020B0502040204020203" pitchFamily="34" charset="0"/>
              </a:rPr>
              <a:t>Medicare Savings Eligibility</a:t>
            </a:r>
          </a:p>
        </p:txBody>
      </p:sp>
      <p:sp>
        <p:nvSpPr>
          <p:cNvPr id="4" name="Date Placeholder 3"/>
          <p:cNvSpPr>
            <a:spLocks noGrp="1"/>
          </p:cNvSpPr>
          <p:nvPr>
            <p:ph type="dt" sz="quarter" idx="10"/>
          </p:nvPr>
        </p:nvSpPr>
        <p:spPr/>
        <p:txBody>
          <a:bodyPr/>
          <a:lstStyle/>
          <a:p>
            <a:pPr>
              <a:defRPr/>
            </a:pPr>
            <a:fld id="{4F2FBB9B-339C-477E-9A66-8DA196DBDA4E}" type="datetime4">
              <a:rPr lang="en-US" smtClean="0"/>
              <a:pPr>
                <a:defRPr/>
              </a:pPr>
              <a:t>January 18, 2019</a:t>
            </a:fld>
            <a:endParaRPr lang="en-US" dirty="0"/>
          </a:p>
        </p:txBody>
      </p:sp>
      <p:sp>
        <p:nvSpPr>
          <p:cNvPr id="5" name="Footer Placeholder 4"/>
          <p:cNvSpPr>
            <a:spLocks noGrp="1"/>
          </p:cNvSpPr>
          <p:nvPr>
            <p:ph type="ftr" sz="quarter" idx="11"/>
          </p:nvPr>
        </p:nvSpPr>
        <p:spPr/>
        <p:txBody>
          <a:bodyPr/>
          <a:lstStyle/>
          <a:p>
            <a:pPr>
              <a:defRPr/>
            </a:pPr>
            <a:r>
              <a:rPr lang="en-US" dirty="0"/>
              <a:t>Medicaid and Medicare working together in Washington state</a:t>
            </a:r>
          </a:p>
        </p:txBody>
      </p:sp>
      <p:sp>
        <p:nvSpPr>
          <p:cNvPr id="6" name="Slide Number Placeholder 5"/>
          <p:cNvSpPr>
            <a:spLocks noGrp="1"/>
          </p:cNvSpPr>
          <p:nvPr>
            <p:ph type="sldNum" sz="quarter" idx="12"/>
          </p:nvPr>
        </p:nvSpPr>
        <p:spPr/>
        <p:txBody>
          <a:bodyPr/>
          <a:lstStyle/>
          <a:p>
            <a:pPr>
              <a:defRPr/>
            </a:pPr>
            <a:fld id="{04195CD8-8724-466C-9879-2354E806E912}" type="slidenum">
              <a:rPr lang="en-US" smtClean="0"/>
              <a:pPr>
                <a:defRPr/>
              </a:pPr>
              <a:t>21</a:t>
            </a:fld>
            <a:endParaRPr lang="en-US" dirty="0"/>
          </a:p>
        </p:txBody>
      </p:sp>
      <p:pic>
        <p:nvPicPr>
          <p:cNvPr id="52231"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46775" y="1181100"/>
            <a:ext cx="2889250" cy="494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Content Placeholder 7" descr="Screen Clipping"/>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60364" y="1417913"/>
            <a:ext cx="5653934" cy="3704593"/>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eaLnBrk="1" hangingPunct="1"/>
            <a:r>
              <a:rPr lang="en-US" altLang="en-US" smtClean="0">
                <a:latin typeface="Segoe UI" panose="020B0502040204020203" pitchFamily="34" charset="0"/>
                <a:cs typeface="Segoe UI" panose="020B0502040204020203" pitchFamily="34" charset="0"/>
              </a:rPr>
              <a:t>Qualified Medicare Beneficiary (QMB)</a:t>
            </a:r>
          </a:p>
        </p:txBody>
      </p:sp>
      <p:sp>
        <p:nvSpPr>
          <p:cNvPr id="4" name="Date Placeholder 3"/>
          <p:cNvSpPr>
            <a:spLocks noGrp="1"/>
          </p:cNvSpPr>
          <p:nvPr>
            <p:ph type="dt" sz="quarter" idx="10"/>
          </p:nvPr>
        </p:nvSpPr>
        <p:spPr/>
        <p:txBody>
          <a:bodyPr/>
          <a:lstStyle/>
          <a:p>
            <a:pPr>
              <a:defRPr/>
            </a:pPr>
            <a:fld id="{4F2FBB9B-339C-477E-9A66-8DA196DBDA4E}" type="datetime4">
              <a:rPr lang="en-US" smtClean="0"/>
              <a:pPr>
                <a:defRPr/>
              </a:pPr>
              <a:t>January 18, 2019</a:t>
            </a:fld>
            <a:endParaRPr lang="en-US" dirty="0"/>
          </a:p>
        </p:txBody>
      </p:sp>
      <p:sp>
        <p:nvSpPr>
          <p:cNvPr id="5" name="Footer Placeholder 4"/>
          <p:cNvSpPr>
            <a:spLocks noGrp="1"/>
          </p:cNvSpPr>
          <p:nvPr>
            <p:ph type="ftr" sz="quarter" idx="11"/>
          </p:nvPr>
        </p:nvSpPr>
        <p:spPr/>
        <p:txBody>
          <a:bodyPr/>
          <a:lstStyle/>
          <a:p>
            <a:pPr>
              <a:defRPr/>
            </a:pPr>
            <a:r>
              <a:rPr lang="en-US" dirty="0"/>
              <a:t>Medicaid and Medicare working together in Washington state</a:t>
            </a:r>
          </a:p>
        </p:txBody>
      </p:sp>
      <p:sp>
        <p:nvSpPr>
          <p:cNvPr id="6" name="Slide Number Placeholder 5"/>
          <p:cNvSpPr>
            <a:spLocks noGrp="1"/>
          </p:cNvSpPr>
          <p:nvPr>
            <p:ph type="sldNum" sz="quarter" idx="12"/>
          </p:nvPr>
        </p:nvSpPr>
        <p:spPr/>
        <p:txBody>
          <a:bodyPr/>
          <a:lstStyle/>
          <a:p>
            <a:pPr>
              <a:defRPr/>
            </a:pPr>
            <a:fld id="{524B6901-DC23-4701-BEC4-A524A4381703}" type="slidenum">
              <a:rPr lang="en-US" smtClean="0"/>
              <a:pPr>
                <a:defRPr/>
              </a:pPr>
              <a:t>22</a:t>
            </a:fld>
            <a:endParaRPr lang="en-US" dirty="0"/>
          </a:p>
        </p:txBody>
      </p:sp>
      <p:sp>
        <p:nvSpPr>
          <p:cNvPr id="8" name="Content Placeholder 2"/>
          <p:cNvSpPr>
            <a:spLocks noGrp="1"/>
          </p:cNvSpPr>
          <p:nvPr>
            <p:ph idx="1"/>
          </p:nvPr>
        </p:nvSpPr>
        <p:spPr>
          <a:xfrm>
            <a:off x="628650" y="1171575"/>
            <a:ext cx="7886700" cy="5005388"/>
          </a:xfrm>
        </p:spPr>
        <p:txBody>
          <a:bodyPr/>
          <a:lstStyle/>
          <a:p>
            <a:pPr marL="349250" indent="-349250">
              <a:buFont typeface="Arial" panose="020B0604020202020204" pitchFamily="34" charset="0"/>
              <a:buChar char="•"/>
              <a:defRPr/>
            </a:pPr>
            <a:r>
              <a:rPr lang="en-US" sz="2600" dirty="0" smtClean="0"/>
              <a:t>Known as S03 Medical Program in ACES by DSHS</a:t>
            </a:r>
          </a:p>
          <a:p>
            <a:pPr marL="349250" indent="-349250">
              <a:buFont typeface="Arial" panose="020B0604020202020204" pitchFamily="34" charset="0"/>
              <a:buChar char="•"/>
              <a:defRPr/>
            </a:pPr>
            <a:r>
              <a:rPr lang="en-US" sz="2600" dirty="0" smtClean="0"/>
              <a:t>QMB pays for Part A and/or Part B premium; providers aren’t allowed to bill client for deductibles, coinsurance and copayments when client gets services and supplies except outpatient prescriptions.</a:t>
            </a:r>
          </a:p>
          <a:p>
            <a:pPr marL="349250" indent="-349250">
              <a:buFont typeface="Arial" panose="020B0604020202020204" pitchFamily="34" charset="0"/>
              <a:buChar char="•"/>
              <a:defRPr/>
            </a:pPr>
            <a:r>
              <a:rPr lang="en-US" sz="2600" dirty="0" smtClean="0"/>
              <a:t>Client needs to show Medicare or Medicare Advantage </a:t>
            </a:r>
            <a:r>
              <a:rPr lang="en-US" sz="2600" i="1" u="sng" dirty="0" smtClean="0"/>
              <a:t>and </a:t>
            </a:r>
            <a:r>
              <a:rPr lang="en-US" sz="2600" dirty="0" smtClean="0"/>
              <a:t>Provider One Services Card to all providers</a:t>
            </a:r>
            <a:r>
              <a:rPr lang="en-US" sz="2600" dirty="0"/>
              <a:t> </a:t>
            </a:r>
            <a:r>
              <a:rPr lang="en-US" sz="2600" dirty="0" smtClean="0"/>
              <a:t>and suppliers</a:t>
            </a:r>
          </a:p>
          <a:p>
            <a:pPr marL="349250" indent="-349250">
              <a:buFont typeface="Arial" panose="020B0604020202020204" pitchFamily="34" charset="0"/>
              <a:buChar char="•"/>
              <a:defRPr/>
            </a:pPr>
            <a:r>
              <a:rPr lang="en-US" sz="2600" dirty="0" smtClean="0"/>
              <a:t>The client’s providers must be contracted with both Medicare and Medicaid</a:t>
            </a:r>
          </a:p>
          <a:p>
            <a:pPr>
              <a:buFont typeface="Arial" panose="020B0604020202020204" pitchFamily="34" charset="0"/>
              <a:buChar char="•"/>
              <a:defRPr/>
            </a:pP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eaLnBrk="1" hangingPunct="1"/>
            <a:r>
              <a:rPr lang="en-US" altLang="en-US" smtClean="0">
                <a:latin typeface="Segoe UI" panose="020B0502040204020203" pitchFamily="34" charset="0"/>
                <a:cs typeface="Segoe UI" panose="020B0502040204020203" pitchFamily="34" charset="0"/>
              </a:rPr>
              <a:t>QMB </a:t>
            </a:r>
            <a:r>
              <a:rPr lang="en-US" altLang="en-US" i="1" smtClean="0">
                <a:latin typeface="Segoe UI" panose="020B0502040204020203" pitchFamily="34" charset="0"/>
                <a:cs typeface="Segoe UI" panose="020B0502040204020203" pitchFamily="34" charset="0"/>
              </a:rPr>
              <a:t>continued</a:t>
            </a:r>
          </a:p>
        </p:txBody>
      </p:sp>
      <p:sp>
        <p:nvSpPr>
          <p:cNvPr id="4" name="Date Placeholder 3"/>
          <p:cNvSpPr>
            <a:spLocks noGrp="1"/>
          </p:cNvSpPr>
          <p:nvPr>
            <p:ph type="dt" sz="quarter" idx="10"/>
          </p:nvPr>
        </p:nvSpPr>
        <p:spPr/>
        <p:txBody>
          <a:bodyPr/>
          <a:lstStyle/>
          <a:p>
            <a:pPr>
              <a:defRPr/>
            </a:pPr>
            <a:fld id="{4F2FBB9B-339C-477E-9A66-8DA196DBDA4E}" type="datetime4">
              <a:rPr lang="en-US" smtClean="0"/>
              <a:pPr>
                <a:defRPr/>
              </a:pPr>
              <a:t>January 18, 2019</a:t>
            </a:fld>
            <a:endParaRPr lang="en-US" dirty="0"/>
          </a:p>
        </p:txBody>
      </p:sp>
      <p:sp>
        <p:nvSpPr>
          <p:cNvPr id="5" name="Footer Placeholder 4"/>
          <p:cNvSpPr>
            <a:spLocks noGrp="1"/>
          </p:cNvSpPr>
          <p:nvPr>
            <p:ph type="ftr" sz="quarter" idx="11"/>
          </p:nvPr>
        </p:nvSpPr>
        <p:spPr/>
        <p:txBody>
          <a:bodyPr/>
          <a:lstStyle/>
          <a:p>
            <a:pPr>
              <a:defRPr/>
            </a:pPr>
            <a:r>
              <a:rPr lang="en-US" dirty="0"/>
              <a:t>Medicaid and Medicare working together in Washington state</a:t>
            </a:r>
          </a:p>
        </p:txBody>
      </p:sp>
      <p:sp>
        <p:nvSpPr>
          <p:cNvPr id="6" name="Slide Number Placeholder 5"/>
          <p:cNvSpPr>
            <a:spLocks noGrp="1"/>
          </p:cNvSpPr>
          <p:nvPr>
            <p:ph type="sldNum" sz="quarter" idx="12"/>
          </p:nvPr>
        </p:nvSpPr>
        <p:spPr/>
        <p:txBody>
          <a:bodyPr/>
          <a:lstStyle/>
          <a:p>
            <a:pPr>
              <a:defRPr/>
            </a:pPr>
            <a:fld id="{22630246-9BAC-4A0B-85FE-BC01364042F4}" type="slidenum">
              <a:rPr lang="en-US" smtClean="0"/>
              <a:pPr>
                <a:defRPr/>
              </a:pPr>
              <a:t>23</a:t>
            </a:fld>
            <a:endParaRPr lang="en-US" dirty="0"/>
          </a:p>
        </p:txBody>
      </p:sp>
      <p:sp>
        <p:nvSpPr>
          <p:cNvPr id="56326" name="Content Placeholder 2"/>
          <p:cNvSpPr>
            <a:spLocks noGrp="1"/>
          </p:cNvSpPr>
          <p:nvPr>
            <p:ph idx="1"/>
          </p:nvPr>
        </p:nvSpPr>
        <p:spPr>
          <a:xfrm>
            <a:off x="628650" y="1171575"/>
            <a:ext cx="7886700" cy="5005388"/>
          </a:xfrm>
        </p:spPr>
        <p:txBody>
          <a:bodyPr/>
          <a:lstStyle/>
          <a:p>
            <a:pPr marL="349250" indent="-295275">
              <a:buFont typeface="Arial" panose="020B0604020202020204" pitchFamily="34" charset="0"/>
              <a:buChar char="•"/>
            </a:pPr>
            <a:r>
              <a:rPr lang="en-US" altLang="en-US" smtClean="0">
                <a:latin typeface="Segoe UI" panose="020B0502040204020203" pitchFamily="34" charset="0"/>
                <a:cs typeface="Segoe UI" panose="020B0502040204020203" pitchFamily="34" charset="0"/>
              </a:rPr>
              <a:t>Enrollment starts first of the month following the month eligibility is documented</a:t>
            </a:r>
          </a:p>
          <a:p>
            <a:pPr marL="349250" indent="-295275">
              <a:buFont typeface="Arial" panose="020B0604020202020204" pitchFamily="34" charset="0"/>
              <a:buChar char="•"/>
            </a:pPr>
            <a:r>
              <a:rPr lang="en-US" altLang="en-US" smtClean="0">
                <a:latin typeface="Segoe UI" panose="020B0502040204020203" pitchFamily="34" charset="0"/>
                <a:cs typeface="Segoe UI" panose="020B0502040204020203" pitchFamily="34" charset="0"/>
              </a:rPr>
              <a:t>Benefits covered: (Works much like a Medigap Plan F)</a:t>
            </a:r>
          </a:p>
          <a:p>
            <a:pPr lvl="1">
              <a:buFont typeface="Courier New" panose="02070309020205020404" pitchFamily="49" charset="0"/>
              <a:buChar char="o"/>
            </a:pPr>
            <a:r>
              <a:rPr lang="en-US" altLang="en-US" smtClean="0">
                <a:latin typeface="Segoe UI" panose="020B0502040204020203" pitchFamily="34" charset="0"/>
                <a:cs typeface="Segoe UI" panose="020B0502040204020203" pitchFamily="34" charset="0"/>
              </a:rPr>
              <a:t>Hospital deductibles </a:t>
            </a:r>
          </a:p>
          <a:p>
            <a:pPr lvl="1">
              <a:buFont typeface="Courier New" panose="02070309020205020404" pitchFamily="49" charset="0"/>
              <a:buChar char="o"/>
            </a:pPr>
            <a:r>
              <a:rPr lang="en-US" altLang="en-US" smtClean="0">
                <a:latin typeface="Segoe UI" panose="020B0502040204020203" pitchFamily="34" charset="0"/>
                <a:cs typeface="Segoe UI" panose="020B0502040204020203" pitchFamily="34" charset="0"/>
              </a:rPr>
              <a:t>SNF copays or co-insurance: days 21-100 ($170.50 daily)</a:t>
            </a:r>
          </a:p>
          <a:p>
            <a:pPr lvl="1">
              <a:buFont typeface="Courier New" panose="02070309020205020404" pitchFamily="49" charset="0"/>
              <a:buChar char="o"/>
            </a:pPr>
            <a:r>
              <a:rPr lang="en-US" altLang="en-US" smtClean="0">
                <a:latin typeface="Segoe UI" panose="020B0502040204020203" pitchFamily="34" charset="0"/>
                <a:cs typeface="Segoe UI" panose="020B0502040204020203" pitchFamily="34" charset="0"/>
              </a:rPr>
              <a:t>Part A monthly premium (up to $437)</a:t>
            </a:r>
          </a:p>
          <a:p>
            <a:pPr lvl="1">
              <a:buFont typeface="Courier New" panose="02070309020205020404" pitchFamily="49" charset="0"/>
              <a:buChar char="o"/>
            </a:pPr>
            <a:r>
              <a:rPr lang="en-US" altLang="en-US" smtClean="0">
                <a:latin typeface="Segoe UI" panose="020B0502040204020203" pitchFamily="34" charset="0"/>
                <a:cs typeface="Segoe UI" panose="020B0502040204020203" pitchFamily="34" charset="0"/>
              </a:rPr>
              <a:t>Part B annual deductible ($185)</a:t>
            </a:r>
          </a:p>
          <a:p>
            <a:pPr lvl="1">
              <a:buFont typeface="Courier New" panose="02070309020205020404" pitchFamily="49" charset="0"/>
              <a:buChar char="o"/>
            </a:pPr>
            <a:r>
              <a:rPr lang="en-US" altLang="en-US" smtClean="0">
                <a:latin typeface="Segoe UI" panose="020B0502040204020203" pitchFamily="34" charset="0"/>
                <a:cs typeface="Segoe UI" panose="020B0502040204020203" pitchFamily="34" charset="0"/>
              </a:rPr>
              <a:t>Part B or C coinsurance or co-pays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eaLnBrk="1" hangingPunct="1"/>
            <a:r>
              <a:rPr lang="en-US" altLang="en-US" dirty="0" smtClean="0">
                <a:latin typeface="Segoe UI" panose="020B0502040204020203" pitchFamily="34" charset="0"/>
                <a:cs typeface="Segoe UI" panose="020B0502040204020203" pitchFamily="34" charset="0"/>
              </a:rPr>
              <a:t>QMBs and provider billing </a:t>
            </a:r>
          </a:p>
        </p:txBody>
      </p:sp>
      <p:sp>
        <p:nvSpPr>
          <p:cNvPr id="4" name="Date Placeholder 3"/>
          <p:cNvSpPr>
            <a:spLocks noGrp="1"/>
          </p:cNvSpPr>
          <p:nvPr>
            <p:ph type="dt" sz="quarter" idx="10"/>
          </p:nvPr>
        </p:nvSpPr>
        <p:spPr/>
        <p:txBody>
          <a:bodyPr/>
          <a:lstStyle/>
          <a:p>
            <a:pPr>
              <a:defRPr/>
            </a:pPr>
            <a:fld id="{4F2FBB9B-339C-477E-9A66-8DA196DBDA4E}" type="datetime4">
              <a:rPr lang="en-US" smtClean="0"/>
              <a:pPr>
                <a:defRPr/>
              </a:pPr>
              <a:t>January 18, 2019</a:t>
            </a:fld>
            <a:endParaRPr lang="en-US" dirty="0"/>
          </a:p>
        </p:txBody>
      </p:sp>
      <p:sp>
        <p:nvSpPr>
          <p:cNvPr id="5" name="Footer Placeholder 4"/>
          <p:cNvSpPr>
            <a:spLocks noGrp="1"/>
          </p:cNvSpPr>
          <p:nvPr>
            <p:ph type="ftr" sz="quarter" idx="11"/>
          </p:nvPr>
        </p:nvSpPr>
        <p:spPr/>
        <p:txBody>
          <a:bodyPr/>
          <a:lstStyle/>
          <a:p>
            <a:pPr>
              <a:defRPr/>
            </a:pPr>
            <a:r>
              <a:rPr lang="en-US" dirty="0"/>
              <a:t>Medicaid and Medicare working together in Washington state</a:t>
            </a:r>
          </a:p>
        </p:txBody>
      </p:sp>
      <p:sp>
        <p:nvSpPr>
          <p:cNvPr id="6" name="Slide Number Placeholder 5"/>
          <p:cNvSpPr>
            <a:spLocks noGrp="1"/>
          </p:cNvSpPr>
          <p:nvPr>
            <p:ph type="sldNum" sz="quarter" idx="12"/>
          </p:nvPr>
        </p:nvSpPr>
        <p:spPr/>
        <p:txBody>
          <a:bodyPr/>
          <a:lstStyle/>
          <a:p>
            <a:pPr>
              <a:defRPr/>
            </a:pPr>
            <a:fld id="{FBEB9457-689A-480F-838B-5FB0F0FDF138}" type="slidenum">
              <a:rPr lang="en-US" smtClean="0"/>
              <a:pPr>
                <a:defRPr/>
              </a:pPr>
              <a:t>24</a:t>
            </a:fld>
            <a:endParaRPr lang="en-US" dirty="0"/>
          </a:p>
        </p:txBody>
      </p:sp>
      <p:sp>
        <p:nvSpPr>
          <p:cNvPr id="8" name="Content Placeholder 2"/>
          <p:cNvSpPr>
            <a:spLocks noGrp="1"/>
          </p:cNvSpPr>
          <p:nvPr>
            <p:ph idx="1"/>
          </p:nvPr>
        </p:nvSpPr>
        <p:spPr>
          <a:xfrm>
            <a:off x="628650" y="1171575"/>
            <a:ext cx="7886700" cy="5005388"/>
          </a:xfrm>
        </p:spPr>
        <p:txBody>
          <a:bodyPr/>
          <a:lstStyle/>
          <a:p>
            <a:pPr marL="349250" indent="-349250">
              <a:buFont typeface="Arial" panose="020B0604020202020204" pitchFamily="34" charset="0"/>
              <a:buChar char="•"/>
              <a:defRPr/>
            </a:pPr>
            <a:r>
              <a:rPr lang="en-US" dirty="0" smtClean="0"/>
              <a:t>When a person has Medicare and is on QMB the providers are prohibited from billing any balances to the client.</a:t>
            </a:r>
          </a:p>
          <a:p>
            <a:pPr lvl="1">
              <a:buFont typeface="Courier New" panose="02070309020205020404" pitchFamily="49" charset="0"/>
              <a:buChar char="o"/>
              <a:defRPr/>
            </a:pPr>
            <a:r>
              <a:rPr lang="en-US" dirty="0" smtClean="0"/>
              <a:t>Except possibly small drug co-pays</a:t>
            </a:r>
          </a:p>
          <a:p>
            <a:pPr marL="349250" indent="-349250">
              <a:buFont typeface="Arial" panose="020B0604020202020204" pitchFamily="34" charset="0"/>
              <a:buChar char="•"/>
              <a:defRPr/>
            </a:pPr>
            <a:r>
              <a:rPr lang="en-US" dirty="0" smtClean="0"/>
              <a:t>If a client gets bills, you can educate them about letting their provider know they have a Provider One card and have QMB. The provider can rebill Medicaid.</a:t>
            </a:r>
          </a:p>
          <a:p>
            <a:pPr marL="349250" indent="-349250">
              <a:buFont typeface="Arial" panose="020B0604020202020204" pitchFamily="34" charset="0"/>
              <a:buChar char="•"/>
              <a:defRPr/>
            </a:pPr>
            <a:r>
              <a:rPr lang="en-US" dirty="0" smtClean="0"/>
              <a:t>If there’s a persistent problem, client can file a complaint with SHIBA.</a:t>
            </a:r>
          </a:p>
          <a:p>
            <a:pPr>
              <a:defRPr/>
            </a:pP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1225" y="1958975"/>
            <a:ext cx="6848475" cy="425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Title 1"/>
          <p:cNvSpPr>
            <a:spLocks noGrp="1"/>
          </p:cNvSpPr>
          <p:nvPr>
            <p:ph type="title"/>
          </p:nvPr>
        </p:nvSpPr>
        <p:spPr/>
        <p:txBody>
          <a:bodyPr/>
          <a:lstStyle/>
          <a:p>
            <a:pPr eaLnBrk="1" hangingPunct="1"/>
            <a:r>
              <a:rPr lang="en-US" altLang="en-US" smtClean="0">
                <a:latin typeface="Segoe UI" panose="020B0502040204020203" pitchFamily="34" charset="0"/>
                <a:cs typeface="Segoe UI" panose="020B0502040204020203" pitchFamily="34" charset="0"/>
              </a:rPr>
              <a:t>QMB or spenddown?</a:t>
            </a:r>
          </a:p>
        </p:txBody>
      </p:sp>
      <p:sp>
        <p:nvSpPr>
          <p:cNvPr id="4" name="Date Placeholder 3"/>
          <p:cNvSpPr>
            <a:spLocks noGrp="1"/>
          </p:cNvSpPr>
          <p:nvPr>
            <p:ph type="dt" sz="quarter" idx="10"/>
          </p:nvPr>
        </p:nvSpPr>
        <p:spPr/>
        <p:txBody>
          <a:bodyPr/>
          <a:lstStyle/>
          <a:p>
            <a:pPr>
              <a:defRPr/>
            </a:pPr>
            <a:fld id="{4F2FBB9B-339C-477E-9A66-8DA196DBDA4E}" type="datetime4">
              <a:rPr lang="en-US" smtClean="0"/>
              <a:pPr>
                <a:defRPr/>
              </a:pPr>
              <a:t>January 18, 2019</a:t>
            </a:fld>
            <a:endParaRPr lang="en-US" dirty="0"/>
          </a:p>
        </p:txBody>
      </p:sp>
      <p:sp>
        <p:nvSpPr>
          <p:cNvPr id="5" name="Footer Placeholder 4"/>
          <p:cNvSpPr>
            <a:spLocks noGrp="1"/>
          </p:cNvSpPr>
          <p:nvPr>
            <p:ph type="ftr" sz="quarter" idx="11"/>
          </p:nvPr>
        </p:nvSpPr>
        <p:spPr/>
        <p:txBody>
          <a:bodyPr/>
          <a:lstStyle/>
          <a:p>
            <a:pPr>
              <a:defRPr/>
            </a:pPr>
            <a:r>
              <a:rPr lang="en-US" dirty="0"/>
              <a:t>Medicaid and Medicare working together in Washington state</a:t>
            </a:r>
          </a:p>
        </p:txBody>
      </p:sp>
      <p:sp>
        <p:nvSpPr>
          <p:cNvPr id="6" name="Slide Number Placeholder 5"/>
          <p:cNvSpPr>
            <a:spLocks noGrp="1"/>
          </p:cNvSpPr>
          <p:nvPr>
            <p:ph type="sldNum" sz="quarter" idx="12"/>
          </p:nvPr>
        </p:nvSpPr>
        <p:spPr/>
        <p:txBody>
          <a:bodyPr/>
          <a:lstStyle/>
          <a:p>
            <a:pPr>
              <a:defRPr/>
            </a:pPr>
            <a:fld id="{343CB43E-2A36-4E78-B826-AAB2AB32D507}" type="slidenum">
              <a:rPr lang="en-US" smtClean="0"/>
              <a:pPr>
                <a:defRPr/>
              </a:pPr>
              <a:t>25</a:t>
            </a:fld>
            <a:endParaRPr lang="en-US" dirty="0"/>
          </a:p>
        </p:txBody>
      </p:sp>
      <p:sp>
        <p:nvSpPr>
          <p:cNvPr id="60423" name="Content Placeholder 2"/>
          <p:cNvSpPr>
            <a:spLocks noGrp="1"/>
          </p:cNvSpPr>
          <p:nvPr>
            <p:ph idx="1"/>
          </p:nvPr>
        </p:nvSpPr>
        <p:spPr>
          <a:xfrm>
            <a:off x="360363" y="1139825"/>
            <a:ext cx="7886700" cy="819150"/>
          </a:xfrm>
        </p:spPr>
        <p:txBody>
          <a:bodyPr/>
          <a:lstStyle/>
          <a:p>
            <a:r>
              <a:rPr lang="en-US" altLang="en-US" sz="2400" dirty="0" smtClean="0">
                <a:latin typeface="Segoe UI" panose="020B0502040204020203" pitchFamily="34" charset="0"/>
                <a:cs typeface="Segoe UI" panose="020B0502040204020203" pitchFamily="34" charset="0"/>
              </a:rPr>
              <a:t>People may be on QMB and also be put on a Spenddown.  QMB  takes precedence over Spenddown.</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eaLnBrk="1" hangingPunct="1"/>
            <a:r>
              <a:rPr lang="en-US" altLang="en-US" smtClean="0">
                <a:latin typeface="Segoe UI" panose="020B0502040204020203" pitchFamily="34" charset="0"/>
                <a:cs typeface="Segoe UI" panose="020B0502040204020203" pitchFamily="34" charset="0"/>
              </a:rPr>
              <a:t>SLMB and QI-1</a:t>
            </a:r>
          </a:p>
        </p:txBody>
      </p:sp>
      <p:sp>
        <p:nvSpPr>
          <p:cNvPr id="4" name="Date Placeholder 3"/>
          <p:cNvSpPr>
            <a:spLocks noGrp="1"/>
          </p:cNvSpPr>
          <p:nvPr>
            <p:ph type="dt" sz="quarter" idx="10"/>
          </p:nvPr>
        </p:nvSpPr>
        <p:spPr/>
        <p:txBody>
          <a:bodyPr/>
          <a:lstStyle/>
          <a:p>
            <a:pPr>
              <a:defRPr/>
            </a:pPr>
            <a:fld id="{4F2FBB9B-339C-477E-9A66-8DA196DBDA4E}" type="datetime4">
              <a:rPr lang="en-US" smtClean="0"/>
              <a:pPr>
                <a:defRPr/>
              </a:pPr>
              <a:t>January 18, 2019</a:t>
            </a:fld>
            <a:endParaRPr lang="en-US" dirty="0"/>
          </a:p>
        </p:txBody>
      </p:sp>
      <p:sp>
        <p:nvSpPr>
          <p:cNvPr id="5" name="Footer Placeholder 4"/>
          <p:cNvSpPr>
            <a:spLocks noGrp="1"/>
          </p:cNvSpPr>
          <p:nvPr>
            <p:ph type="ftr" sz="quarter" idx="11"/>
          </p:nvPr>
        </p:nvSpPr>
        <p:spPr/>
        <p:txBody>
          <a:bodyPr/>
          <a:lstStyle/>
          <a:p>
            <a:pPr>
              <a:defRPr/>
            </a:pPr>
            <a:r>
              <a:rPr lang="en-US" dirty="0"/>
              <a:t>Medicaid and Medicare working together in Washington state</a:t>
            </a:r>
          </a:p>
        </p:txBody>
      </p:sp>
      <p:sp>
        <p:nvSpPr>
          <p:cNvPr id="6" name="Slide Number Placeholder 5"/>
          <p:cNvSpPr>
            <a:spLocks noGrp="1"/>
          </p:cNvSpPr>
          <p:nvPr>
            <p:ph type="sldNum" sz="quarter" idx="12"/>
          </p:nvPr>
        </p:nvSpPr>
        <p:spPr/>
        <p:txBody>
          <a:bodyPr/>
          <a:lstStyle/>
          <a:p>
            <a:pPr>
              <a:defRPr/>
            </a:pPr>
            <a:fld id="{6CCE6C11-3BDC-4BC0-A576-C1B0A4595EC9}" type="slidenum">
              <a:rPr lang="en-US" smtClean="0"/>
              <a:pPr>
                <a:defRPr/>
              </a:pPr>
              <a:t>26</a:t>
            </a:fld>
            <a:endParaRPr lang="en-US" dirty="0"/>
          </a:p>
        </p:txBody>
      </p:sp>
      <p:sp>
        <p:nvSpPr>
          <p:cNvPr id="8" name="Content Placeholder 2"/>
          <p:cNvSpPr>
            <a:spLocks noGrp="1"/>
          </p:cNvSpPr>
          <p:nvPr>
            <p:ph idx="1"/>
          </p:nvPr>
        </p:nvSpPr>
        <p:spPr>
          <a:xfrm>
            <a:off x="628649" y="1440016"/>
            <a:ext cx="8365225" cy="4543926"/>
          </a:xfrm>
          <a:extLst/>
        </p:spPr>
        <p:txBody>
          <a:bodyPr/>
          <a:lstStyle/>
          <a:p>
            <a:pPr marL="349250" indent="-349250">
              <a:buFont typeface="Arial" panose="020B0604020202020204" pitchFamily="34" charset="0"/>
              <a:buChar char="•"/>
              <a:defRPr/>
            </a:pPr>
            <a:r>
              <a:rPr lang="en-US" dirty="0"/>
              <a:t>SLMB is known </a:t>
            </a:r>
            <a:r>
              <a:rPr lang="en-US" dirty="0" smtClean="0"/>
              <a:t>in ACES as S05 </a:t>
            </a:r>
          </a:p>
          <a:p>
            <a:pPr lvl="1">
              <a:buFont typeface="Courier New" panose="02070309020205020404" pitchFamily="49" charset="0"/>
              <a:buChar char="o"/>
              <a:defRPr/>
            </a:pPr>
            <a:r>
              <a:rPr lang="en-US" dirty="0" smtClean="0"/>
              <a:t>Income less than 120% Federal Poverty Level (FPL)</a:t>
            </a:r>
          </a:p>
          <a:p>
            <a:pPr marL="349250" indent="-349250">
              <a:buFont typeface="Arial" panose="020B0604020202020204" pitchFamily="34" charset="0"/>
              <a:buChar char="•"/>
              <a:defRPr/>
            </a:pPr>
            <a:r>
              <a:rPr lang="en-US" dirty="0" smtClean="0"/>
              <a:t>QI-1 is known in ACES as S06</a:t>
            </a:r>
          </a:p>
          <a:p>
            <a:pPr lvl="1">
              <a:buFont typeface="Courier New" panose="02070309020205020404" pitchFamily="49" charset="0"/>
              <a:buChar char="o"/>
              <a:defRPr/>
            </a:pPr>
            <a:r>
              <a:rPr lang="en-US" dirty="0" smtClean="0"/>
              <a:t>Income less than 135% FPL</a:t>
            </a:r>
          </a:p>
          <a:p>
            <a:pPr marL="349250" indent="-349250">
              <a:buFont typeface="Arial" panose="020B0604020202020204" pitchFamily="34" charset="0"/>
              <a:buChar char="•"/>
              <a:defRPr/>
            </a:pPr>
            <a:r>
              <a:rPr lang="en-US" dirty="0" smtClean="0"/>
              <a:t>Both pay part B premiums only</a:t>
            </a:r>
            <a:endParaRPr lang="en-US" strike="sngStrike" dirty="0" smtClean="0">
              <a:solidFill>
                <a:srgbClr val="FF0000"/>
              </a:solidFill>
            </a:endParaRPr>
          </a:p>
          <a:p>
            <a:pPr marL="349250" indent="-349250">
              <a:buFont typeface="Arial" panose="020B0604020202020204" pitchFamily="34" charset="0"/>
              <a:buChar char="•"/>
              <a:defRPr/>
            </a:pPr>
            <a:r>
              <a:rPr lang="en-US" dirty="0" smtClean="0"/>
              <a:t>Main difference is person </a:t>
            </a:r>
            <a:r>
              <a:rPr lang="en-US" dirty="0"/>
              <a:t>must apply each year for QI benefits as applications are granted on first-come, first-served </a:t>
            </a:r>
            <a:r>
              <a:rPr lang="en-US" dirty="0" smtClean="0"/>
              <a:t>basis</a:t>
            </a:r>
            <a:endParaRPr lang="en-US" dirty="0"/>
          </a:p>
          <a:p>
            <a:pPr>
              <a:defRPr/>
            </a:pPr>
            <a:endParaRPr lang="en-US" dirty="0"/>
          </a:p>
          <a:p>
            <a:pPr>
              <a:defRPr/>
            </a:pP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eaLnBrk="1" hangingPunct="1"/>
            <a:r>
              <a:rPr lang="en-US" altLang="en-US" smtClean="0">
                <a:latin typeface="Segoe UI" panose="020B0502040204020203" pitchFamily="34" charset="0"/>
                <a:cs typeface="Segoe UI" panose="020B0502040204020203" pitchFamily="34" charset="0"/>
              </a:rPr>
              <a:t>What is Extra Help?</a:t>
            </a:r>
          </a:p>
        </p:txBody>
      </p:sp>
      <p:sp>
        <p:nvSpPr>
          <p:cNvPr id="4" name="Date Placeholder 3"/>
          <p:cNvSpPr>
            <a:spLocks noGrp="1"/>
          </p:cNvSpPr>
          <p:nvPr>
            <p:ph type="dt" sz="quarter" idx="10"/>
          </p:nvPr>
        </p:nvSpPr>
        <p:spPr/>
        <p:txBody>
          <a:bodyPr/>
          <a:lstStyle/>
          <a:p>
            <a:pPr>
              <a:defRPr/>
            </a:pPr>
            <a:fld id="{4F2FBB9B-339C-477E-9A66-8DA196DBDA4E}" type="datetime4">
              <a:rPr lang="en-US" smtClean="0"/>
              <a:pPr>
                <a:defRPr/>
              </a:pPr>
              <a:t>January 18, 2019</a:t>
            </a:fld>
            <a:endParaRPr lang="en-US" dirty="0"/>
          </a:p>
        </p:txBody>
      </p:sp>
      <p:sp>
        <p:nvSpPr>
          <p:cNvPr id="5" name="Footer Placeholder 4"/>
          <p:cNvSpPr>
            <a:spLocks noGrp="1"/>
          </p:cNvSpPr>
          <p:nvPr>
            <p:ph type="ftr" sz="quarter" idx="11"/>
          </p:nvPr>
        </p:nvSpPr>
        <p:spPr/>
        <p:txBody>
          <a:bodyPr/>
          <a:lstStyle/>
          <a:p>
            <a:pPr>
              <a:defRPr/>
            </a:pPr>
            <a:r>
              <a:rPr lang="en-US" dirty="0"/>
              <a:t>Medicaid and Medicare working together in Washington state</a:t>
            </a:r>
          </a:p>
        </p:txBody>
      </p:sp>
      <p:sp>
        <p:nvSpPr>
          <p:cNvPr id="6" name="Slide Number Placeholder 5"/>
          <p:cNvSpPr>
            <a:spLocks noGrp="1"/>
          </p:cNvSpPr>
          <p:nvPr>
            <p:ph type="sldNum" sz="quarter" idx="12"/>
          </p:nvPr>
        </p:nvSpPr>
        <p:spPr/>
        <p:txBody>
          <a:bodyPr/>
          <a:lstStyle/>
          <a:p>
            <a:pPr>
              <a:defRPr/>
            </a:pPr>
            <a:fld id="{448166B3-EC0B-4781-9D8F-5B3C1CED7DB4}" type="slidenum">
              <a:rPr lang="en-US" smtClean="0"/>
              <a:pPr>
                <a:defRPr/>
              </a:pPr>
              <a:t>27</a:t>
            </a:fld>
            <a:endParaRPr lang="en-US" dirty="0"/>
          </a:p>
        </p:txBody>
      </p:sp>
      <p:sp>
        <p:nvSpPr>
          <p:cNvPr id="8" name="Rectangle 3"/>
          <p:cNvSpPr>
            <a:spLocks noGrp="1" noChangeArrowheads="1"/>
          </p:cNvSpPr>
          <p:nvPr>
            <p:ph idx="1"/>
          </p:nvPr>
        </p:nvSpPr>
        <p:spPr>
          <a:xfrm>
            <a:off x="598488" y="1152525"/>
            <a:ext cx="7886700" cy="5005388"/>
          </a:xfrm>
        </p:spPr>
        <p:txBody>
          <a:bodyPr>
            <a:noAutofit/>
          </a:bodyPr>
          <a:lstStyle/>
          <a:p>
            <a:pPr marL="349250" indent="-349250">
              <a:spcBef>
                <a:spcPts val="800"/>
              </a:spcBef>
              <a:buSzPct val="110000"/>
              <a:buFont typeface="Arial" panose="020B0604020202020204" pitchFamily="34" charset="0"/>
              <a:buChar char="•"/>
              <a:defRPr/>
            </a:pPr>
            <a:r>
              <a:rPr lang="en-US" sz="2300" dirty="0"/>
              <a:t>Program to help people pay for Medicare prescription drug costs (Part D)</a:t>
            </a:r>
          </a:p>
          <a:p>
            <a:pPr marL="647693" lvl="1" indent="-342900">
              <a:spcBef>
                <a:spcPts val="800"/>
              </a:spcBef>
              <a:buFont typeface="Courier New" panose="02070309020205020404" pitchFamily="49" charset="0"/>
              <a:buChar char="o"/>
              <a:defRPr/>
            </a:pPr>
            <a:r>
              <a:rPr lang="en-US" sz="2300" dirty="0"/>
              <a:t>Also called the </a:t>
            </a:r>
            <a:r>
              <a:rPr lang="en-US" sz="2300" dirty="0" smtClean="0"/>
              <a:t>Low-income subsidy </a:t>
            </a:r>
            <a:r>
              <a:rPr lang="en-US" sz="2300" dirty="0"/>
              <a:t>(LIS)</a:t>
            </a:r>
          </a:p>
          <a:p>
            <a:pPr marL="349250" indent="-349250">
              <a:spcBef>
                <a:spcPts val="800"/>
              </a:spcBef>
              <a:buSzPct val="110000"/>
              <a:buFont typeface="Arial" panose="020B0604020202020204" pitchFamily="34" charset="0"/>
              <a:buChar char="•"/>
              <a:defRPr/>
            </a:pPr>
            <a:r>
              <a:rPr lang="en-US" sz="2300" dirty="0" smtClean="0"/>
              <a:t>People with the lowest </a:t>
            </a:r>
            <a:r>
              <a:rPr lang="en-US" sz="2300" dirty="0"/>
              <a:t>income and resources</a:t>
            </a:r>
          </a:p>
          <a:p>
            <a:pPr marL="647693" lvl="1" indent="-342900">
              <a:spcBef>
                <a:spcPts val="800"/>
              </a:spcBef>
              <a:buFont typeface="Courier New" panose="02070309020205020404" pitchFamily="49" charset="0"/>
              <a:buChar char="o"/>
              <a:defRPr/>
            </a:pPr>
            <a:r>
              <a:rPr lang="en-US" sz="2300" dirty="0"/>
              <a:t>Pay no premiums or deductible, and small or no copayments</a:t>
            </a:r>
          </a:p>
          <a:p>
            <a:pPr marL="349250" indent="-295275">
              <a:spcBef>
                <a:spcPts val="800"/>
              </a:spcBef>
              <a:buSzPct val="110000"/>
              <a:buFont typeface="Arial" panose="020B0604020202020204" pitchFamily="34" charset="0"/>
              <a:buChar char="•"/>
              <a:defRPr/>
            </a:pPr>
            <a:r>
              <a:rPr lang="en-US" sz="2300" dirty="0" smtClean="0"/>
              <a:t>People with slightly </a:t>
            </a:r>
            <a:r>
              <a:rPr lang="en-US" sz="2300" dirty="0"/>
              <a:t>higher income and resources</a:t>
            </a:r>
          </a:p>
          <a:p>
            <a:pPr marL="647693" lvl="1" indent="-342900">
              <a:spcBef>
                <a:spcPts val="800"/>
              </a:spcBef>
              <a:buFont typeface="Courier New" panose="02070309020205020404" pitchFamily="49" charset="0"/>
              <a:buChar char="o"/>
              <a:defRPr/>
            </a:pPr>
            <a:r>
              <a:rPr lang="en-US" sz="2300" dirty="0"/>
              <a:t>Pay reduced deductible and a little more out of pocket</a:t>
            </a:r>
          </a:p>
          <a:p>
            <a:pPr marL="349250" indent="-349250">
              <a:spcBef>
                <a:spcPts val="800"/>
              </a:spcBef>
              <a:buSzPct val="110000"/>
              <a:buFont typeface="Arial" panose="020B0604020202020204" pitchFamily="34" charset="0"/>
              <a:buChar char="•"/>
              <a:defRPr/>
            </a:pPr>
            <a:r>
              <a:rPr lang="en-US" sz="2300" dirty="0"/>
              <a:t>No coverage gap </a:t>
            </a:r>
            <a:r>
              <a:rPr lang="en-US" sz="2300" dirty="0" smtClean="0"/>
              <a:t>(donut-hole) or </a:t>
            </a:r>
            <a:r>
              <a:rPr lang="en-US" sz="2300" dirty="0"/>
              <a:t>late enrollment penalty </a:t>
            </a:r>
            <a:r>
              <a:rPr lang="en-US" sz="2300" dirty="0" smtClean="0"/>
              <a:t>(LEP) if </a:t>
            </a:r>
            <a:r>
              <a:rPr lang="en-US" sz="2300" dirty="0"/>
              <a:t>you qualify for Extra Help </a:t>
            </a:r>
            <a:endParaRPr lang="en-US" sz="2300" dirty="0" smtClean="0"/>
          </a:p>
          <a:p>
            <a:pPr marL="349250" indent="-349250">
              <a:spcBef>
                <a:spcPts val="800"/>
              </a:spcBef>
              <a:buSzPct val="110000"/>
              <a:buFont typeface="Arial" panose="020B0604020202020204" pitchFamily="34" charset="0"/>
              <a:buChar char="•"/>
              <a:defRPr/>
            </a:pPr>
            <a:r>
              <a:rPr lang="en-US" sz="2300" dirty="0"/>
              <a:t>Application is through </a:t>
            </a:r>
            <a:r>
              <a:rPr lang="en-US" sz="2300" dirty="0" smtClean="0"/>
              <a:t>SSA.gov</a:t>
            </a:r>
            <a:endParaRPr lang="en-US" sz="23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pPr eaLnBrk="1" hangingPunct="1"/>
            <a:r>
              <a:rPr lang="en-US" altLang="en-US" smtClean="0">
                <a:latin typeface="Segoe UI" panose="020B0502040204020203" pitchFamily="34" charset="0"/>
                <a:cs typeface="Segoe UI" panose="020B0502040204020203" pitchFamily="34" charset="0"/>
              </a:rPr>
              <a:t>Medicaid/MSP and Extra Help</a:t>
            </a:r>
          </a:p>
        </p:txBody>
      </p:sp>
      <p:sp>
        <p:nvSpPr>
          <p:cNvPr id="4" name="Date Placeholder 3"/>
          <p:cNvSpPr>
            <a:spLocks noGrp="1"/>
          </p:cNvSpPr>
          <p:nvPr>
            <p:ph type="dt" sz="quarter" idx="10"/>
          </p:nvPr>
        </p:nvSpPr>
        <p:spPr/>
        <p:txBody>
          <a:bodyPr/>
          <a:lstStyle/>
          <a:p>
            <a:pPr>
              <a:defRPr/>
            </a:pPr>
            <a:fld id="{4F2FBB9B-339C-477E-9A66-8DA196DBDA4E}" type="datetime4">
              <a:rPr lang="en-US" smtClean="0"/>
              <a:pPr>
                <a:defRPr/>
              </a:pPr>
              <a:t>January 18, 2019</a:t>
            </a:fld>
            <a:endParaRPr lang="en-US" dirty="0"/>
          </a:p>
        </p:txBody>
      </p:sp>
      <p:sp>
        <p:nvSpPr>
          <p:cNvPr id="5" name="Footer Placeholder 4"/>
          <p:cNvSpPr>
            <a:spLocks noGrp="1"/>
          </p:cNvSpPr>
          <p:nvPr>
            <p:ph type="ftr" sz="quarter" idx="11"/>
          </p:nvPr>
        </p:nvSpPr>
        <p:spPr/>
        <p:txBody>
          <a:bodyPr/>
          <a:lstStyle/>
          <a:p>
            <a:pPr>
              <a:defRPr/>
            </a:pPr>
            <a:r>
              <a:rPr lang="en-US" dirty="0"/>
              <a:t>Medicaid and Medicare working together in Washington state</a:t>
            </a:r>
          </a:p>
        </p:txBody>
      </p:sp>
      <p:sp>
        <p:nvSpPr>
          <p:cNvPr id="6" name="Slide Number Placeholder 5"/>
          <p:cNvSpPr>
            <a:spLocks noGrp="1"/>
          </p:cNvSpPr>
          <p:nvPr>
            <p:ph type="sldNum" sz="quarter" idx="12"/>
          </p:nvPr>
        </p:nvSpPr>
        <p:spPr/>
        <p:txBody>
          <a:bodyPr/>
          <a:lstStyle/>
          <a:p>
            <a:pPr>
              <a:defRPr/>
            </a:pPr>
            <a:fld id="{39554EC2-4799-433D-8233-BA85B94D6E9D}" type="slidenum">
              <a:rPr lang="en-US" smtClean="0"/>
              <a:pPr>
                <a:defRPr/>
              </a:pPr>
              <a:t>28</a:t>
            </a:fld>
            <a:endParaRPr lang="en-US" dirty="0"/>
          </a:p>
        </p:txBody>
      </p:sp>
      <p:sp>
        <p:nvSpPr>
          <p:cNvPr id="8" name="Content Placeholder 2"/>
          <p:cNvSpPr>
            <a:spLocks noGrp="1"/>
          </p:cNvSpPr>
          <p:nvPr>
            <p:ph idx="1"/>
          </p:nvPr>
        </p:nvSpPr>
        <p:spPr>
          <a:xfrm>
            <a:off x="628650" y="1171575"/>
            <a:ext cx="7886700" cy="5005388"/>
          </a:xfrm>
        </p:spPr>
        <p:txBody>
          <a:bodyPr/>
          <a:lstStyle/>
          <a:p>
            <a:pPr marL="349250" indent="-349250">
              <a:buFont typeface="Arial" panose="020B0604020202020204" pitchFamily="34" charset="0"/>
              <a:buChar char="•"/>
              <a:defRPr/>
            </a:pPr>
            <a:r>
              <a:rPr lang="en-US" dirty="0" smtClean="0"/>
              <a:t>If a person on Medicare is found eligible for Medicaid and/or Medicare Savings Program they will be eligible for Extra Help. </a:t>
            </a:r>
          </a:p>
          <a:p>
            <a:pPr marL="349250" indent="-349250">
              <a:buFont typeface="Arial" panose="020B0604020202020204" pitchFamily="34" charset="0"/>
              <a:buChar char="•"/>
              <a:defRPr/>
            </a:pPr>
            <a:r>
              <a:rPr lang="en-US" dirty="0" smtClean="0"/>
              <a:t>They </a:t>
            </a:r>
            <a:r>
              <a:rPr lang="en-US" dirty="0"/>
              <a:t>will be notified by SSA they are eligible without having to file an </a:t>
            </a:r>
            <a:r>
              <a:rPr lang="en-US" dirty="0" smtClean="0"/>
              <a:t>application. </a:t>
            </a:r>
            <a:br>
              <a:rPr lang="en-US" dirty="0" smtClean="0"/>
            </a:br>
            <a:r>
              <a:rPr lang="en-US" sz="800" dirty="0" smtClean="0"/>
              <a:t> </a:t>
            </a:r>
          </a:p>
          <a:p>
            <a:pPr lvl="1">
              <a:buFont typeface="Courier New" panose="02070309020205020404" pitchFamily="49" charset="0"/>
              <a:buChar char="o"/>
              <a:defRPr/>
            </a:pPr>
            <a:r>
              <a:rPr lang="en-US" dirty="0" smtClean="0"/>
              <a:t>This is called being “deemed” as eligible</a:t>
            </a:r>
          </a:p>
          <a:p>
            <a:pPr lvl="1">
              <a:buFont typeface="Courier New" panose="02070309020205020404" pitchFamily="49" charset="0"/>
              <a:buChar char="o"/>
              <a:defRPr/>
            </a:pPr>
            <a:r>
              <a:rPr lang="en-US" dirty="0" smtClean="0"/>
              <a:t>Client will get a “purple letter” from CMS</a:t>
            </a:r>
          </a:p>
          <a:p>
            <a:pPr lvl="1">
              <a:buFont typeface="Courier New" panose="02070309020205020404" pitchFamily="49" charset="0"/>
              <a:buChar char="o"/>
              <a:defRPr/>
            </a:pPr>
            <a:r>
              <a:rPr lang="en-US" dirty="0"/>
              <a:t>Filing both the MSP and the LIS applications may speed up the process</a:t>
            </a:r>
          </a:p>
          <a:p>
            <a:pPr lvl="1">
              <a:defRPr/>
            </a:pPr>
            <a:endParaRPr lang="en-US" dirty="0"/>
          </a:p>
          <a:p>
            <a:pPr>
              <a:buFont typeface="Arial" panose="020B0604020202020204" pitchFamily="34" charset="0"/>
              <a:buChar char="•"/>
              <a:defRPr/>
            </a:pPr>
            <a:endParaRPr lang="en-US"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360363" y="328613"/>
            <a:ext cx="8594725" cy="666750"/>
          </a:xfrm>
        </p:spPr>
        <p:txBody>
          <a:bodyPr/>
          <a:lstStyle/>
          <a:p>
            <a:pPr eaLnBrk="1" hangingPunct="1"/>
            <a:r>
              <a:rPr lang="en-US" altLang="en-US" sz="3200" smtClean="0">
                <a:latin typeface="Segoe UI" panose="020B0502040204020203" pitchFamily="34" charset="0"/>
                <a:cs typeface="Segoe UI" panose="020B0502040204020203" pitchFamily="34" charset="0"/>
              </a:rPr>
              <a:t>People who do not need to apply for Extra Help </a:t>
            </a:r>
          </a:p>
        </p:txBody>
      </p:sp>
      <p:sp>
        <p:nvSpPr>
          <p:cNvPr id="4" name="Date Placeholder 3"/>
          <p:cNvSpPr>
            <a:spLocks noGrp="1"/>
          </p:cNvSpPr>
          <p:nvPr>
            <p:ph type="dt" sz="quarter" idx="10"/>
          </p:nvPr>
        </p:nvSpPr>
        <p:spPr/>
        <p:txBody>
          <a:bodyPr/>
          <a:lstStyle/>
          <a:p>
            <a:pPr>
              <a:defRPr/>
            </a:pPr>
            <a:fld id="{4F2FBB9B-339C-477E-9A66-8DA196DBDA4E}" type="datetime4">
              <a:rPr lang="en-US" smtClean="0"/>
              <a:pPr>
                <a:defRPr/>
              </a:pPr>
              <a:t>January 18, 2019</a:t>
            </a:fld>
            <a:endParaRPr lang="en-US" dirty="0"/>
          </a:p>
        </p:txBody>
      </p:sp>
      <p:sp>
        <p:nvSpPr>
          <p:cNvPr id="5" name="Footer Placeholder 4"/>
          <p:cNvSpPr>
            <a:spLocks noGrp="1"/>
          </p:cNvSpPr>
          <p:nvPr>
            <p:ph type="ftr" sz="quarter" idx="11"/>
          </p:nvPr>
        </p:nvSpPr>
        <p:spPr/>
        <p:txBody>
          <a:bodyPr/>
          <a:lstStyle/>
          <a:p>
            <a:pPr>
              <a:defRPr/>
            </a:pPr>
            <a:r>
              <a:rPr lang="en-US" dirty="0"/>
              <a:t>Medicaid and Medicare working together in Washington state</a:t>
            </a:r>
          </a:p>
        </p:txBody>
      </p:sp>
      <p:sp>
        <p:nvSpPr>
          <p:cNvPr id="6" name="Slide Number Placeholder 5"/>
          <p:cNvSpPr>
            <a:spLocks noGrp="1"/>
          </p:cNvSpPr>
          <p:nvPr>
            <p:ph type="sldNum" sz="quarter" idx="12"/>
          </p:nvPr>
        </p:nvSpPr>
        <p:spPr/>
        <p:txBody>
          <a:bodyPr/>
          <a:lstStyle/>
          <a:p>
            <a:pPr>
              <a:defRPr/>
            </a:pPr>
            <a:fld id="{CA0B9230-3CA1-481C-A82F-6178D60FE468}" type="slidenum">
              <a:rPr lang="en-US" smtClean="0"/>
              <a:pPr>
                <a:defRPr/>
              </a:pPr>
              <a:t>29</a:t>
            </a:fld>
            <a:endParaRPr lang="en-US" dirty="0"/>
          </a:p>
        </p:txBody>
      </p:sp>
      <p:sp>
        <p:nvSpPr>
          <p:cNvPr id="8" name="Content Placeholder 2"/>
          <p:cNvSpPr>
            <a:spLocks noGrp="1"/>
          </p:cNvSpPr>
          <p:nvPr>
            <p:ph idx="1"/>
          </p:nvPr>
        </p:nvSpPr>
        <p:spPr>
          <a:xfrm>
            <a:off x="628650" y="1296378"/>
            <a:ext cx="7886700" cy="5005889"/>
          </a:xfrm>
          <a:extLst/>
        </p:spPr>
        <p:txBody>
          <a:bodyPr/>
          <a:lstStyle/>
          <a:p>
            <a:pPr>
              <a:buFont typeface="Wingdings" panose="05000000000000000000" pitchFamily="2" charset="2"/>
              <a:buChar char="q"/>
              <a:defRPr/>
            </a:pPr>
            <a:r>
              <a:rPr lang="en-US" dirty="0" smtClean="0"/>
              <a:t>People on Medicaid</a:t>
            </a:r>
          </a:p>
          <a:p>
            <a:pPr>
              <a:buFont typeface="Wingdings" panose="05000000000000000000" pitchFamily="2" charset="2"/>
              <a:buChar char="q"/>
              <a:defRPr/>
            </a:pPr>
            <a:r>
              <a:rPr lang="en-US" dirty="0" smtClean="0"/>
              <a:t> SSI recipients</a:t>
            </a:r>
          </a:p>
          <a:p>
            <a:pPr>
              <a:buFont typeface="Wingdings" panose="05000000000000000000" pitchFamily="2" charset="2"/>
              <a:buChar char="q"/>
              <a:defRPr/>
            </a:pPr>
            <a:r>
              <a:rPr lang="en-US" dirty="0" smtClean="0"/>
              <a:t> People with QMB, SLMB or QI-1</a:t>
            </a:r>
          </a:p>
          <a:p>
            <a:pPr>
              <a:defRPr/>
            </a:pPr>
            <a:endParaRPr lang="en-US" sz="1100" dirty="0" smtClean="0"/>
          </a:p>
          <a:p>
            <a:pPr marL="349250" indent="-349250">
              <a:buFont typeface="Arial" panose="020B0604020202020204" pitchFamily="34" charset="0"/>
              <a:buChar char="•"/>
              <a:defRPr/>
            </a:pPr>
            <a:r>
              <a:rPr lang="en-US" dirty="0"/>
              <a:t>Some may not want/need Extra Help for </a:t>
            </a:r>
            <a:r>
              <a:rPr lang="en-US" dirty="0" smtClean="0"/>
              <a:t>prescription </a:t>
            </a:r>
            <a:r>
              <a:rPr lang="en-US" dirty="0"/>
              <a:t>drugs </a:t>
            </a:r>
          </a:p>
          <a:p>
            <a:pPr marL="349250" indent="-349250">
              <a:buFont typeface="Arial" panose="020B0604020202020204" pitchFamily="34" charset="0"/>
              <a:buChar char="•"/>
              <a:defRPr/>
            </a:pPr>
            <a:r>
              <a:rPr lang="en-US" dirty="0" smtClean="0"/>
              <a:t>Example:  People </a:t>
            </a:r>
            <a:r>
              <a:rPr lang="en-US" dirty="0"/>
              <a:t>with retiree Rx coverage could lose it if they apply for LIS and get auto-enrolled</a:t>
            </a:r>
          </a:p>
          <a:p>
            <a:pPr lvl="1">
              <a:buFont typeface="Courier New" panose="02070309020205020404" pitchFamily="49" charset="0"/>
              <a:buChar char="o"/>
              <a:defRPr/>
            </a:pPr>
            <a:r>
              <a:rPr lang="en-US" dirty="0"/>
              <a:t>They can “opt out” of Extra Help</a:t>
            </a:r>
          </a:p>
          <a:p>
            <a:pPr>
              <a:defRPr/>
            </a:pPr>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altLang="en-US" smtClean="0">
                <a:latin typeface="Segoe UI" panose="020B0502040204020203" pitchFamily="34" charset="0"/>
                <a:cs typeface="Segoe UI" panose="020B0502040204020203" pitchFamily="34" charset="0"/>
              </a:rPr>
              <a:t>SHIBA scope</a:t>
            </a:r>
          </a:p>
        </p:txBody>
      </p:sp>
      <p:sp>
        <p:nvSpPr>
          <p:cNvPr id="4" name="Date Placeholder 3"/>
          <p:cNvSpPr>
            <a:spLocks noGrp="1"/>
          </p:cNvSpPr>
          <p:nvPr>
            <p:ph type="dt" sz="quarter" idx="10"/>
          </p:nvPr>
        </p:nvSpPr>
        <p:spPr/>
        <p:txBody>
          <a:bodyPr/>
          <a:lstStyle/>
          <a:p>
            <a:pPr>
              <a:defRPr/>
            </a:pPr>
            <a:fld id="{4F2FBB9B-339C-477E-9A66-8DA196DBDA4E}" type="datetime4">
              <a:rPr lang="en-US" smtClean="0"/>
              <a:pPr>
                <a:defRPr/>
              </a:pPr>
              <a:t>January 18, 2019</a:t>
            </a:fld>
            <a:endParaRPr lang="en-US" dirty="0"/>
          </a:p>
        </p:txBody>
      </p:sp>
      <p:sp>
        <p:nvSpPr>
          <p:cNvPr id="5" name="Footer Placeholder 4"/>
          <p:cNvSpPr>
            <a:spLocks noGrp="1"/>
          </p:cNvSpPr>
          <p:nvPr>
            <p:ph type="ftr" sz="quarter" idx="11"/>
          </p:nvPr>
        </p:nvSpPr>
        <p:spPr/>
        <p:txBody>
          <a:bodyPr/>
          <a:lstStyle/>
          <a:p>
            <a:pPr>
              <a:defRPr/>
            </a:pPr>
            <a:r>
              <a:rPr lang="en-US" dirty="0"/>
              <a:t>Medicaid and Medicare working together in Washington state</a:t>
            </a:r>
          </a:p>
        </p:txBody>
      </p:sp>
      <p:sp>
        <p:nvSpPr>
          <p:cNvPr id="6" name="Slide Number Placeholder 5"/>
          <p:cNvSpPr>
            <a:spLocks noGrp="1"/>
          </p:cNvSpPr>
          <p:nvPr>
            <p:ph type="sldNum" sz="quarter" idx="12"/>
          </p:nvPr>
        </p:nvSpPr>
        <p:spPr/>
        <p:txBody>
          <a:bodyPr/>
          <a:lstStyle/>
          <a:p>
            <a:pPr>
              <a:defRPr/>
            </a:pPr>
            <a:fld id="{AEC88A1B-52D4-4988-A190-851C0C38396E}" type="slidenum">
              <a:rPr lang="en-US" smtClean="0"/>
              <a:pPr>
                <a:defRPr/>
              </a:pPr>
              <a:t>3</a:t>
            </a:fld>
            <a:endParaRPr lang="en-US" dirty="0"/>
          </a:p>
        </p:txBody>
      </p:sp>
      <p:sp>
        <p:nvSpPr>
          <p:cNvPr id="16390" name="Content Placeholder 2"/>
          <p:cNvSpPr>
            <a:spLocks noGrp="1"/>
          </p:cNvSpPr>
          <p:nvPr>
            <p:ph idx="1"/>
          </p:nvPr>
        </p:nvSpPr>
        <p:spPr>
          <a:xfrm>
            <a:off x="628650" y="1171575"/>
            <a:ext cx="7886700" cy="5005388"/>
          </a:xfrm>
        </p:spPr>
        <p:txBody>
          <a:bodyPr/>
          <a:lstStyle/>
          <a:p>
            <a:pPr marL="342900" indent="-342900">
              <a:buFont typeface="Arial" panose="020B0604020202020204" pitchFamily="34" charset="0"/>
              <a:buChar char="•"/>
            </a:pPr>
            <a:r>
              <a:rPr lang="en-US" altLang="en-US" sz="2400" smtClean="0">
                <a:latin typeface="Segoe UI" panose="020B0502040204020203" pitchFamily="34" charset="0"/>
                <a:cs typeface="Segoe UI" panose="020B0502040204020203" pitchFamily="34" charset="0"/>
              </a:rPr>
              <a:t>SHIBA volunteers should be knowledgeable about all aspects of Medicare and what is covered in the </a:t>
            </a:r>
            <a:r>
              <a:rPr lang="en-US" altLang="en-US" sz="2400" i="1" smtClean="0">
                <a:latin typeface="Segoe UI" panose="020B0502040204020203" pitchFamily="34" charset="0"/>
                <a:cs typeface="Segoe UI" panose="020B0502040204020203" pitchFamily="34" charset="0"/>
              </a:rPr>
              <a:t>Medicare &amp; You</a:t>
            </a:r>
            <a:r>
              <a:rPr lang="en-US" altLang="en-US" sz="2400" smtClean="0">
                <a:latin typeface="Segoe UI" panose="020B0502040204020203" pitchFamily="34" charset="0"/>
                <a:cs typeface="Segoe UI" panose="020B0502040204020203" pitchFamily="34" charset="0"/>
              </a:rPr>
              <a:t> handbook.</a:t>
            </a:r>
          </a:p>
          <a:p>
            <a:pPr marL="342900" indent="-342900">
              <a:buFont typeface="Arial" panose="020B0604020202020204" pitchFamily="34" charset="0"/>
              <a:buChar char="•"/>
            </a:pPr>
            <a:r>
              <a:rPr lang="en-US" altLang="en-US" sz="2400" smtClean="0">
                <a:latin typeface="Segoe UI" panose="020B0502040204020203" pitchFamily="34" charset="0"/>
                <a:cs typeface="Segoe UI" panose="020B0502040204020203" pitchFamily="34" charset="0"/>
              </a:rPr>
              <a:t>We SCREEN and REFER to apply for Medicaid and related programs, such as:</a:t>
            </a:r>
          </a:p>
          <a:p>
            <a:pPr lvl="1">
              <a:buFont typeface="Courier New" panose="02070309020205020404" pitchFamily="49" charset="0"/>
              <a:buChar char="o"/>
            </a:pPr>
            <a:r>
              <a:rPr lang="en-US" altLang="en-US" smtClean="0">
                <a:latin typeface="Segoe UI" panose="020B0502040204020203" pitchFamily="34" charset="0"/>
                <a:cs typeface="Segoe UI" panose="020B0502040204020203" pitchFamily="34" charset="0"/>
              </a:rPr>
              <a:t>Medicare Savings Program (MSP)</a:t>
            </a:r>
          </a:p>
          <a:p>
            <a:pPr lvl="1">
              <a:buFont typeface="Courier New" panose="02070309020205020404" pitchFamily="49" charset="0"/>
              <a:buChar char="o"/>
            </a:pPr>
            <a:r>
              <a:rPr lang="en-US" altLang="en-US" smtClean="0">
                <a:latin typeface="Segoe UI" panose="020B0502040204020203" pitchFamily="34" charset="0"/>
                <a:cs typeface="Segoe UI" panose="020B0502040204020203" pitchFamily="34" charset="0"/>
              </a:rPr>
              <a:t>Extra Help</a:t>
            </a:r>
          </a:p>
          <a:p>
            <a:pPr marL="342900" indent="-342900">
              <a:buFont typeface="Arial" panose="020B0604020202020204" pitchFamily="34" charset="0"/>
              <a:buChar char="•"/>
            </a:pPr>
            <a:r>
              <a:rPr lang="en-US" altLang="en-US" sz="2400" smtClean="0">
                <a:latin typeface="Segoe UI" panose="020B0502040204020203" pitchFamily="34" charset="0"/>
                <a:cs typeface="Segoe UI" panose="020B0502040204020203" pitchFamily="34" charset="0"/>
              </a:rPr>
              <a:t>We help people NAVIGATE Medicare and understand their coverage options</a:t>
            </a:r>
          </a:p>
          <a:p>
            <a:pPr marL="342900" indent="-342900">
              <a:buFont typeface="Arial" panose="020B0604020202020204" pitchFamily="34" charset="0"/>
              <a:buChar char="•"/>
            </a:pPr>
            <a:r>
              <a:rPr lang="en-US" altLang="en-US" sz="2400" smtClean="0">
                <a:latin typeface="Segoe UI" panose="020B0502040204020203" pitchFamily="34" charset="0"/>
                <a:cs typeface="Segoe UI" panose="020B0502040204020203" pitchFamily="34" charset="0"/>
              </a:rPr>
              <a:t>We send people with problems to the right place to get help</a:t>
            </a:r>
          </a:p>
          <a:p>
            <a:pPr marL="342900" indent="-342900">
              <a:buFont typeface="Arial" panose="020B0604020202020204" pitchFamily="34" charset="0"/>
              <a:buChar char="•"/>
            </a:pPr>
            <a:r>
              <a:rPr lang="en-US" altLang="en-US" sz="2400" smtClean="0">
                <a:latin typeface="Segoe UI" panose="020B0502040204020203" pitchFamily="34" charset="0"/>
                <a:cs typeface="Segoe UI" panose="020B0502040204020203" pitchFamily="34" charset="0"/>
              </a:rPr>
              <a:t>We help people to be their own best advocates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pPr eaLnBrk="1" hangingPunct="1"/>
            <a:r>
              <a:rPr lang="en-US" altLang="en-US" smtClean="0">
                <a:latin typeface="Segoe UI" panose="020B0502040204020203" pitchFamily="34" charset="0"/>
                <a:cs typeface="Segoe UI" panose="020B0502040204020203" pitchFamily="34" charset="0"/>
              </a:rPr>
              <a:t>Long-Term Services &amp; Supports (LTSS)</a:t>
            </a:r>
          </a:p>
        </p:txBody>
      </p:sp>
      <p:sp>
        <p:nvSpPr>
          <p:cNvPr id="4" name="Date Placeholder 3"/>
          <p:cNvSpPr>
            <a:spLocks noGrp="1"/>
          </p:cNvSpPr>
          <p:nvPr>
            <p:ph type="dt" sz="quarter" idx="10"/>
          </p:nvPr>
        </p:nvSpPr>
        <p:spPr/>
        <p:txBody>
          <a:bodyPr/>
          <a:lstStyle/>
          <a:p>
            <a:pPr>
              <a:defRPr/>
            </a:pPr>
            <a:fld id="{4F2FBB9B-339C-477E-9A66-8DA196DBDA4E}" type="datetime4">
              <a:rPr lang="en-US" smtClean="0"/>
              <a:pPr>
                <a:defRPr/>
              </a:pPr>
              <a:t>January 18, 2019</a:t>
            </a:fld>
            <a:endParaRPr lang="en-US" dirty="0"/>
          </a:p>
        </p:txBody>
      </p:sp>
      <p:sp>
        <p:nvSpPr>
          <p:cNvPr id="5" name="Footer Placeholder 4"/>
          <p:cNvSpPr>
            <a:spLocks noGrp="1"/>
          </p:cNvSpPr>
          <p:nvPr>
            <p:ph type="ftr" sz="quarter" idx="11"/>
          </p:nvPr>
        </p:nvSpPr>
        <p:spPr/>
        <p:txBody>
          <a:bodyPr/>
          <a:lstStyle/>
          <a:p>
            <a:pPr>
              <a:defRPr/>
            </a:pPr>
            <a:r>
              <a:rPr lang="en-US" dirty="0"/>
              <a:t>Medicaid and Medicare working together in Washington state</a:t>
            </a:r>
          </a:p>
        </p:txBody>
      </p:sp>
      <p:sp>
        <p:nvSpPr>
          <p:cNvPr id="6" name="Slide Number Placeholder 5"/>
          <p:cNvSpPr>
            <a:spLocks noGrp="1"/>
          </p:cNvSpPr>
          <p:nvPr>
            <p:ph type="sldNum" sz="quarter" idx="12"/>
          </p:nvPr>
        </p:nvSpPr>
        <p:spPr/>
        <p:txBody>
          <a:bodyPr/>
          <a:lstStyle/>
          <a:p>
            <a:pPr>
              <a:defRPr/>
            </a:pPr>
            <a:fld id="{02D04815-66F3-4364-B5A6-F7FFAE948D02}" type="slidenum">
              <a:rPr lang="en-US" smtClean="0"/>
              <a:pPr>
                <a:defRPr/>
              </a:pPr>
              <a:t>30</a:t>
            </a:fld>
            <a:endParaRPr lang="en-US" dirty="0"/>
          </a:p>
        </p:txBody>
      </p:sp>
      <p:sp>
        <p:nvSpPr>
          <p:cNvPr id="70662" name="Content Placeholder 2"/>
          <p:cNvSpPr>
            <a:spLocks noGrp="1"/>
          </p:cNvSpPr>
          <p:nvPr>
            <p:ph idx="1"/>
          </p:nvPr>
        </p:nvSpPr>
        <p:spPr>
          <a:xfrm>
            <a:off x="628650" y="1171575"/>
            <a:ext cx="7886700" cy="5005388"/>
          </a:xfrm>
        </p:spPr>
        <p:txBody>
          <a:bodyPr/>
          <a:lstStyle/>
          <a:p>
            <a:pPr marL="349250" indent="-349250">
              <a:buFont typeface="Arial" panose="020B0604020202020204" pitchFamily="34" charset="0"/>
              <a:buChar char="•"/>
            </a:pPr>
            <a:r>
              <a:rPr lang="en-US" altLang="en-US" sz="2400" dirty="0" smtClean="0">
                <a:latin typeface="Segoe UI" panose="020B0502040204020203" pitchFamily="34" charset="0"/>
                <a:cs typeface="Segoe UI" panose="020B0502040204020203" pitchFamily="34" charset="0"/>
              </a:rPr>
              <a:t>Program names include: </a:t>
            </a:r>
          </a:p>
          <a:p>
            <a:pPr marL="1092200" lvl="1" indent="-349250"/>
            <a:r>
              <a:rPr lang="en-US" altLang="en-US" sz="2000" dirty="0" smtClean="0">
                <a:latin typeface="Segoe UI" panose="020B0502040204020203" pitchFamily="34" charset="0"/>
                <a:cs typeface="Segoe UI" panose="020B0502040204020203" pitchFamily="34" charset="0"/>
              </a:rPr>
              <a:t>COPES</a:t>
            </a:r>
          </a:p>
          <a:p>
            <a:pPr marL="1092200" lvl="1" indent="-349250"/>
            <a:r>
              <a:rPr lang="en-US" altLang="en-US" sz="2000" dirty="0" smtClean="0">
                <a:latin typeface="Segoe UI" panose="020B0502040204020203" pitchFamily="34" charset="0"/>
                <a:cs typeface="Segoe UI" panose="020B0502040204020203" pitchFamily="34" charset="0"/>
              </a:rPr>
              <a:t>Community First Choice</a:t>
            </a:r>
          </a:p>
          <a:p>
            <a:pPr marL="1092200" lvl="1" indent="-349250"/>
            <a:r>
              <a:rPr lang="en-US" altLang="en-US" sz="2000" dirty="0" smtClean="0">
                <a:latin typeface="Segoe UI" panose="020B0502040204020203" pitchFamily="34" charset="0"/>
                <a:cs typeface="Segoe UI" panose="020B0502040204020203" pitchFamily="34" charset="0"/>
              </a:rPr>
              <a:t>Program of All-inclusive Care for the Elderly (PACE) </a:t>
            </a:r>
          </a:p>
          <a:p>
            <a:pPr marL="1092200" lvl="1" indent="-349250"/>
            <a:r>
              <a:rPr lang="en-US" altLang="en-US" sz="2000" dirty="0" smtClean="0">
                <a:latin typeface="Segoe UI" panose="020B0502040204020203" pitchFamily="34" charset="0"/>
                <a:cs typeface="Segoe UI" panose="020B0502040204020203" pitchFamily="34" charset="0"/>
              </a:rPr>
              <a:t>Nursing Facility Long Term Care</a:t>
            </a:r>
          </a:p>
          <a:p>
            <a:pPr marL="1092200" lvl="1" indent="-349250"/>
            <a:r>
              <a:rPr lang="en-US" altLang="en-US" sz="2000" dirty="0" smtClean="0">
                <a:latin typeface="Segoe UI" panose="020B0502040204020203" pitchFamily="34" charset="0"/>
                <a:cs typeface="Segoe UI" panose="020B0502040204020203" pitchFamily="34" charset="0"/>
              </a:rPr>
              <a:t>Tailored Supports for Older Adults (TSOA)</a:t>
            </a:r>
          </a:p>
          <a:p>
            <a:pPr marL="349250" indent="-349250">
              <a:buFont typeface="Arial" panose="020B0604020202020204" pitchFamily="34" charset="0"/>
              <a:buChar char="•"/>
            </a:pPr>
            <a:r>
              <a:rPr lang="en-US" altLang="en-US" sz="2400" dirty="0" smtClean="0">
                <a:latin typeface="Segoe UI" panose="020B0502040204020203" pitchFamily="34" charset="0"/>
                <a:cs typeface="Segoe UI" panose="020B0502040204020203" pitchFamily="34" charset="0"/>
              </a:rPr>
              <a:t>Programs include Medicaid coverage</a:t>
            </a:r>
          </a:p>
          <a:p>
            <a:pPr marL="349250" indent="-349250">
              <a:buFont typeface="Arial" panose="020B0604020202020204" pitchFamily="34" charset="0"/>
              <a:buChar char="•"/>
            </a:pPr>
            <a:r>
              <a:rPr lang="en-US" altLang="en-US" sz="2400" dirty="0" smtClean="0">
                <a:latin typeface="Segoe UI" panose="020B0502040204020203" pitchFamily="34" charset="0"/>
                <a:cs typeface="Segoe UI" panose="020B0502040204020203" pitchFamily="34" charset="0"/>
              </a:rPr>
              <a:t>Clients MAY or MAY NOT be on Medicare</a:t>
            </a:r>
          </a:p>
          <a:p>
            <a:pPr marL="349250" indent="-349250">
              <a:buFont typeface="Arial" panose="020B0604020202020204" pitchFamily="34" charset="0"/>
              <a:buChar char="•"/>
            </a:pPr>
            <a:r>
              <a:rPr lang="en-US" altLang="en-US" sz="2400" dirty="0" smtClean="0">
                <a:latin typeface="Segoe UI" panose="020B0502040204020203" pitchFamily="34" charset="0"/>
                <a:cs typeface="Segoe UI" panose="020B0502040204020203" pitchFamily="34" charset="0"/>
              </a:rPr>
              <a:t>People on these programs can have higher income and resources than for SSI-Related Medicaid or Medicare Savings Programs</a:t>
            </a:r>
          </a:p>
          <a:p>
            <a:pPr marL="349250" indent="-349250">
              <a:buFont typeface="Arial" panose="020B0604020202020204" pitchFamily="34" charset="0"/>
              <a:buChar char="•"/>
            </a:pPr>
            <a:r>
              <a:rPr lang="en-US" altLang="en-US" sz="2400" dirty="0" smtClean="0">
                <a:latin typeface="Segoe UI" panose="020B0502040204020203" pitchFamily="34" charset="0"/>
                <a:cs typeface="Segoe UI" panose="020B0502040204020203" pitchFamily="34" charset="0"/>
              </a:rPr>
              <a:t>Must meet financial eligibility and also have a functional assessment of care needs to qualify</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pPr eaLnBrk="1" hangingPunct="1"/>
            <a:r>
              <a:rPr lang="en-US" altLang="en-US" smtClean="0">
                <a:latin typeface="Segoe UI" panose="020B0502040204020203" pitchFamily="34" charset="0"/>
                <a:cs typeface="Segoe UI" panose="020B0502040204020203" pitchFamily="34" charset="0"/>
              </a:rPr>
              <a:t>LTSS</a:t>
            </a:r>
          </a:p>
        </p:txBody>
      </p:sp>
      <p:sp>
        <p:nvSpPr>
          <p:cNvPr id="4" name="Date Placeholder 3"/>
          <p:cNvSpPr>
            <a:spLocks noGrp="1"/>
          </p:cNvSpPr>
          <p:nvPr>
            <p:ph type="dt" sz="quarter" idx="10"/>
          </p:nvPr>
        </p:nvSpPr>
        <p:spPr/>
        <p:txBody>
          <a:bodyPr/>
          <a:lstStyle/>
          <a:p>
            <a:pPr>
              <a:defRPr/>
            </a:pPr>
            <a:fld id="{4F2FBB9B-339C-477E-9A66-8DA196DBDA4E}" type="datetime4">
              <a:rPr lang="en-US" smtClean="0"/>
              <a:pPr>
                <a:defRPr/>
              </a:pPr>
              <a:t>January 18, 2019</a:t>
            </a:fld>
            <a:endParaRPr lang="en-US" dirty="0"/>
          </a:p>
        </p:txBody>
      </p:sp>
      <p:sp>
        <p:nvSpPr>
          <p:cNvPr id="7270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Wingdings" panose="05000000000000000000" pitchFamily="2" charset="2"/>
              <a:defRPr sz="2800">
                <a:solidFill>
                  <a:schemeClr val="tx1"/>
                </a:solidFill>
                <a:latin typeface="Segoe UI" panose="020B0502040204020203" pitchFamily="34" charset="0"/>
                <a:cs typeface="Segoe UI" panose="020B0502040204020203" pitchFamily="34" charset="0"/>
              </a:defRPr>
            </a:lvl1pPr>
            <a:lvl2pPr marL="742950" indent="-285750">
              <a:spcBef>
                <a:spcPct val="20000"/>
              </a:spcBef>
              <a:buFont typeface="Arial" panose="020B0604020202020204" pitchFamily="34" charset="0"/>
              <a:buChar char="•"/>
              <a:defRPr sz="2400">
                <a:solidFill>
                  <a:schemeClr val="tx1"/>
                </a:solidFill>
                <a:latin typeface="Segoe UI" panose="020B0502040204020203" pitchFamily="34" charset="0"/>
                <a:cs typeface="Segoe UI" panose="020B0502040204020203" pitchFamily="34" charset="0"/>
              </a:defRPr>
            </a:lvl2pPr>
            <a:lvl3pPr marL="1143000" indent="-228600">
              <a:spcBef>
                <a:spcPct val="20000"/>
              </a:spcBef>
              <a:buFont typeface="Arial" panose="020B0604020202020204" pitchFamily="34" charset="0"/>
              <a:buChar char="•"/>
              <a:defRPr sz="2000">
                <a:solidFill>
                  <a:schemeClr val="tx1"/>
                </a:solidFill>
                <a:latin typeface="Segoe UI" panose="020B0502040204020203" pitchFamily="34" charset="0"/>
                <a:cs typeface="Segoe UI" panose="020B0502040204020203" pitchFamily="34" charset="0"/>
              </a:defRPr>
            </a:lvl3pPr>
            <a:lvl4pPr marL="1600200" indent="-228600">
              <a:spcBef>
                <a:spcPct val="20000"/>
              </a:spcBef>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4pPr>
            <a:lvl5pPr marL="2057400" indent="-228600">
              <a:spcBef>
                <a:spcPct val="20000"/>
              </a:spcBef>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9pPr>
          </a:lstStyle>
          <a:p>
            <a:pPr fontAlgn="base">
              <a:spcAft>
                <a:spcPct val="0"/>
              </a:spcAft>
            </a:pPr>
            <a:r>
              <a:rPr lang="en-US" altLang="en-US" sz="1000" smtClean="0"/>
              <a:t>Medicaid and Medicare working together in Washington state</a:t>
            </a:r>
          </a:p>
        </p:txBody>
      </p:sp>
      <p:sp>
        <p:nvSpPr>
          <p:cNvPr id="6" name="Slide Number Placeholder 5"/>
          <p:cNvSpPr>
            <a:spLocks noGrp="1"/>
          </p:cNvSpPr>
          <p:nvPr>
            <p:ph type="sldNum" sz="quarter" idx="12"/>
          </p:nvPr>
        </p:nvSpPr>
        <p:spPr/>
        <p:txBody>
          <a:bodyPr/>
          <a:lstStyle/>
          <a:p>
            <a:pPr>
              <a:defRPr/>
            </a:pPr>
            <a:fld id="{DF9323FF-6B6A-4CD9-8894-70A8CEF38A2B}" type="slidenum">
              <a:rPr lang="en-US" smtClean="0"/>
              <a:pPr>
                <a:defRPr/>
              </a:pPr>
              <a:t>31</a:t>
            </a:fld>
            <a:endParaRPr lang="en-US" dirty="0"/>
          </a:p>
        </p:txBody>
      </p:sp>
      <p:sp>
        <p:nvSpPr>
          <p:cNvPr id="8" name="Content Placeholder 4"/>
          <p:cNvSpPr>
            <a:spLocks noGrp="1"/>
          </p:cNvSpPr>
          <p:nvPr>
            <p:ph idx="1"/>
          </p:nvPr>
        </p:nvSpPr>
        <p:spPr>
          <a:xfrm>
            <a:off x="628650" y="1171074"/>
            <a:ext cx="7886700" cy="5005889"/>
          </a:xfrm>
          <a:extLst/>
        </p:spPr>
        <p:txBody>
          <a:bodyPr/>
          <a:lstStyle/>
          <a:p>
            <a:pPr marL="349250" indent="-349250">
              <a:buFont typeface="Arial" panose="020B0604020202020204" pitchFamily="34" charset="0"/>
              <a:buChar char="•"/>
              <a:defRPr/>
            </a:pPr>
            <a:r>
              <a:rPr lang="en-US" dirty="0" smtClean="0"/>
              <a:t>Services are </a:t>
            </a:r>
            <a:r>
              <a:rPr lang="en-US" dirty="0"/>
              <a:t>tailored to fit individual needs and </a:t>
            </a:r>
            <a:r>
              <a:rPr lang="en-US" dirty="0" smtClean="0"/>
              <a:t>situations. </a:t>
            </a:r>
          </a:p>
          <a:p>
            <a:pPr marL="349250" indent="-349250">
              <a:buFont typeface="Arial" panose="020B0604020202020204" pitchFamily="34" charset="0"/>
              <a:buChar char="•"/>
              <a:defRPr/>
            </a:pPr>
            <a:r>
              <a:rPr lang="en-US" dirty="0" smtClean="0"/>
              <a:t>Services </a:t>
            </a:r>
            <a:r>
              <a:rPr lang="en-US" dirty="0"/>
              <a:t>may be authorized </a:t>
            </a:r>
            <a:r>
              <a:rPr lang="en-US" dirty="0" smtClean="0"/>
              <a:t>by DSHS </a:t>
            </a:r>
            <a:r>
              <a:rPr lang="en-US" dirty="0"/>
              <a:t>Home and Community Services (HCS) or Developmental Disabilities Administration (</a:t>
            </a:r>
            <a:r>
              <a:rPr lang="en-US"/>
              <a:t>DDA</a:t>
            </a:r>
            <a:r>
              <a:rPr lang="en-US" smtClean="0"/>
              <a:t>).</a:t>
            </a:r>
            <a:endParaRPr lang="en-US" strike="sngStrike" dirty="0" smtClean="0"/>
          </a:p>
          <a:p>
            <a:pPr marL="349250" indent="-349250">
              <a:buFont typeface="Arial" panose="020B0604020202020204" pitchFamily="34" charset="0"/>
              <a:buChar char="•"/>
              <a:defRPr/>
            </a:pPr>
            <a:r>
              <a:rPr lang="en-US" dirty="0" smtClean="0"/>
              <a:t>Services </a:t>
            </a:r>
            <a:r>
              <a:rPr lang="en-US" dirty="0"/>
              <a:t>enable people to continue living in their homes with help to meet their physical, medical</a:t>
            </a:r>
            <a:r>
              <a:rPr lang="en-US" strike="sngStrike" dirty="0"/>
              <a:t>,</a:t>
            </a:r>
            <a:r>
              <a:rPr lang="en-US" dirty="0"/>
              <a:t> and social needs. </a:t>
            </a:r>
            <a:endParaRPr lang="en-US" dirty="0" smtClean="0"/>
          </a:p>
          <a:p>
            <a:pPr marL="349250" indent="-349250">
              <a:buFont typeface="Arial" panose="020B0604020202020204" pitchFamily="34" charset="0"/>
              <a:buChar char="•"/>
              <a:defRPr/>
            </a:pPr>
            <a:r>
              <a:rPr lang="en-US" dirty="0" smtClean="0"/>
              <a:t>When </a:t>
            </a:r>
            <a:r>
              <a:rPr lang="en-US" dirty="0"/>
              <a:t>these needs cannot be met at home, care in a residential or nursing facility is available.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360363" y="406400"/>
            <a:ext cx="8445500" cy="666750"/>
          </a:xfrm>
        </p:spPr>
        <p:txBody>
          <a:bodyPr/>
          <a:lstStyle/>
          <a:p>
            <a:pPr eaLnBrk="1" hangingPunct="1"/>
            <a:r>
              <a:rPr lang="en-US" altLang="en-US" sz="3200" smtClean="0">
                <a:latin typeface="Segoe UI" panose="020B0502040204020203" pitchFamily="34" charset="0"/>
                <a:cs typeface="Segoe UI" panose="020B0502040204020203" pitchFamily="34" charset="0"/>
              </a:rPr>
              <a:t>Medicaid LTSS services could include:</a:t>
            </a:r>
            <a:endParaRPr lang="en-US" altLang="en-US" sz="3000" smtClean="0">
              <a:latin typeface="Segoe UI" panose="020B0502040204020203" pitchFamily="34" charset="0"/>
              <a:cs typeface="Segoe UI" panose="020B0502040204020203" pitchFamily="34" charset="0"/>
            </a:endParaRPr>
          </a:p>
        </p:txBody>
      </p:sp>
      <p:sp>
        <p:nvSpPr>
          <p:cNvPr id="4" name="Date Placeholder 3"/>
          <p:cNvSpPr>
            <a:spLocks noGrp="1"/>
          </p:cNvSpPr>
          <p:nvPr>
            <p:ph type="dt" sz="quarter" idx="10"/>
          </p:nvPr>
        </p:nvSpPr>
        <p:spPr/>
        <p:txBody>
          <a:bodyPr/>
          <a:lstStyle/>
          <a:p>
            <a:pPr>
              <a:defRPr/>
            </a:pPr>
            <a:fld id="{4F2FBB9B-339C-477E-9A66-8DA196DBDA4E}" type="datetime4">
              <a:rPr lang="en-US" smtClean="0"/>
              <a:pPr>
                <a:defRPr/>
              </a:pPr>
              <a:t>January 18, 2019</a:t>
            </a:fld>
            <a:endParaRPr lang="en-US" dirty="0"/>
          </a:p>
        </p:txBody>
      </p:sp>
      <p:sp>
        <p:nvSpPr>
          <p:cNvPr id="5" name="Footer Placeholder 4"/>
          <p:cNvSpPr>
            <a:spLocks noGrp="1"/>
          </p:cNvSpPr>
          <p:nvPr>
            <p:ph type="ftr" sz="quarter" idx="11"/>
          </p:nvPr>
        </p:nvSpPr>
        <p:spPr/>
        <p:txBody>
          <a:bodyPr/>
          <a:lstStyle/>
          <a:p>
            <a:pPr>
              <a:defRPr/>
            </a:pPr>
            <a:r>
              <a:rPr lang="en-US" dirty="0"/>
              <a:t>Medicaid and Medicare working together in Washington state</a:t>
            </a:r>
          </a:p>
        </p:txBody>
      </p:sp>
      <p:sp>
        <p:nvSpPr>
          <p:cNvPr id="6" name="Slide Number Placeholder 5"/>
          <p:cNvSpPr>
            <a:spLocks noGrp="1"/>
          </p:cNvSpPr>
          <p:nvPr>
            <p:ph type="sldNum" sz="quarter" idx="12"/>
          </p:nvPr>
        </p:nvSpPr>
        <p:spPr/>
        <p:txBody>
          <a:bodyPr/>
          <a:lstStyle/>
          <a:p>
            <a:pPr>
              <a:defRPr/>
            </a:pPr>
            <a:fld id="{EAC9FA0E-1820-40D8-9343-32149F83CB68}" type="slidenum">
              <a:rPr lang="en-US" smtClean="0"/>
              <a:pPr>
                <a:defRPr/>
              </a:pPr>
              <a:t>32</a:t>
            </a:fld>
            <a:endParaRPr lang="en-US" dirty="0"/>
          </a:p>
        </p:txBody>
      </p:sp>
      <p:graphicFrame>
        <p:nvGraphicFramePr>
          <p:cNvPr id="8" name="Table 7"/>
          <p:cNvGraphicFramePr>
            <a:graphicFrameLocks noGrp="1"/>
          </p:cNvGraphicFramePr>
          <p:nvPr/>
        </p:nvGraphicFramePr>
        <p:xfrm>
          <a:off x="673100" y="1235075"/>
          <a:ext cx="7623176" cy="4756151"/>
        </p:xfrm>
        <a:graphic>
          <a:graphicData uri="http://schemas.openxmlformats.org/drawingml/2006/table">
            <a:tbl>
              <a:tblPr firstRow="1" firstCol="1" bandRow="1"/>
              <a:tblGrid>
                <a:gridCol w="3811588"/>
                <a:gridCol w="3811588"/>
              </a:tblGrid>
              <a:tr h="423146">
                <a:tc>
                  <a:txBody>
                    <a:bodyPr/>
                    <a:lstStyle/>
                    <a:p>
                      <a:pPr marL="285750" marR="0" indent="-285750">
                        <a:lnSpc>
                          <a:spcPct val="107000"/>
                        </a:lnSpc>
                        <a:spcBef>
                          <a:spcPts val="0"/>
                        </a:spcBef>
                        <a:spcAft>
                          <a:spcPts val="0"/>
                        </a:spcAft>
                        <a:buSzPct val="12200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Adult </a:t>
                      </a: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day care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2" marR="6857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85750" marR="0" indent="-285750">
                        <a:lnSpc>
                          <a:spcPct val="107000"/>
                        </a:lnSpc>
                        <a:spcBef>
                          <a:spcPts val="0"/>
                        </a:spcBef>
                        <a:spcAft>
                          <a:spcPts val="0"/>
                        </a:spcAft>
                        <a:buSzPct val="12200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Occupational </a:t>
                      </a: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therapy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2" marR="6857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96544">
                <a:tc>
                  <a:txBody>
                    <a:bodyPr/>
                    <a:lstStyle/>
                    <a:p>
                      <a:pPr marL="285750" marR="0" indent="-285750">
                        <a:lnSpc>
                          <a:spcPct val="107000"/>
                        </a:lnSpc>
                        <a:spcBef>
                          <a:spcPts val="0"/>
                        </a:spcBef>
                        <a:spcAft>
                          <a:spcPts val="0"/>
                        </a:spcAft>
                        <a:buSzPct val="12200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Adult </a:t>
                      </a: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day health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2" marR="6857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85750" marR="0" indent="-285750">
                        <a:lnSpc>
                          <a:spcPct val="107000"/>
                        </a:lnSpc>
                        <a:spcBef>
                          <a:spcPts val="0"/>
                        </a:spcBef>
                        <a:spcAft>
                          <a:spcPts val="0"/>
                        </a:spcAft>
                        <a:buSzPct val="12200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Physical </a:t>
                      </a: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therapy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2" marR="6857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96544">
                <a:tc>
                  <a:txBody>
                    <a:bodyPr/>
                    <a:lstStyle/>
                    <a:p>
                      <a:pPr marL="285750" marR="0" indent="-285750">
                        <a:lnSpc>
                          <a:spcPct val="107000"/>
                        </a:lnSpc>
                        <a:spcBef>
                          <a:spcPts val="0"/>
                        </a:spcBef>
                        <a:spcAft>
                          <a:spcPts val="0"/>
                        </a:spcAft>
                        <a:buSzPct val="12200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Caregiver </a:t>
                      </a: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conferences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2" marR="6857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85750" marR="0" indent="-285750">
                        <a:lnSpc>
                          <a:spcPct val="107000"/>
                        </a:lnSpc>
                        <a:spcBef>
                          <a:spcPts val="0"/>
                        </a:spcBef>
                        <a:spcAft>
                          <a:spcPts val="0"/>
                        </a:spcAft>
                        <a:buSzPct val="12200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Substance </a:t>
                      </a: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abuse counseling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2" marR="6857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96544">
                <a:tc>
                  <a:txBody>
                    <a:bodyPr/>
                    <a:lstStyle/>
                    <a:p>
                      <a:pPr marL="285750" marR="0" indent="-285750">
                        <a:lnSpc>
                          <a:spcPct val="107000"/>
                        </a:lnSpc>
                        <a:spcBef>
                          <a:spcPts val="0"/>
                        </a:spcBef>
                        <a:spcAft>
                          <a:spcPts val="0"/>
                        </a:spcAft>
                        <a:buSzPct val="12200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Caregiver </a:t>
                      </a: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groups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2" marR="6857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85750" marR="0" indent="-285750">
                        <a:lnSpc>
                          <a:spcPct val="107000"/>
                        </a:lnSpc>
                        <a:spcBef>
                          <a:spcPts val="0"/>
                        </a:spcBef>
                        <a:spcAft>
                          <a:spcPts val="0"/>
                        </a:spcAft>
                        <a:buSzPct val="12200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Skilled </a:t>
                      </a: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nursing care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2" marR="6857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96544">
                <a:tc>
                  <a:txBody>
                    <a:bodyPr/>
                    <a:lstStyle/>
                    <a:p>
                      <a:pPr marL="285750" marR="0" indent="-285750">
                        <a:lnSpc>
                          <a:spcPct val="107000"/>
                        </a:lnSpc>
                        <a:spcBef>
                          <a:spcPts val="0"/>
                        </a:spcBef>
                        <a:spcAft>
                          <a:spcPts val="0"/>
                        </a:spcAft>
                        <a:buSzPct val="12200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Client </a:t>
                      </a: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training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2" marR="6857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85750" marR="0" indent="-285750">
                        <a:lnSpc>
                          <a:spcPct val="107000"/>
                        </a:lnSpc>
                        <a:spcBef>
                          <a:spcPts val="0"/>
                        </a:spcBef>
                        <a:spcAft>
                          <a:spcPts val="0"/>
                        </a:spcAft>
                        <a:buSzPct val="12200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Service </a:t>
                      </a: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animal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2" marR="6857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96544">
                <a:tc>
                  <a:txBody>
                    <a:bodyPr/>
                    <a:lstStyle/>
                    <a:p>
                      <a:pPr marL="285750" marR="0" indent="-285750">
                        <a:lnSpc>
                          <a:spcPct val="107000"/>
                        </a:lnSpc>
                        <a:spcBef>
                          <a:spcPts val="0"/>
                        </a:spcBef>
                        <a:spcAft>
                          <a:spcPts val="0"/>
                        </a:spcAft>
                        <a:buSzPct val="12200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Transition </a:t>
                      </a: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planning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2" marR="6857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85750" marR="0" indent="-285750">
                        <a:lnSpc>
                          <a:spcPct val="107000"/>
                        </a:lnSpc>
                        <a:spcBef>
                          <a:spcPts val="0"/>
                        </a:spcBef>
                        <a:spcAft>
                          <a:spcPts val="0"/>
                        </a:spcAft>
                        <a:buSzPct val="12200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Transportation </a:t>
                      </a: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services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2" marR="6857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96544">
                <a:tc>
                  <a:txBody>
                    <a:bodyPr/>
                    <a:lstStyle/>
                    <a:p>
                      <a:pPr marL="285750" marR="0" indent="-285750">
                        <a:lnSpc>
                          <a:spcPct val="107000"/>
                        </a:lnSpc>
                        <a:spcBef>
                          <a:spcPts val="0"/>
                        </a:spcBef>
                        <a:spcAft>
                          <a:spcPts val="0"/>
                        </a:spcAft>
                        <a:buSzPct val="12200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Environmental </a:t>
                      </a: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modifications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2" marR="6857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85750" marR="0" indent="-285750">
                        <a:lnSpc>
                          <a:spcPct val="107000"/>
                        </a:lnSpc>
                        <a:spcBef>
                          <a:spcPts val="0"/>
                        </a:spcBef>
                        <a:spcAft>
                          <a:spcPts val="0"/>
                        </a:spcAft>
                        <a:buSzPct val="12200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Massage</a:t>
                      </a:r>
                    </a:p>
                  </a:txBody>
                  <a:tcPr marL="68572" marR="6857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96544">
                <a:tc>
                  <a:txBody>
                    <a:bodyPr/>
                    <a:lstStyle/>
                    <a:p>
                      <a:pPr marL="285750" marR="0" indent="-285750">
                        <a:lnSpc>
                          <a:spcPct val="107000"/>
                        </a:lnSpc>
                        <a:spcBef>
                          <a:spcPts val="0"/>
                        </a:spcBef>
                        <a:spcAft>
                          <a:spcPts val="0"/>
                        </a:spcAft>
                        <a:buSzPct val="12200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Home </a:t>
                      </a: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delivered </a:t>
                      </a:r>
                      <a:r>
                        <a:rPr lang="en-US" sz="1800" dirty="0">
                          <a:effectLst/>
                          <a:latin typeface="Calibri" panose="020F0502020204030204" pitchFamily="34" charset="0"/>
                          <a:ea typeface="Calibri" panose="020F0502020204030204" pitchFamily="34" charset="0"/>
                          <a:cs typeface="Times New Roman" panose="02020603050405020304" pitchFamily="18" charset="0"/>
                        </a:rPr>
                        <a:t>m</a:t>
                      </a: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eals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2" marR="6857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85750" marR="0" indent="-285750">
                        <a:lnSpc>
                          <a:spcPct val="107000"/>
                        </a:lnSpc>
                        <a:spcBef>
                          <a:spcPts val="0"/>
                        </a:spcBef>
                        <a:spcAft>
                          <a:spcPts val="0"/>
                        </a:spcAft>
                        <a:buSzPct val="12200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Acupuncture</a:t>
                      </a:r>
                    </a:p>
                  </a:txBody>
                  <a:tcPr marL="68572" marR="6857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87086">
                <a:tc>
                  <a:txBody>
                    <a:bodyPr/>
                    <a:lstStyle/>
                    <a:p>
                      <a:pPr marL="285750" marR="0" indent="-285750">
                        <a:lnSpc>
                          <a:spcPct val="107000"/>
                        </a:lnSpc>
                        <a:spcBef>
                          <a:spcPts val="0"/>
                        </a:spcBef>
                        <a:spcAft>
                          <a:spcPts val="0"/>
                        </a:spcAft>
                        <a:buSzPct val="12200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Personal </a:t>
                      </a: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emergency response systems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2" marR="6857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85750" marR="0" indent="-285750">
                        <a:lnSpc>
                          <a:spcPct val="107000"/>
                        </a:lnSpc>
                        <a:spcBef>
                          <a:spcPts val="0"/>
                        </a:spcBef>
                        <a:spcAft>
                          <a:spcPts val="0"/>
                        </a:spcAft>
                        <a:buSzPct val="12200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Chiropractic</a:t>
                      </a:r>
                    </a:p>
                  </a:txBody>
                  <a:tcPr marL="68572" marR="6857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83025">
                <a:tc>
                  <a:txBody>
                    <a:bodyPr/>
                    <a:lstStyle/>
                    <a:p>
                      <a:pPr marL="285750" marR="0" indent="-285750">
                        <a:lnSpc>
                          <a:spcPct val="107000"/>
                        </a:lnSpc>
                        <a:spcBef>
                          <a:spcPts val="0"/>
                        </a:spcBef>
                        <a:spcAft>
                          <a:spcPts val="0"/>
                        </a:spcAft>
                        <a:buSzPct val="122000"/>
                        <a:buFont typeface="Arial" panose="020B0604020202020204" pitchFamily="34" charset="0"/>
                        <a:buChar char="•"/>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Dietician/nutritionist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2" marR="6857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85750" marR="0" indent="-285750">
                        <a:lnSpc>
                          <a:spcPct val="107000"/>
                        </a:lnSpc>
                        <a:spcBef>
                          <a:spcPts val="0"/>
                        </a:spcBef>
                        <a:spcAft>
                          <a:spcPts val="0"/>
                        </a:spcAft>
                        <a:buSzPct val="122000"/>
                        <a:buFont typeface="Arial" panose="020B0604020202020204" pitchFamily="34" charset="0"/>
                        <a:buChar char="•"/>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Fitness/exercise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2" marR="6857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87086">
                <a:tc>
                  <a:txBody>
                    <a:bodyPr/>
                    <a:lstStyle/>
                    <a:p>
                      <a:pPr marL="285750" marR="0" indent="-285750">
                        <a:lnSpc>
                          <a:spcPct val="107000"/>
                        </a:lnSpc>
                        <a:spcBef>
                          <a:spcPts val="0"/>
                        </a:spcBef>
                        <a:spcAft>
                          <a:spcPts val="0"/>
                        </a:spcAft>
                        <a:buSzPct val="12200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Behavioral </a:t>
                      </a: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consultation </a:t>
                      </a:r>
                      <a:r>
                        <a:rPr lang="en-US" sz="1800" dirty="0">
                          <a:effectLst/>
                          <a:latin typeface="Calibri" panose="020F0502020204030204" pitchFamily="34" charset="0"/>
                          <a:ea typeface="Calibri" panose="020F0502020204030204" pitchFamily="34" charset="0"/>
                          <a:cs typeface="Times New Roman" panose="02020603050405020304" pitchFamily="18" charset="0"/>
                        </a:rPr>
                        <a:t>and </a:t>
                      </a: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technical assistance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2" marR="6857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85750" marR="0" indent="-285750">
                        <a:lnSpc>
                          <a:spcPct val="107000"/>
                        </a:lnSpc>
                        <a:spcBef>
                          <a:spcPts val="0"/>
                        </a:spcBef>
                        <a:spcAft>
                          <a:spcPts val="0"/>
                        </a:spcAft>
                        <a:buSzPct val="12200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Communication </a:t>
                      </a: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therapy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2" marR="6857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360363" y="406400"/>
            <a:ext cx="8445500" cy="666750"/>
          </a:xfrm>
        </p:spPr>
        <p:txBody>
          <a:bodyPr/>
          <a:lstStyle/>
          <a:p>
            <a:pPr eaLnBrk="1" hangingPunct="1"/>
            <a:r>
              <a:rPr lang="en-US" altLang="en-US" sz="3200" smtClean="0">
                <a:latin typeface="Segoe UI" panose="020B0502040204020203" pitchFamily="34" charset="0"/>
                <a:cs typeface="Segoe UI" panose="020B0502040204020203" pitchFamily="34" charset="0"/>
              </a:rPr>
              <a:t>LTSS reference for SHIBA</a:t>
            </a:r>
            <a:endParaRPr lang="en-US" altLang="en-US" sz="2800" i="1" smtClean="0">
              <a:latin typeface="Segoe UI" panose="020B0502040204020203" pitchFamily="34" charset="0"/>
              <a:cs typeface="Segoe UI" panose="020B0502040204020203" pitchFamily="34" charset="0"/>
            </a:endParaRPr>
          </a:p>
        </p:txBody>
      </p:sp>
      <p:sp>
        <p:nvSpPr>
          <p:cNvPr id="4" name="Date Placeholder 3"/>
          <p:cNvSpPr>
            <a:spLocks noGrp="1"/>
          </p:cNvSpPr>
          <p:nvPr>
            <p:ph type="dt" sz="quarter" idx="10"/>
          </p:nvPr>
        </p:nvSpPr>
        <p:spPr/>
        <p:txBody>
          <a:bodyPr/>
          <a:lstStyle/>
          <a:p>
            <a:pPr>
              <a:defRPr/>
            </a:pPr>
            <a:fld id="{4F2FBB9B-339C-477E-9A66-8DA196DBDA4E}" type="datetime4">
              <a:rPr lang="en-US" smtClean="0"/>
              <a:pPr>
                <a:defRPr/>
              </a:pPr>
              <a:t>January 18, 2019</a:t>
            </a:fld>
            <a:endParaRPr lang="en-US" dirty="0"/>
          </a:p>
        </p:txBody>
      </p:sp>
      <p:sp>
        <p:nvSpPr>
          <p:cNvPr id="5" name="Footer Placeholder 4"/>
          <p:cNvSpPr>
            <a:spLocks noGrp="1"/>
          </p:cNvSpPr>
          <p:nvPr>
            <p:ph type="ftr" sz="quarter" idx="11"/>
          </p:nvPr>
        </p:nvSpPr>
        <p:spPr/>
        <p:txBody>
          <a:bodyPr/>
          <a:lstStyle/>
          <a:p>
            <a:pPr>
              <a:defRPr/>
            </a:pPr>
            <a:r>
              <a:rPr lang="en-US" dirty="0"/>
              <a:t>Medicaid and Medicare working together in Washington state</a:t>
            </a:r>
          </a:p>
        </p:txBody>
      </p:sp>
      <p:sp>
        <p:nvSpPr>
          <p:cNvPr id="6" name="Slide Number Placeholder 5"/>
          <p:cNvSpPr>
            <a:spLocks noGrp="1"/>
          </p:cNvSpPr>
          <p:nvPr>
            <p:ph type="sldNum" sz="quarter" idx="12"/>
          </p:nvPr>
        </p:nvSpPr>
        <p:spPr/>
        <p:txBody>
          <a:bodyPr/>
          <a:lstStyle/>
          <a:p>
            <a:pPr>
              <a:defRPr/>
            </a:pPr>
            <a:fld id="{EEF04EA2-A6AD-42A8-8F6B-7C3CAFF651FF}" type="slidenum">
              <a:rPr lang="en-US" smtClean="0"/>
              <a:pPr>
                <a:defRPr/>
              </a:pPr>
              <a:t>33</a:t>
            </a:fld>
            <a:endParaRPr lang="en-US" dirty="0"/>
          </a:p>
        </p:txBody>
      </p:sp>
      <p:pic>
        <p:nvPicPr>
          <p:cNvPr id="76806"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0363" y="1201738"/>
            <a:ext cx="5119687" cy="468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7" name="TextBox 8"/>
          <p:cNvSpPr txBox="1">
            <a:spLocks noChangeArrowheads="1"/>
          </p:cNvSpPr>
          <p:nvPr/>
        </p:nvSpPr>
        <p:spPr bwMode="auto">
          <a:xfrm>
            <a:off x="5637213" y="2336800"/>
            <a:ext cx="316865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eaLnBrk="0" fontAlgn="base" hangingPunct="0">
              <a:spcBef>
                <a:spcPct val="0"/>
              </a:spcBef>
              <a:spcAft>
                <a:spcPct val="0"/>
              </a:spcAft>
              <a:defRPr>
                <a:solidFill>
                  <a:schemeClr val="tx1"/>
                </a:solidFill>
                <a:latin typeface="News Gothic MT"/>
              </a:defRPr>
            </a:lvl6pPr>
            <a:lvl7pPr marL="2971800" indent="-228600" defTabSz="457200" eaLnBrk="0" fontAlgn="base" hangingPunct="0">
              <a:spcBef>
                <a:spcPct val="0"/>
              </a:spcBef>
              <a:spcAft>
                <a:spcPct val="0"/>
              </a:spcAft>
              <a:defRPr>
                <a:solidFill>
                  <a:schemeClr val="tx1"/>
                </a:solidFill>
                <a:latin typeface="News Gothic MT"/>
              </a:defRPr>
            </a:lvl7pPr>
            <a:lvl8pPr marL="3429000" indent="-228600" defTabSz="457200" eaLnBrk="0" fontAlgn="base" hangingPunct="0">
              <a:spcBef>
                <a:spcPct val="0"/>
              </a:spcBef>
              <a:spcAft>
                <a:spcPct val="0"/>
              </a:spcAft>
              <a:defRPr>
                <a:solidFill>
                  <a:schemeClr val="tx1"/>
                </a:solidFill>
                <a:latin typeface="News Gothic MT"/>
              </a:defRPr>
            </a:lvl8pPr>
            <a:lvl9pPr marL="3886200" indent="-228600" defTabSz="457200" eaLnBrk="0" fontAlgn="base" hangingPunct="0">
              <a:spcBef>
                <a:spcPct val="0"/>
              </a:spcBef>
              <a:spcAft>
                <a:spcPct val="0"/>
              </a:spcAft>
              <a:defRPr>
                <a:solidFill>
                  <a:schemeClr val="tx1"/>
                </a:solidFill>
                <a:latin typeface="News Gothic MT"/>
              </a:defRPr>
            </a:lvl9pPr>
          </a:lstStyle>
          <a:p>
            <a:r>
              <a:rPr lang="en-US" altLang="en-US" sz="2000"/>
              <a:t>DSHS Publication 22-619</a:t>
            </a:r>
          </a:p>
          <a:p>
            <a:endParaRPr lang="en-US" altLang="en-US"/>
          </a:p>
          <a:p>
            <a:endParaRPr lang="en-US" altLang="en-US"/>
          </a:p>
          <a:p>
            <a:endParaRPr lang="en-US" altLang="en-US"/>
          </a:p>
          <a:p>
            <a:r>
              <a:rPr lang="en-US" altLang="en-US">
                <a:hlinkClick r:id="rId4"/>
              </a:rPr>
              <a:t>https://www.dshs.wa.gov/sites/default/files/SESA/publications/documents/22-619.pdf</a:t>
            </a:r>
            <a:r>
              <a:rPr lang="en-US" altLang="en-US"/>
              <a:t>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r>
              <a:rPr lang="en-US" altLang="en-US" smtClean="0">
                <a:latin typeface="Segoe UI" panose="020B0502040204020203" pitchFamily="34" charset="0"/>
                <a:cs typeface="Segoe UI" panose="020B0502040204020203" pitchFamily="34" charset="0"/>
              </a:rPr>
              <a:t>MAGI Medicaid</a:t>
            </a:r>
          </a:p>
        </p:txBody>
      </p:sp>
      <p:sp>
        <p:nvSpPr>
          <p:cNvPr id="3" name="Date Placeholder 2"/>
          <p:cNvSpPr>
            <a:spLocks noGrp="1"/>
          </p:cNvSpPr>
          <p:nvPr>
            <p:ph type="dt" sz="quarter" idx="10"/>
          </p:nvPr>
        </p:nvSpPr>
        <p:spPr/>
        <p:txBody>
          <a:bodyPr/>
          <a:lstStyle/>
          <a:p>
            <a:pPr>
              <a:defRPr/>
            </a:pPr>
            <a:fld id="{47D53DC9-C5C4-4F69-891D-BF2B90F4FC60}" type="datetime4">
              <a:rPr lang="en-US" smtClean="0"/>
              <a:pPr>
                <a:defRPr/>
              </a:pPr>
              <a:t>January 18, 2019</a:t>
            </a:fld>
            <a:endParaRPr lang="en-US" dirty="0"/>
          </a:p>
        </p:txBody>
      </p:sp>
      <p:sp>
        <p:nvSpPr>
          <p:cNvPr id="78852"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Wingdings" panose="05000000000000000000" pitchFamily="2" charset="2"/>
              <a:defRPr sz="2800">
                <a:solidFill>
                  <a:schemeClr val="tx1"/>
                </a:solidFill>
                <a:latin typeface="Segoe UI" panose="020B0502040204020203" pitchFamily="34" charset="0"/>
                <a:cs typeface="Segoe UI" panose="020B0502040204020203" pitchFamily="34" charset="0"/>
              </a:defRPr>
            </a:lvl1pPr>
            <a:lvl2pPr marL="742950" indent="-285750">
              <a:spcBef>
                <a:spcPct val="20000"/>
              </a:spcBef>
              <a:buFont typeface="Arial" panose="020B0604020202020204" pitchFamily="34" charset="0"/>
              <a:buChar char="•"/>
              <a:defRPr sz="2400">
                <a:solidFill>
                  <a:schemeClr val="tx1"/>
                </a:solidFill>
                <a:latin typeface="Segoe UI" panose="020B0502040204020203" pitchFamily="34" charset="0"/>
                <a:cs typeface="Segoe UI" panose="020B0502040204020203" pitchFamily="34" charset="0"/>
              </a:defRPr>
            </a:lvl2pPr>
            <a:lvl3pPr marL="1143000" indent="-228600">
              <a:spcBef>
                <a:spcPct val="20000"/>
              </a:spcBef>
              <a:buFont typeface="Arial" panose="020B0604020202020204" pitchFamily="34" charset="0"/>
              <a:buChar char="•"/>
              <a:defRPr sz="2000">
                <a:solidFill>
                  <a:schemeClr val="tx1"/>
                </a:solidFill>
                <a:latin typeface="Segoe UI" panose="020B0502040204020203" pitchFamily="34" charset="0"/>
                <a:cs typeface="Segoe UI" panose="020B0502040204020203" pitchFamily="34" charset="0"/>
              </a:defRPr>
            </a:lvl3pPr>
            <a:lvl4pPr marL="1600200" indent="-228600">
              <a:spcBef>
                <a:spcPct val="20000"/>
              </a:spcBef>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4pPr>
            <a:lvl5pPr marL="2057400" indent="-228600">
              <a:spcBef>
                <a:spcPct val="20000"/>
              </a:spcBef>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9pPr>
          </a:lstStyle>
          <a:p>
            <a:pPr fontAlgn="base">
              <a:spcAft>
                <a:spcPct val="0"/>
              </a:spcAft>
            </a:pPr>
            <a:r>
              <a:rPr lang="en-US" altLang="en-US" sz="1000" smtClean="0"/>
              <a:t>Medicaid and Medicare working together in Washington state</a:t>
            </a:r>
          </a:p>
        </p:txBody>
      </p:sp>
      <p:sp>
        <p:nvSpPr>
          <p:cNvPr id="5" name="Slide Number Placeholder 4"/>
          <p:cNvSpPr>
            <a:spLocks noGrp="1"/>
          </p:cNvSpPr>
          <p:nvPr>
            <p:ph type="sldNum" sz="quarter" idx="12"/>
          </p:nvPr>
        </p:nvSpPr>
        <p:spPr/>
        <p:txBody>
          <a:bodyPr/>
          <a:lstStyle/>
          <a:p>
            <a:pPr>
              <a:defRPr/>
            </a:pPr>
            <a:fld id="{27F35308-7804-4F78-AF35-DF02DC24BEE6}" type="slidenum">
              <a:rPr lang="en-US" smtClean="0"/>
              <a:pPr>
                <a:defRPr/>
              </a:pPr>
              <a:t>34</a:t>
            </a:fld>
            <a:endParaRPr lang="en-US" dirty="0"/>
          </a:p>
        </p:txBody>
      </p:sp>
      <p:sp>
        <p:nvSpPr>
          <p:cNvPr id="7" name="Content Placeholder 2"/>
          <p:cNvSpPr txBox="1">
            <a:spLocks/>
          </p:cNvSpPr>
          <p:nvPr/>
        </p:nvSpPr>
        <p:spPr>
          <a:xfrm>
            <a:off x="628650" y="1171074"/>
            <a:ext cx="7886700" cy="5005889"/>
          </a:xfrm>
          <a:prstGeom prst="rect">
            <a:avLst/>
          </a:prstGeom>
        </p:spPr>
        <p:txBody>
          <a:bodyPr/>
          <a:lstStyle>
            <a:lvl1pPr algn="l" defTabSz="457200" rtl="0" eaLnBrk="0" fontAlgn="base" hangingPunct="0">
              <a:spcBef>
                <a:spcPct val="20000"/>
              </a:spcBef>
              <a:spcAft>
                <a:spcPct val="0"/>
              </a:spcAft>
              <a:buFont typeface="Wingdings" panose="05000000000000000000" pitchFamily="2" charset="2"/>
              <a:defRPr sz="2800" kern="1200">
                <a:solidFill>
                  <a:schemeClr val="tx1"/>
                </a:solidFill>
                <a:latin typeface="Segoe UI"/>
                <a:ea typeface="+mn-ea"/>
                <a:cs typeface="Segoe UI"/>
              </a:defRPr>
            </a:lvl1pPr>
            <a:lvl2pPr marL="742950" indent="-28575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Segoe UI"/>
                <a:ea typeface="+mn-ea"/>
                <a:cs typeface="Segoe UI"/>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Segoe UI"/>
                <a:ea typeface="+mn-ea"/>
                <a:cs typeface="Segoe UI"/>
              </a:defRPr>
            </a:lvl3pPr>
            <a:lvl4pPr marL="1600200" indent="-228600" algn="l" defTabSz="457200" rtl="0" eaLnBrk="0" fontAlgn="base" hangingPunct="0">
              <a:spcBef>
                <a:spcPct val="20000"/>
              </a:spcBef>
              <a:spcAft>
                <a:spcPct val="0"/>
              </a:spcAft>
              <a:buFont typeface="Arial" panose="020B0604020202020204" pitchFamily="34" charset="0"/>
              <a:buChar char="•"/>
              <a:defRPr kern="1200">
                <a:solidFill>
                  <a:schemeClr val="tx1"/>
                </a:solidFill>
                <a:latin typeface="Segoe UI"/>
                <a:ea typeface="+mn-ea"/>
                <a:cs typeface="Segoe UI"/>
              </a:defRPr>
            </a:lvl4pPr>
            <a:lvl5pPr marL="2057400" indent="-228600" algn="l" defTabSz="457200" rtl="0" eaLnBrk="0" fontAlgn="base" hangingPunct="0">
              <a:spcBef>
                <a:spcPct val="20000"/>
              </a:spcBef>
              <a:spcAft>
                <a:spcPct val="0"/>
              </a:spcAft>
              <a:buFont typeface="Arial" panose="020B0604020202020204" pitchFamily="34" charset="0"/>
              <a:buChar char="•"/>
              <a:defRPr sz="1600" kern="1200">
                <a:solidFill>
                  <a:schemeClr val="tx1"/>
                </a:solidFill>
                <a:latin typeface="Segoe UI"/>
                <a:ea typeface="+mn-ea"/>
                <a:cs typeface="Segoe U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9250" indent="-349250">
              <a:buFont typeface="Arial" panose="020B0604020202020204" pitchFamily="34" charset="0"/>
              <a:buChar char="•"/>
              <a:defRPr/>
            </a:pPr>
            <a:r>
              <a:rPr lang="en-US" dirty="0" smtClean="0"/>
              <a:t>MAGI = Modified Adjusted Gross Income</a:t>
            </a:r>
          </a:p>
          <a:p>
            <a:pPr marL="349250" indent="-349250">
              <a:buFont typeface="Arial" panose="020B0604020202020204" pitchFamily="34" charset="0"/>
              <a:buChar char="•"/>
              <a:defRPr/>
            </a:pPr>
            <a:r>
              <a:rPr lang="en-US" dirty="0" smtClean="0"/>
              <a:t>The method used to calculate income and determine household composition for deciding eligibility for Apple Health (includes</a:t>
            </a:r>
            <a:r>
              <a:rPr lang="en-US" strike="sngStrike" dirty="0" smtClean="0"/>
              <a:t> </a:t>
            </a:r>
            <a:r>
              <a:rPr lang="en-US" dirty="0" smtClean="0"/>
              <a:t>adults, kids, families, </a:t>
            </a:r>
            <a:r>
              <a:rPr lang="en-US" strike="sngStrike" dirty="0" smtClean="0"/>
              <a:t>c</a:t>
            </a:r>
            <a:r>
              <a:rPr lang="en-US" dirty="0" smtClean="0"/>
              <a:t>aretaker </a:t>
            </a:r>
            <a:r>
              <a:rPr lang="en-US" strike="sngStrike" dirty="0" smtClean="0"/>
              <a:t>r</a:t>
            </a:r>
            <a:r>
              <a:rPr lang="en-US" dirty="0" smtClean="0"/>
              <a:t>elatives and </a:t>
            </a:r>
            <a:r>
              <a:rPr lang="en-US" strike="sngStrike" dirty="0" smtClean="0"/>
              <a:t>p</a:t>
            </a:r>
            <a:r>
              <a:rPr lang="en-US" dirty="0" smtClean="0"/>
              <a:t>regnant </a:t>
            </a:r>
            <a:r>
              <a:rPr lang="en-US" strike="sngStrike" dirty="0" smtClean="0"/>
              <a:t>w</a:t>
            </a:r>
            <a:r>
              <a:rPr lang="en-US" dirty="0" smtClean="0"/>
              <a:t>omen). </a:t>
            </a:r>
          </a:p>
          <a:p>
            <a:pPr marL="292100">
              <a:defRPr/>
            </a:pPr>
            <a:endParaRPr lang="en-US" sz="1000" dirty="0" smtClean="0"/>
          </a:p>
          <a:p>
            <a:pPr marL="292100">
              <a:defRPr/>
            </a:pPr>
            <a:r>
              <a:rPr lang="en-US" dirty="0" smtClean="0"/>
              <a:t>This method follows federal income tax filing rules with a few exceptions and has no resource or asset limits.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pPr eaLnBrk="1" hangingPunct="1"/>
            <a:r>
              <a:rPr lang="en-US" altLang="en-US" smtClean="0">
                <a:latin typeface="Segoe UI" panose="020B0502040204020203" pitchFamily="34" charset="0"/>
                <a:cs typeface="Segoe UI" panose="020B0502040204020203" pitchFamily="34" charset="0"/>
              </a:rPr>
              <a:t>Adult MAGI Medical</a:t>
            </a:r>
          </a:p>
        </p:txBody>
      </p:sp>
      <p:sp>
        <p:nvSpPr>
          <p:cNvPr id="4" name="Date Placeholder 3"/>
          <p:cNvSpPr>
            <a:spLocks noGrp="1"/>
          </p:cNvSpPr>
          <p:nvPr>
            <p:ph type="dt" sz="quarter" idx="10"/>
          </p:nvPr>
        </p:nvSpPr>
        <p:spPr/>
        <p:txBody>
          <a:bodyPr/>
          <a:lstStyle/>
          <a:p>
            <a:pPr>
              <a:defRPr/>
            </a:pPr>
            <a:fld id="{4F2FBB9B-339C-477E-9A66-8DA196DBDA4E}" type="datetime4">
              <a:rPr lang="en-US" smtClean="0"/>
              <a:pPr>
                <a:defRPr/>
              </a:pPr>
              <a:t>January 18, 2019</a:t>
            </a:fld>
            <a:endParaRPr lang="en-US" dirty="0"/>
          </a:p>
        </p:txBody>
      </p:sp>
      <p:sp>
        <p:nvSpPr>
          <p:cNvPr id="5" name="Footer Placeholder 4"/>
          <p:cNvSpPr>
            <a:spLocks noGrp="1"/>
          </p:cNvSpPr>
          <p:nvPr>
            <p:ph type="ftr" sz="quarter" idx="11"/>
          </p:nvPr>
        </p:nvSpPr>
        <p:spPr/>
        <p:txBody>
          <a:bodyPr/>
          <a:lstStyle/>
          <a:p>
            <a:pPr>
              <a:defRPr/>
            </a:pPr>
            <a:r>
              <a:rPr lang="en-US" dirty="0"/>
              <a:t>Medicaid and Medicare working together in Washington state</a:t>
            </a:r>
          </a:p>
        </p:txBody>
      </p:sp>
      <p:sp>
        <p:nvSpPr>
          <p:cNvPr id="6" name="Slide Number Placeholder 5"/>
          <p:cNvSpPr>
            <a:spLocks noGrp="1"/>
          </p:cNvSpPr>
          <p:nvPr>
            <p:ph type="sldNum" sz="quarter" idx="12"/>
          </p:nvPr>
        </p:nvSpPr>
        <p:spPr/>
        <p:txBody>
          <a:bodyPr/>
          <a:lstStyle/>
          <a:p>
            <a:pPr>
              <a:defRPr/>
            </a:pPr>
            <a:fld id="{4CA80BC9-9EC8-4800-BA49-8CA659A9DB4C}" type="slidenum">
              <a:rPr lang="en-US" smtClean="0"/>
              <a:pPr>
                <a:defRPr/>
              </a:pPr>
              <a:t>35</a:t>
            </a:fld>
            <a:endParaRPr lang="en-US" dirty="0"/>
          </a:p>
        </p:txBody>
      </p:sp>
      <p:sp>
        <p:nvSpPr>
          <p:cNvPr id="79878" name="Content Placeholder 2"/>
          <p:cNvSpPr>
            <a:spLocks noGrp="1"/>
          </p:cNvSpPr>
          <p:nvPr>
            <p:ph idx="1"/>
          </p:nvPr>
        </p:nvSpPr>
        <p:spPr>
          <a:xfrm>
            <a:off x="628650" y="1655763"/>
            <a:ext cx="7886700" cy="3736975"/>
          </a:xfrm>
        </p:spPr>
        <p:txBody>
          <a:bodyPr/>
          <a:lstStyle/>
          <a:p>
            <a:pPr marL="349250" indent="-349250">
              <a:buFont typeface="Arial" panose="020B0604020202020204" pitchFamily="34" charset="0"/>
              <a:buChar char="•"/>
            </a:pPr>
            <a:r>
              <a:rPr lang="en-US" altLang="en-US" smtClean="0">
                <a:latin typeface="Segoe UI" panose="020B0502040204020203" pitchFamily="34" charset="0"/>
                <a:cs typeface="Segoe UI" panose="020B0502040204020203" pitchFamily="34" charset="0"/>
              </a:rPr>
              <a:t>Part of Medicaid expansion due to Affordable Care Act</a:t>
            </a:r>
          </a:p>
          <a:p>
            <a:pPr marL="349250" indent="-349250">
              <a:buFont typeface="Arial" panose="020B0604020202020204" pitchFamily="34" charset="0"/>
              <a:buChar char="•"/>
            </a:pPr>
            <a:r>
              <a:rPr lang="en-US" altLang="en-US" smtClean="0">
                <a:latin typeface="Segoe UI" panose="020B0502040204020203" pitchFamily="34" charset="0"/>
                <a:cs typeface="Segoe UI" panose="020B0502040204020203" pitchFamily="34" charset="0"/>
              </a:rPr>
              <a:t>MAGI for adults covers people from </a:t>
            </a:r>
            <a:br>
              <a:rPr lang="en-US" altLang="en-US" smtClean="0">
                <a:latin typeface="Segoe UI" panose="020B0502040204020203" pitchFamily="34" charset="0"/>
                <a:cs typeface="Segoe UI" panose="020B0502040204020203" pitchFamily="34" charset="0"/>
              </a:rPr>
            </a:br>
            <a:r>
              <a:rPr lang="en-US" altLang="en-US" smtClean="0">
                <a:latin typeface="Segoe UI" panose="020B0502040204020203" pitchFamily="34" charset="0"/>
                <a:cs typeface="Segoe UI" panose="020B0502040204020203" pitchFamily="34" charset="0"/>
              </a:rPr>
              <a:t>age 19 – 65</a:t>
            </a:r>
          </a:p>
          <a:p>
            <a:pPr marL="349250" indent="-349250">
              <a:buFont typeface="Arial" panose="020B0604020202020204" pitchFamily="34" charset="0"/>
              <a:buChar char="•"/>
            </a:pPr>
            <a:r>
              <a:rPr lang="en-US" altLang="en-US" smtClean="0">
                <a:latin typeface="Segoe UI" panose="020B0502040204020203" pitchFamily="34" charset="0"/>
                <a:cs typeface="Segoe UI" panose="020B0502040204020203" pitchFamily="34" charset="0"/>
              </a:rPr>
              <a:t>Income under 133% of FPL, no asset limits</a:t>
            </a:r>
          </a:p>
          <a:p>
            <a:pPr marL="349250" indent="-349250">
              <a:buFont typeface="Arial" panose="020B0604020202020204" pitchFamily="34" charset="0"/>
              <a:buChar char="•"/>
            </a:pPr>
            <a:r>
              <a:rPr lang="en-US" altLang="en-US" smtClean="0">
                <a:latin typeface="Segoe UI" panose="020B0502040204020203" pitchFamily="34" charset="0"/>
                <a:cs typeface="Segoe UI" panose="020B0502040204020203" pitchFamily="34" charset="0"/>
              </a:rPr>
              <a:t>Eligibility ends when Medicare begins (regardless of age)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pPr eaLnBrk="1" hangingPunct="1"/>
            <a:r>
              <a:rPr lang="en-US" altLang="en-US" sz="3200" smtClean="0">
                <a:latin typeface="Segoe UI" panose="020B0502040204020203" pitchFamily="34" charset="0"/>
                <a:cs typeface="Segoe UI" panose="020B0502040204020203" pitchFamily="34" charset="0"/>
              </a:rPr>
              <a:t>SHIBA helps with transition to Medicare</a:t>
            </a:r>
          </a:p>
        </p:txBody>
      </p:sp>
      <p:sp>
        <p:nvSpPr>
          <p:cNvPr id="4" name="Date Placeholder 3"/>
          <p:cNvSpPr>
            <a:spLocks noGrp="1"/>
          </p:cNvSpPr>
          <p:nvPr>
            <p:ph type="dt" sz="quarter" idx="10"/>
          </p:nvPr>
        </p:nvSpPr>
        <p:spPr/>
        <p:txBody>
          <a:bodyPr/>
          <a:lstStyle/>
          <a:p>
            <a:pPr>
              <a:defRPr/>
            </a:pPr>
            <a:fld id="{4F2FBB9B-339C-477E-9A66-8DA196DBDA4E}" type="datetime4">
              <a:rPr lang="en-US" smtClean="0"/>
              <a:pPr>
                <a:defRPr/>
              </a:pPr>
              <a:t>January 18, 2019</a:t>
            </a:fld>
            <a:endParaRPr lang="en-US" dirty="0"/>
          </a:p>
        </p:txBody>
      </p:sp>
      <p:sp>
        <p:nvSpPr>
          <p:cNvPr id="5" name="Footer Placeholder 4"/>
          <p:cNvSpPr>
            <a:spLocks noGrp="1"/>
          </p:cNvSpPr>
          <p:nvPr>
            <p:ph type="ftr" sz="quarter" idx="11"/>
          </p:nvPr>
        </p:nvSpPr>
        <p:spPr/>
        <p:txBody>
          <a:bodyPr/>
          <a:lstStyle/>
          <a:p>
            <a:pPr>
              <a:defRPr/>
            </a:pPr>
            <a:r>
              <a:rPr lang="en-US" dirty="0"/>
              <a:t>Medicaid and Medicare working together in Washington state</a:t>
            </a:r>
          </a:p>
        </p:txBody>
      </p:sp>
      <p:sp>
        <p:nvSpPr>
          <p:cNvPr id="6" name="Slide Number Placeholder 5"/>
          <p:cNvSpPr>
            <a:spLocks noGrp="1"/>
          </p:cNvSpPr>
          <p:nvPr>
            <p:ph type="sldNum" sz="quarter" idx="12"/>
          </p:nvPr>
        </p:nvSpPr>
        <p:spPr/>
        <p:txBody>
          <a:bodyPr/>
          <a:lstStyle/>
          <a:p>
            <a:pPr>
              <a:defRPr/>
            </a:pPr>
            <a:fld id="{8C03D82E-A54A-460F-B91C-1F769EDF68D3}" type="slidenum">
              <a:rPr lang="en-US" smtClean="0"/>
              <a:pPr>
                <a:defRPr/>
              </a:pPr>
              <a:t>36</a:t>
            </a:fld>
            <a:endParaRPr lang="en-US" dirty="0"/>
          </a:p>
        </p:txBody>
      </p:sp>
      <p:sp>
        <p:nvSpPr>
          <p:cNvPr id="81926" name="Content Placeholder 2"/>
          <p:cNvSpPr>
            <a:spLocks noGrp="1"/>
          </p:cNvSpPr>
          <p:nvPr>
            <p:ph idx="1"/>
          </p:nvPr>
        </p:nvSpPr>
        <p:spPr>
          <a:xfrm>
            <a:off x="628650" y="1171575"/>
            <a:ext cx="7886700" cy="5005388"/>
          </a:xfrm>
        </p:spPr>
        <p:txBody>
          <a:bodyPr/>
          <a:lstStyle/>
          <a:p>
            <a:pPr marL="349250" indent="-349250">
              <a:buFont typeface="Arial" panose="020B0604020202020204" pitchFamily="34" charset="0"/>
              <a:buChar char="•"/>
            </a:pPr>
            <a:r>
              <a:rPr lang="en-US" altLang="en-US" smtClean="0">
                <a:latin typeface="Segoe UI" panose="020B0502040204020203" pitchFamily="34" charset="0"/>
                <a:cs typeface="Segoe UI" panose="020B0502040204020203" pitchFamily="34" charset="0"/>
              </a:rPr>
              <a:t>Medicare now main payer, may be copays, deductibles, etc. </a:t>
            </a:r>
          </a:p>
          <a:p>
            <a:pPr marL="349250" indent="-349250">
              <a:buFont typeface="Arial" panose="020B0604020202020204" pitchFamily="34" charset="0"/>
              <a:buChar char="•"/>
            </a:pPr>
            <a:r>
              <a:rPr lang="en-US" altLang="en-US" smtClean="0">
                <a:latin typeface="Segoe UI" panose="020B0502040204020203" pitchFamily="34" charset="0"/>
                <a:cs typeface="Segoe UI" panose="020B0502040204020203" pitchFamily="34" charset="0"/>
              </a:rPr>
              <a:t>Classic Medicaid rules and programs will now apply</a:t>
            </a:r>
          </a:p>
          <a:p>
            <a:pPr marL="349250" indent="-349250">
              <a:buFont typeface="Arial" panose="020B0604020202020204" pitchFamily="34" charset="0"/>
              <a:buChar char="•"/>
            </a:pPr>
            <a:r>
              <a:rPr lang="en-US" altLang="en-US" smtClean="0">
                <a:latin typeface="Segoe UI" panose="020B0502040204020203" pitchFamily="34" charset="0"/>
                <a:cs typeface="Segoe UI" panose="020B0502040204020203" pitchFamily="34" charset="0"/>
              </a:rPr>
              <a:t>Depending on timing, clients may be “deemed” for Extra Help</a:t>
            </a:r>
          </a:p>
          <a:p>
            <a:pPr marL="349250" indent="-349250">
              <a:buFont typeface="Arial" panose="020B0604020202020204" pitchFamily="34" charset="0"/>
              <a:buChar char="•"/>
            </a:pPr>
            <a:r>
              <a:rPr lang="en-US" altLang="en-US" smtClean="0">
                <a:latin typeface="Segoe UI" panose="020B0502040204020203" pitchFamily="34" charset="0"/>
                <a:cs typeface="Segoe UI" panose="020B0502040204020203" pitchFamily="34" charset="0"/>
              </a:rPr>
              <a:t>Often need help to apply for MSP or Extra Help</a:t>
            </a:r>
          </a:p>
          <a:p>
            <a:pPr lvl="1">
              <a:buFont typeface="Courier New" panose="02070309020205020404" pitchFamily="49" charset="0"/>
              <a:buChar char="o"/>
            </a:pPr>
            <a:r>
              <a:rPr lang="en-US" altLang="en-US" smtClean="0">
                <a:latin typeface="Segoe UI" panose="020B0502040204020203" pitchFamily="34" charset="0"/>
                <a:cs typeface="Segoe UI" panose="020B0502040204020203" pitchFamily="34" charset="0"/>
              </a:rPr>
              <a:t>May not be eligible if income or assets are too high</a:t>
            </a:r>
          </a:p>
          <a:p>
            <a:pPr marL="349250" indent="-349250">
              <a:buFont typeface="Arial" panose="020B0604020202020204" pitchFamily="34" charset="0"/>
              <a:buChar char="•"/>
            </a:pPr>
            <a:r>
              <a:rPr lang="en-US" altLang="en-US" smtClean="0">
                <a:latin typeface="Segoe UI" panose="020B0502040204020203" pitchFamily="34" charset="0"/>
                <a:cs typeface="Segoe UI" panose="020B0502040204020203" pitchFamily="34" charset="0"/>
              </a:rPr>
              <a:t>Need counseling about Medicare, choosing plans, how to navigate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pPr eaLnBrk="1" hangingPunct="1"/>
            <a:r>
              <a:rPr lang="en-US" altLang="en-US" sz="3200" smtClean="0">
                <a:latin typeface="Segoe UI" panose="020B0502040204020203" pitchFamily="34" charset="0"/>
                <a:cs typeface="Segoe UI" panose="020B0502040204020203" pitchFamily="34" charset="0"/>
              </a:rPr>
              <a:t>Warning about Health Homes and MA plans</a:t>
            </a:r>
          </a:p>
        </p:txBody>
      </p:sp>
      <p:sp>
        <p:nvSpPr>
          <p:cNvPr id="4" name="Date Placeholder 3"/>
          <p:cNvSpPr>
            <a:spLocks noGrp="1"/>
          </p:cNvSpPr>
          <p:nvPr>
            <p:ph type="dt" sz="quarter" idx="10"/>
          </p:nvPr>
        </p:nvSpPr>
        <p:spPr/>
        <p:txBody>
          <a:bodyPr/>
          <a:lstStyle/>
          <a:p>
            <a:pPr>
              <a:defRPr/>
            </a:pPr>
            <a:fld id="{4F2FBB9B-339C-477E-9A66-8DA196DBDA4E}" type="datetime4">
              <a:rPr lang="en-US" smtClean="0"/>
              <a:pPr>
                <a:defRPr/>
              </a:pPr>
              <a:t>January 18, 2019</a:t>
            </a:fld>
            <a:endParaRPr lang="en-US" dirty="0"/>
          </a:p>
        </p:txBody>
      </p:sp>
      <p:sp>
        <p:nvSpPr>
          <p:cNvPr id="5" name="Footer Placeholder 4"/>
          <p:cNvSpPr>
            <a:spLocks noGrp="1"/>
          </p:cNvSpPr>
          <p:nvPr>
            <p:ph type="ftr" sz="quarter" idx="11"/>
          </p:nvPr>
        </p:nvSpPr>
        <p:spPr/>
        <p:txBody>
          <a:bodyPr/>
          <a:lstStyle/>
          <a:p>
            <a:pPr>
              <a:defRPr/>
            </a:pPr>
            <a:r>
              <a:rPr lang="en-US" dirty="0"/>
              <a:t>Medicaid and Medicare working together in Washington state</a:t>
            </a:r>
          </a:p>
        </p:txBody>
      </p:sp>
      <p:sp>
        <p:nvSpPr>
          <p:cNvPr id="6" name="Slide Number Placeholder 5"/>
          <p:cNvSpPr>
            <a:spLocks noGrp="1"/>
          </p:cNvSpPr>
          <p:nvPr>
            <p:ph type="sldNum" sz="quarter" idx="12"/>
          </p:nvPr>
        </p:nvSpPr>
        <p:spPr/>
        <p:txBody>
          <a:bodyPr/>
          <a:lstStyle/>
          <a:p>
            <a:pPr>
              <a:defRPr/>
            </a:pPr>
            <a:fld id="{D15943B7-6108-4F62-BF88-1CF4FB9E87BA}" type="slidenum">
              <a:rPr lang="en-US" smtClean="0"/>
              <a:pPr>
                <a:defRPr/>
              </a:pPr>
              <a:t>37</a:t>
            </a:fld>
            <a:endParaRPr lang="en-US" dirty="0"/>
          </a:p>
        </p:txBody>
      </p:sp>
      <p:sp>
        <p:nvSpPr>
          <p:cNvPr id="8" name="Content Placeholder 2"/>
          <p:cNvSpPr>
            <a:spLocks noGrp="1"/>
          </p:cNvSpPr>
          <p:nvPr>
            <p:ph idx="1"/>
          </p:nvPr>
        </p:nvSpPr>
        <p:spPr>
          <a:xfrm>
            <a:off x="628650" y="1171074"/>
            <a:ext cx="7886700" cy="5005889"/>
          </a:xfrm>
          <a:extLst/>
        </p:spPr>
        <p:txBody>
          <a:bodyPr/>
          <a:lstStyle/>
          <a:p>
            <a:pPr>
              <a:defRPr/>
            </a:pPr>
            <a:r>
              <a:rPr lang="en-US" sz="2000" dirty="0"/>
              <a:t>Health Home clients with Medicare and Medicaid coverage </a:t>
            </a:r>
            <a:r>
              <a:rPr lang="en-US" sz="2000" b="1" dirty="0"/>
              <a:t>must have Original Medicare for their Part A and Part B benefits</a:t>
            </a:r>
            <a:r>
              <a:rPr lang="en-US" sz="2000" dirty="0"/>
              <a:t>. If </a:t>
            </a:r>
            <a:r>
              <a:rPr lang="en-US" sz="2000" dirty="0" smtClean="0"/>
              <a:t>clients enroll </a:t>
            </a:r>
            <a:r>
              <a:rPr lang="en-US" sz="2000" dirty="0"/>
              <a:t>in </a:t>
            </a:r>
            <a:r>
              <a:rPr lang="en-US" sz="2000" dirty="0" smtClean="0"/>
              <a:t>an MA </a:t>
            </a:r>
            <a:r>
              <a:rPr lang="en-US" sz="2000" dirty="0"/>
              <a:t>plan, HCA will automatically disenroll them from Health Home program. This is because </a:t>
            </a:r>
            <a:r>
              <a:rPr lang="en-US" sz="2000" dirty="0" smtClean="0"/>
              <a:t>they’ll </a:t>
            </a:r>
            <a:r>
              <a:rPr lang="en-US" sz="2000" dirty="0"/>
              <a:t>have duplicative care coordination benefits through their Medicare Advantage plan. </a:t>
            </a:r>
            <a:endParaRPr lang="en-US" sz="2000" dirty="0" smtClean="0"/>
          </a:p>
          <a:p>
            <a:pPr>
              <a:defRPr/>
            </a:pPr>
            <a:endParaRPr lang="en-US" sz="2000" dirty="0" smtClean="0"/>
          </a:p>
          <a:p>
            <a:pPr>
              <a:defRPr/>
            </a:pPr>
            <a:r>
              <a:rPr lang="en-US" sz="2000" dirty="0" smtClean="0"/>
              <a:t>If clients</a:t>
            </a:r>
            <a:r>
              <a:rPr lang="en-US" sz="2000" strike="sngStrike" dirty="0" smtClean="0"/>
              <a:t> </a:t>
            </a:r>
            <a:r>
              <a:rPr lang="en-US" sz="2000" dirty="0" smtClean="0"/>
              <a:t>want </a:t>
            </a:r>
            <a:r>
              <a:rPr lang="en-US" sz="2000" dirty="0"/>
              <a:t>to re-enroll in the Health Home program, they can enroll (quarterly) in a Part D plan, which will disenroll them from their </a:t>
            </a:r>
            <a:r>
              <a:rPr lang="en-US" sz="2000" dirty="0" smtClean="0"/>
              <a:t>MA plan </a:t>
            </a:r>
            <a:r>
              <a:rPr lang="en-US" sz="2000" dirty="0"/>
              <a:t>and they would then have Original Medicare plus Part D coverage. They then would still need to meet the usual Health Home eligibility requirements.</a:t>
            </a:r>
          </a:p>
          <a:p>
            <a:pPr>
              <a:defRPr/>
            </a:pPr>
            <a:r>
              <a:rPr lang="en-US" sz="2000" dirty="0"/>
              <a:t> </a:t>
            </a:r>
          </a:p>
          <a:p>
            <a:pPr>
              <a:defRPr/>
            </a:pPr>
            <a:r>
              <a:rPr lang="en-US" sz="2000" dirty="0"/>
              <a:t>Additional information:  </a:t>
            </a:r>
            <a:r>
              <a:rPr lang="en-US" sz="2000" u="sng" dirty="0">
                <a:hlinkClick r:id="rId3"/>
              </a:rPr>
              <a:t>www.hca.wa.gov/billers-providers-partners/programs-and-services/health-homes</a:t>
            </a:r>
            <a:endParaRPr lang="en-US" sz="20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296863" y="328613"/>
            <a:ext cx="8615362" cy="666750"/>
          </a:xfrm>
        </p:spPr>
        <p:txBody>
          <a:bodyPr/>
          <a:lstStyle/>
          <a:p>
            <a:pPr eaLnBrk="1" hangingPunct="1"/>
            <a:r>
              <a:rPr lang="en-US" altLang="en-US" smtClean="0">
                <a:latin typeface="Segoe UI" panose="020B0502040204020203" pitchFamily="34" charset="0"/>
                <a:cs typeface="Segoe UI" panose="020B0502040204020203" pitchFamily="34" charset="0"/>
              </a:rPr>
              <a:t>Eligibility is complex so screen and refer</a:t>
            </a:r>
          </a:p>
        </p:txBody>
      </p:sp>
      <p:sp>
        <p:nvSpPr>
          <p:cNvPr id="4" name="Date Placeholder 3"/>
          <p:cNvSpPr>
            <a:spLocks noGrp="1"/>
          </p:cNvSpPr>
          <p:nvPr>
            <p:ph type="dt" sz="quarter" idx="10"/>
          </p:nvPr>
        </p:nvSpPr>
        <p:spPr/>
        <p:txBody>
          <a:bodyPr/>
          <a:lstStyle/>
          <a:p>
            <a:pPr>
              <a:defRPr/>
            </a:pPr>
            <a:fld id="{4F2FBB9B-339C-477E-9A66-8DA196DBDA4E}" type="datetime4">
              <a:rPr lang="en-US" smtClean="0"/>
              <a:pPr>
                <a:defRPr/>
              </a:pPr>
              <a:t>January 18, 2019</a:t>
            </a:fld>
            <a:endParaRPr lang="en-US" dirty="0"/>
          </a:p>
        </p:txBody>
      </p:sp>
      <p:sp>
        <p:nvSpPr>
          <p:cNvPr id="5" name="Footer Placeholder 4"/>
          <p:cNvSpPr>
            <a:spLocks noGrp="1"/>
          </p:cNvSpPr>
          <p:nvPr>
            <p:ph type="ftr" sz="quarter" idx="11"/>
          </p:nvPr>
        </p:nvSpPr>
        <p:spPr/>
        <p:txBody>
          <a:bodyPr/>
          <a:lstStyle/>
          <a:p>
            <a:pPr>
              <a:defRPr/>
            </a:pPr>
            <a:r>
              <a:rPr lang="en-US" dirty="0"/>
              <a:t>Medicaid and Medicare working together in Washington state</a:t>
            </a:r>
          </a:p>
        </p:txBody>
      </p:sp>
      <p:sp>
        <p:nvSpPr>
          <p:cNvPr id="6" name="Slide Number Placeholder 5"/>
          <p:cNvSpPr>
            <a:spLocks noGrp="1"/>
          </p:cNvSpPr>
          <p:nvPr>
            <p:ph type="sldNum" sz="quarter" idx="12"/>
          </p:nvPr>
        </p:nvSpPr>
        <p:spPr/>
        <p:txBody>
          <a:bodyPr/>
          <a:lstStyle/>
          <a:p>
            <a:pPr>
              <a:defRPr/>
            </a:pPr>
            <a:fld id="{A784E3F3-F0FF-41A5-A602-C8FFE5C834E8}" type="slidenum">
              <a:rPr lang="en-US" smtClean="0"/>
              <a:pPr>
                <a:defRPr/>
              </a:pPr>
              <a:t>38</a:t>
            </a:fld>
            <a:endParaRPr lang="en-US" dirty="0"/>
          </a:p>
        </p:txBody>
      </p:sp>
      <p:sp>
        <p:nvSpPr>
          <p:cNvPr id="8" name="Content Placeholder 2"/>
          <p:cNvSpPr>
            <a:spLocks noGrp="1"/>
          </p:cNvSpPr>
          <p:nvPr>
            <p:ph idx="1"/>
          </p:nvPr>
        </p:nvSpPr>
        <p:spPr>
          <a:xfrm>
            <a:off x="628650" y="1171074"/>
            <a:ext cx="7886700" cy="5005889"/>
          </a:xfrm>
          <a:extLst/>
        </p:spPr>
        <p:txBody>
          <a:bodyPr/>
          <a:lstStyle/>
          <a:p>
            <a:pPr>
              <a:defRPr/>
            </a:pPr>
            <a:r>
              <a:rPr lang="en-US" dirty="0" smtClean="0"/>
              <a:t>For example:</a:t>
            </a:r>
            <a:endParaRPr lang="en-US" dirty="0"/>
          </a:p>
          <a:p>
            <a:pPr marL="349250" indent="-349250">
              <a:buFont typeface="Arial" panose="020B0604020202020204" pitchFamily="34" charset="0"/>
              <a:buChar char="•"/>
              <a:defRPr/>
            </a:pPr>
            <a:r>
              <a:rPr lang="en-US" dirty="0" smtClean="0"/>
              <a:t>Income </a:t>
            </a:r>
            <a:r>
              <a:rPr lang="en-US" dirty="0"/>
              <a:t>threshold to qualify for Medicaid is much lower for Medicare beneficiaries than for people not on Medicare</a:t>
            </a:r>
            <a:r>
              <a:rPr lang="en-US" dirty="0" smtClean="0"/>
              <a:t>.</a:t>
            </a:r>
          </a:p>
          <a:p>
            <a:pPr marL="349250" indent="-349250">
              <a:buFont typeface="Arial" panose="020B0604020202020204" pitchFamily="34" charset="0"/>
              <a:buChar char="•"/>
              <a:defRPr/>
            </a:pPr>
            <a:r>
              <a:rPr lang="en-US" dirty="0" smtClean="0"/>
              <a:t>Household size impacts eligibility (e.g. grandchild)</a:t>
            </a:r>
            <a:endParaRPr lang="en-US" dirty="0"/>
          </a:p>
          <a:p>
            <a:pPr marL="349250" indent="-349250">
              <a:buFont typeface="Arial" panose="020B0604020202020204" pitchFamily="34" charset="0"/>
              <a:buChar char="•"/>
              <a:defRPr/>
            </a:pPr>
            <a:r>
              <a:rPr lang="en-US" dirty="0" smtClean="0"/>
              <a:t>Help people apply, even if you aren’t sure they’ll</a:t>
            </a:r>
            <a:r>
              <a:rPr lang="en-US" dirty="0" smtClean="0">
                <a:solidFill>
                  <a:srgbClr val="FF0000"/>
                </a:solidFill>
              </a:rPr>
              <a:t> </a:t>
            </a:r>
            <a:r>
              <a:rPr lang="en-US" dirty="0" smtClean="0"/>
              <a:t>qualify</a:t>
            </a:r>
          </a:p>
          <a:p>
            <a:pPr marL="349250" indent="-349250">
              <a:buFont typeface="Arial" panose="020B0604020202020204" pitchFamily="34" charset="0"/>
              <a:buChar char="•"/>
              <a:defRPr/>
            </a:pPr>
            <a:r>
              <a:rPr lang="en-US" dirty="0" smtClean="0"/>
              <a:t>“When </a:t>
            </a:r>
            <a:r>
              <a:rPr lang="en-US" dirty="0"/>
              <a:t>in doubt, fill it out” </a:t>
            </a:r>
          </a:p>
        </p:txBody>
      </p:sp>
    </p:spTree>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a:xfrm>
            <a:off x="381000" y="328613"/>
            <a:ext cx="8615363" cy="666750"/>
          </a:xfrm>
        </p:spPr>
        <p:txBody>
          <a:bodyPr/>
          <a:lstStyle/>
          <a:p>
            <a:pPr eaLnBrk="1" hangingPunct="1"/>
            <a:r>
              <a:rPr lang="en-US" altLang="en-US" smtClean="0">
                <a:latin typeface="Segoe UI" panose="020B0502040204020203" pitchFamily="34" charset="0"/>
                <a:cs typeface="Segoe UI" panose="020B0502040204020203" pitchFamily="34" charset="0"/>
              </a:rPr>
              <a:t>Where to apply for Classic Medicaid</a:t>
            </a:r>
          </a:p>
        </p:txBody>
      </p:sp>
      <p:sp>
        <p:nvSpPr>
          <p:cNvPr id="4" name="Date Placeholder 3"/>
          <p:cNvSpPr>
            <a:spLocks noGrp="1"/>
          </p:cNvSpPr>
          <p:nvPr>
            <p:ph type="dt" sz="quarter" idx="10"/>
          </p:nvPr>
        </p:nvSpPr>
        <p:spPr/>
        <p:txBody>
          <a:bodyPr/>
          <a:lstStyle/>
          <a:p>
            <a:pPr>
              <a:defRPr/>
            </a:pPr>
            <a:fld id="{4F2FBB9B-339C-477E-9A66-8DA196DBDA4E}" type="datetime4">
              <a:rPr lang="en-US" smtClean="0"/>
              <a:pPr>
                <a:defRPr/>
              </a:pPr>
              <a:t>January 18, 2019</a:t>
            </a:fld>
            <a:endParaRPr lang="en-US" dirty="0"/>
          </a:p>
        </p:txBody>
      </p:sp>
      <p:sp>
        <p:nvSpPr>
          <p:cNvPr id="5" name="Footer Placeholder 4"/>
          <p:cNvSpPr>
            <a:spLocks noGrp="1"/>
          </p:cNvSpPr>
          <p:nvPr>
            <p:ph type="ftr" sz="quarter" idx="11"/>
          </p:nvPr>
        </p:nvSpPr>
        <p:spPr/>
        <p:txBody>
          <a:bodyPr/>
          <a:lstStyle/>
          <a:p>
            <a:pPr>
              <a:defRPr/>
            </a:pPr>
            <a:r>
              <a:rPr lang="en-US" dirty="0"/>
              <a:t>Medicaid and Medicare working together in Washington state</a:t>
            </a:r>
          </a:p>
        </p:txBody>
      </p:sp>
      <p:sp>
        <p:nvSpPr>
          <p:cNvPr id="6" name="Slide Number Placeholder 5"/>
          <p:cNvSpPr>
            <a:spLocks noGrp="1"/>
          </p:cNvSpPr>
          <p:nvPr>
            <p:ph type="sldNum" sz="quarter" idx="12"/>
          </p:nvPr>
        </p:nvSpPr>
        <p:spPr/>
        <p:txBody>
          <a:bodyPr/>
          <a:lstStyle/>
          <a:p>
            <a:pPr>
              <a:defRPr/>
            </a:pPr>
            <a:fld id="{88CAADD8-8DD2-4DA5-8B16-FA148EAD1123}" type="slidenum">
              <a:rPr lang="en-US" smtClean="0"/>
              <a:pPr>
                <a:defRPr/>
              </a:pPr>
              <a:t>39</a:t>
            </a:fld>
            <a:endParaRPr lang="en-US" dirty="0"/>
          </a:p>
        </p:txBody>
      </p:sp>
      <p:sp>
        <p:nvSpPr>
          <p:cNvPr id="8" name="Content Placeholder 2"/>
          <p:cNvSpPr>
            <a:spLocks noGrp="1"/>
          </p:cNvSpPr>
          <p:nvPr>
            <p:ph idx="1"/>
          </p:nvPr>
        </p:nvSpPr>
        <p:spPr>
          <a:xfrm>
            <a:off x="628650" y="1171074"/>
            <a:ext cx="7886700" cy="5005889"/>
          </a:xfrm>
          <a:extLst/>
        </p:spPr>
        <p:txBody>
          <a:bodyPr/>
          <a:lstStyle/>
          <a:p>
            <a:pPr marL="349250" indent="-349250">
              <a:buFont typeface="Arial" panose="020B0604020202020204" pitchFamily="34" charset="0"/>
              <a:buChar char="•"/>
              <a:defRPr/>
            </a:pPr>
            <a:r>
              <a:rPr lang="en-US" dirty="0" smtClean="0"/>
              <a:t>Online</a:t>
            </a:r>
            <a:endParaRPr lang="en-US" strike="sngStrike" dirty="0" smtClean="0"/>
          </a:p>
          <a:p>
            <a:pPr lvl="1">
              <a:buFont typeface="Courier New" panose="02070309020205020404" pitchFamily="49" charset="0"/>
              <a:buChar char="o"/>
              <a:defRPr/>
            </a:pPr>
            <a:r>
              <a:rPr lang="en-US" dirty="0" smtClean="0">
                <a:hlinkClick r:id="rId3"/>
              </a:rPr>
              <a:t>www.washingtonconnection.org</a:t>
            </a:r>
            <a:endParaRPr lang="en-US" dirty="0" smtClean="0"/>
          </a:p>
          <a:p>
            <a:pPr marL="349250" indent="-349250">
              <a:buFont typeface="Arial" panose="020B0604020202020204" pitchFamily="34" charset="0"/>
              <a:buChar char="•"/>
              <a:defRPr/>
            </a:pPr>
            <a:r>
              <a:rPr lang="en-US" dirty="0" smtClean="0"/>
              <a:t>In</a:t>
            </a:r>
            <a:r>
              <a:rPr lang="en-US" strike="sngStrike" dirty="0" smtClean="0"/>
              <a:t>-</a:t>
            </a:r>
            <a:r>
              <a:rPr lang="en-US" dirty="0" smtClean="0"/>
              <a:t>person</a:t>
            </a:r>
          </a:p>
          <a:p>
            <a:pPr lvl="1">
              <a:buFont typeface="Courier New" panose="02070309020205020404" pitchFamily="49" charset="0"/>
              <a:buChar char="o"/>
              <a:defRPr/>
            </a:pPr>
            <a:r>
              <a:rPr lang="en-US" dirty="0"/>
              <a:t>Local Community Service Office (CSO) </a:t>
            </a:r>
          </a:p>
          <a:p>
            <a:pPr lvl="1">
              <a:buFont typeface="Courier New" panose="02070309020205020404" pitchFamily="49" charset="0"/>
              <a:buChar char="o"/>
              <a:defRPr/>
            </a:pPr>
            <a:r>
              <a:rPr lang="en-US" dirty="0" smtClean="0">
                <a:hlinkClick r:id="rId4"/>
              </a:rPr>
              <a:t>https</a:t>
            </a:r>
            <a:r>
              <a:rPr lang="en-US" dirty="0">
                <a:hlinkClick r:id="rId4"/>
              </a:rPr>
              <a:t>://</a:t>
            </a:r>
            <a:r>
              <a:rPr lang="en-US" dirty="0" smtClean="0">
                <a:hlinkClick r:id="rId4"/>
              </a:rPr>
              <a:t>www.dshs.wa.gov/esa/community-services-find-an-office</a:t>
            </a:r>
            <a:endParaRPr lang="en-US" dirty="0" smtClean="0"/>
          </a:p>
          <a:p>
            <a:pPr>
              <a:defRPr/>
            </a:pPr>
            <a:endParaRPr lang="en-US" sz="900" dirty="0" smtClean="0"/>
          </a:p>
          <a:p>
            <a:pPr>
              <a:defRPr/>
            </a:pPr>
            <a:r>
              <a:rPr lang="en-US" b="1" dirty="0" smtClean="0"/>
              <a:t>Group discussion opportunity:  </a:t>
            </a:r>
            <a:r>
              <a:rPr lang="en-US" dirty="0" smtClean="0"/>
              <a:t/>
            </a:r>
            <a:br>
              <a:rPr lang="en-US" dirty="0" smtClean="0"/>
            </a:br>
            <a:r>
              <a:rPr lang="en-US" dirty="0" smtClean="0"/>
              <a:t>Who are your local community partners?</a:t>
            </a:r>
          </a:p>
          <a:p>
            <a:pPr marL="342900" lvl="1" indent="-342900">
              <a:defRPr/>
            </a:pPr>
            <a:r>
              <a:rPr lang="en-US" dirty="0" smtClean="0"/>
              <a:t>ALTC, ADRC, other staff?</a:t>
            </a:r>
            <a:endParaRPr lang="en-US" dirty="0"/>
          </a:p>
          <a:p>
            <a:pPr lvl="1">
              <a:defRPr/>
            </a:pPr>
            <a:endParaRPr lang="en-US" dirty="0" smtClean="0">
              <a:solidFill>
                <a:srgbClr val="FF0000"/>
              </a:solidFill>
            </a:endParaRPr>
          </a:p>
          <a:p>
            <a:pPr lvl="1">
              <a:defRPr/>
            </a:pPr>
            <a:endParaRPr lang="en-US" dirty="0"/>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mtClean="0">
                <a:latin typeface="Segoe UI" panose="020B0502040204020203" pitchFamily="34" charset="0"/>
                <a:cs typeface="Segoe UI" panose="020B0502040204020203" pitchFamily="34" charset="0"/>
              </a:rPr>
              <a:t>Medicaid is “Washington Apple Health”	</a:t>
            </a:r>
          </a:p>
        </p:txBody>
      </p:sp>
      <p:sp>
        <p:nvSpPr>
          <p:cNvPr id="4" name="Date Placeholder 3"/>
          <p:cNvSpPr>
            <a:spLocks noGrp="1"/>
          </p:cNvSpPr>
          <p:nvPr>
            <p:ph type="dt" sz="quarter" idx="10"/>
          </p:nvPr>
        </p:nvSpPr>
        <p:spPr/>
        <p:txBody>
          <a:bodyPr/>
          <a:lstStyle/>
          <a:p>
            <a:pPr>
              <a:defRPr/>
            </a:pPr>
            <a:fld id="{17509086-D7DE-4921-94E4-138D1CB04186}" type="datetime4">
              <a:rPr lang="en-US" smtClean="0"/>
              <a:pPr>
                <a:defRPr/>
              </a:pPr>
              <a:t>January 18, 2019</a:t>
            </a:fld>
            <a:endParaRPr lang="en-US" dirty="0"/>
          </a:p>
        </p:txBody>
      </p:sp>
      <p:sp>
        <p:nvSpPr>
          <p:cNvPr id="1741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Wingdings" panose="05000000000000000000" pitchFamily="2" charset="2"/>
              <a:defRPr sz="2800">
                <a:solidFill>
                  <a:schemeClr val="tx1"/>
                </a:solidFill>
                <a:latin typeface="Segoe UI" panose="020B0502040204020203" pitchFamily="34" charset="0"/>
                <a:cs typeface="Segoe UI" panose="020B0502040204020203" pitchFamily="34" charset="0"/>
              </a:defRPr>
            </a:lvl1pPr>
            <a:lvl2pPr marL="742950" indent="-285750">
              <a:spcBef>
                <a:spcPct val="20000"/>
              </a:spcBef>
              <a:buFont typeface="Arial" panose="020B0604020202020204" pitchFamily="34" charset="0"/>
              <a:buChar char="•"/>
              <a:defRPr sz="2400">
                <a:solidFill>
                  <a:schemeClr val="tx1"/>
                </a:solidFill>
                <a:latin typeface="Segoe UI" panose="020B0502040204020203" pitchFamily="34" charset="0"/>
                <a:cs typeface="Segoe UI" panose="020B0502040204020203" pitchFamily="34" charset="0"/>
              </a:defRPr>
            </a:lvl2pPr>
            <a:lvl3pPr marL="1143000" indent="-228600">
              <a:spcBef>
                <a:spcPct val="20000"/>
              </a:spcBef>
              <a:buFont typeface="Arial" panose="020B0604020202020204" pitchFamily="34" charset="0"/>
              <a:buChar char="•"/>
              <a:defRPr sz="2000">
                <a:solidFill>
                  <a:schemeClr val="tx1"/>
                </a:solidFill>
                <a:latin typeface="Segoe UI" panose="020B0502040204020203" pitchFamily="34" charset="0"/>
                <a:cs typeface="Segoe UI" panose="020B0502040204020203" pitchFamily="34" charset="0"/>
              </a:defRPr>
            </a:lvl3pPr>
            <a:lvl4pPr marL="1600200" indent="-228600">
              <a:spcBef>
                <a:spcPct val="20000"/>
              </a:spcBef>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4pPr>
            <a:lvl5pPr marL="2057400" indent="-228600">
              <a:spcBef>
                <a:spcPct val="20000"/>
              </a:spcBef>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9pPr>
          </a:lstStyle>
          <a:p>
            <a:pPr fontAlgn="base">
              <a:spcAft>
                <a:spcPct val="0"/>
              </a:spcAft>
            </a:pPr>
            <a:r>
              <a:rPr lang="en-US" altLang="en-US" sz="1000" smtClean="0"/>
              <a:t>Medicaid and Medicare working together in Washington state</a:t>
            </a:r>
          </a:p>
        </p:txBody>
      </p:sp>
      <p:sp>
        <p:nvSpPr>
          <p:cNvPr id="6" name="Slide Number Placeholder 5"/>
          <p:cNvSpPr>
            <a:spLocks noGrp="1"/>
          </p:cNvSpPr>
          <p:nvPr>
            <p:ph type="sldNum" sz="quarter" idx="12"/>
          </p:nvPr>
        </p:nvSpPr>
        <p:spPr/>
        <p:txBody>
          <a:bodyPr/>
          <a:lstStyle/>
          <a:p>
            <a:pPr>
              <a:defRPr/>
            </a:pPr>
            <a:fld id="{672CCFF8-5896-461E-A33A-9A6602D2EAF8}" type="slidenum">
              <a:rPr lang="en-US" smtClean="0"/>
              <a:pPr>
                <a:defRPr/>
              </a:pPr>
              <a:t>4</a:t>
            </a:fld>
            <a:endParaRPr lang="en-US" dirty="0"/>
          </a:p>
        </p:txBody>
      </p:sp>
      <p:sp>
        <p:nvSpPr>
          <p:cNvPr id="8" name="Content Placeholder 4"/>
          <p:cNvSpPr>
            <a:spLocks noGrp="1"/>
          </p:cNvSpPr>
          <p:nvPr>
            <p:ph idx="1"/>
          </p:nvPr>
        </p:nvSpPr>
        <p:spPr>
          <a:xfrm>
            <a:off x="628650" y="1171074"/>
            <a:ext cx="7886700" cy="5005889"/>
          </a:xfrm>
          <a:extLst/>
        </p:spPr>
        <p:txBody>
          <a:bodyPr/>
          <a:lstStyle/>
          <a:p>
            <a:pPr marL="228600" indent="-228600">
              <a:spcBef>
                <a:spcPts val="0"/>
              </a:spcBef>
              <a:buFont typeface="Arial" panose="020B0604020202020204" pitchFamily="34" charset="0"/>
              <a:buChar char="•"/>
              <a:defRPr/>
            </a:pPr>
            <a:r>
              <a:rPr lang="en-US" sz="2400" dirty="0" smtClean="0"/>
              <a:t>Nationally Medicaid is medical assistance for people with limited income and resources.</a:t>
            </a:r>
          </a:p>
          <a:p>
            <a:pPr marL="228600" indent="-228600">
              <a:spcBef>
                <a:spcPts val="0"/>
              </a:spcBef>
              <a:buFont typeface="Arial" panose="020B0604020202020204" pitchFamily="34" charset="0"/>
              <a:buChar char="•"/>
              <a:defRPr/>
            </a:pPr>
            <a:r>
              <a:rPr lang="en-US" sz="2400" dirty="0" smtClean="0"/>
              <a:t>Federal and state funded programs</a:t>
            </a:r>
          </a:p>
          <a:p>
            <a:pPr marL="228600" indent="-228600">
              <a:spcBef>
                <a:spcPts val="0"/>
              </a:spcBef>
              <a:buFont typeface="Arial" panose="020B0604020202020204" pitchFamily="34" charset="0"/>
              <a:buChar char="•"/>
              <a:defRPr/>
            </a:pPr>
            <a:r>
              <a:rPr lang="en-US" sz="2400" dirty="0"/>
              <a:t>E</a:t>
            </a:r>
            <a:r>
              <a:rPr lang="en-US" sz="2400" dirty="0" smtClean="0"/>
              <a:t>ach state runs its own Medicaid program with Federal oversight.</a:t>
            </a:r>
          </a:p>
          <a:p>
            <a:pPr marL="228600" indent="-228600">
              <a:spcBef>
                <a:spcPts val="0"/>
              </a:spcBef>
              <a:buFont typeface="Arial" panose="020B0604020202020204" pitchFamily="34" charset="0"/>
              <a:buChar char="•"/>
              <a:defRPr/>
            </a:pPr>
            <a:r>
              <a:rPr lang="en-US" sz="2400" dirty="0" smtClean="0"/>
              <a:t>States have some discretion on how benefits are structured and delivered.</a:t>
            </a:r>
          </a:p>
          <a:p>
            <a:pPr marL="228600" indent="-228600">
              <a:spcBef>
                <a:spcPts val="0"/>
              </a:spcBef>
              <a:buFont typeface="Arial" panose="020B0604020202020204" pitchFamily="34" charset="0"/>
              <a:buChar char="•"/>
              <a:defRPr/>
            </a:pPr>
            <a:r>
              <a:rPr lang="en-US" sz="2400" dirty="0"/>
              <a:t>Washington Apple Health is an umbrella term or “brand name” for all Washington </a:t>
            </a:r>
            <a:r>
              <a:rPr lang="en-US" sz="2400" dirty="0" smtClean="0"/>
              <a:t>state </a:t>
            </a:r>
            <a:r>
              <a:rPr lang="en-US" sz="2400" dirty="0"/>
              <a:t>medical assistance programs, including Medicaid. </a:t>
            </a:r>
          </a:p>
          <a:p>
            <a:pPr lvl="1">
              <a:buFont typeface="Courier New" panose="02070309020205020404" pitchFamily="49" charset="0"/>
              <a:buChar char="o"/>
              <a:defRPr/>
            </a:pPr>
            <a:r>
              <a:rPr lang="en-US" sz="1800" dirty="0" smtClean="0"/>
              <a:t>The </a:t>
            </a:r>
            <a:r>
              <a:rPr lang="en-US" sz="1800" dirty="0"/>
              <a:t>Health Care Authority (HCA) administers most Washington Apple Health programs. </a:t>
            </a:r>
            <a:endParaRPr lang="en-US" sz="1800" dirty="0" smtClean="0"/>
          </a:p>
          <a:p>
            <a:pPr lvl="1">
              <a:buFont typeface="Courier New" panose="02070309020205020404" pitchFamily="49" charset="0"/>
              <a:buChar char="o"/>
              <a:defRPr/>
            </a:pPr>
            <a:r>
              <a:rPr lang="en-US" sz="1800" dirty="0" smtClean="0"/>
              <a:t>The </a:t>
            </a:r>
            <a:r>
              <a:rPr lang="en-US" sz="1800" dirty="0"/>
              <a:t>Department of Social and Health </a:t>
            </a:r>
            <a:r>
              <a:rPr lang="en-US" sz="1800" dirty="0" smtClean="0"/>
              <a:t>Services (DSHS) </a:t>
            </a:r>
            <a:r>
              <a:rPr lang="en-US" sz="1800" dirty="0"/>
              <a:t>administers the Classic Medicaid programs</a:t>
            </a:r>
            <a:r>
              <a:rPr lang="en-US" sz="1800" dirty="0" smtClean="0"/>
              <a:t>.</a:t>
            </a:r>
            <a:endParaRPr lang="en-US" sz="32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390525" y="371475"/>
            <a:ext cx="8615363" cy="666750"/>
          </a:xfrm>
        </p:spPr>
        <p:txBody>
          <a:bodyPr/>
          <a:lstStyle/>
          <a:p>
            <a:pPr eaLnBrk="1" hangingPunct="1"/>
            <a:r>
              <a:rPr lang="en-US" altLang="en-US" smtClean="0">
                <a:latin typeface="Segoe UI" panose="020B0502040204020203" pitchFamily="34" charset="0"/>
                <a:cs typeface="Segoe UI" panose="020B0502040204020203" pitchFamily="34" charset="0"/>
              </a:rPr>
              <a:t>Resources for Classic Medicaid</a:t>
            </a:r>
          </a:p>
        </p:txBody>
      </p:sp>
      <p:sp>
        <p:nvSpPr>
          <p:cNvPr id="4" name="Date Placeholder 3"/>
          <p:cNvSpPr>
            <a:spLocks noGrp="1"/>
          </p:cNvSpPr>
          <p:nvPr>
            <p:ph type="dt" sz="quarter" idx="10"/>
          </p:nvPr>
        </p:nvSpPr>
        <p:spPr/>
        <p:txBody>
          <a:bodyPr/>
          <a:lstStyle/>
          <a:p>
            <a:pPr>
              <a:defRPr/>
            </a:pPr>
            <a:fld id="{4F2FBB9B-339C-477E-9A66-8DA196DBDA4E}" type="datetime4">
              <a:rPr lang="en-US" smtClean="0"/>
              <a:pPr>
                <a:defRPr/>
              </a:pPr>
              <a:t>January 18, 2019</a:t>
            </a:fld>
            <a:endParaRPr lang="en-US" dirty="0"/>
          </a:p>
        </p:txBody>
      </p:sp>
      <p:sp>
        <p:nvSpPr>
          <p:cNvPr id="5" name="Footer Placeholder 4"/>
          <p:cNvSpPr>
            <a:spLocks noGrp="1"/>
          </p:cNvSpPr>
          <p:nvPr>
            <p:ph type="ftr" sz="quarter" idx="11"/>
          </p:nvPr>
        </p:nvSpPr>
        <p:spPr/>
        <p:txBody>
          <a:bodyPr/>
          <a:lstStyle/>
          <a:p>
            <a:pPr>
              <a:defRPr/>
            </a:pPr>
            <a:r>
              <a:rPr lang="en-US" dirty="0"/>
              <a:t>Medicaid and Medicare working together in Washington state</a:t>
            </a:r>
          </a:p>
        </p:txBody>
      </p:sp>
      <p:sp>
        <p:nvSpPr>
          <p:cNvPr id="6" name="Slide Number Placeholder 5"/>
          <p:cNvSpPr>
            <a:spLocks noGrp="1"/>
          </p:cNvSpPr>
          <p:nvPr>
            <p:ph type="sldNum" sz="quarter" idx="12"/>
          </p:nvPr>
        </p:nvSpPr>
        <p:spPr/>
        <p:txBody>
          <a:bodyPr/>
          <a:lstStyle/>
          <a:p>
            <a:pPr>
              <a:defRPr/>
            </a:pPr>
            <a:fld id="{69469003-5D65-4292-920A-E1C87587AE66}" type="slidenum">
              <a:rPr lang="en-US" smtClean="0"/>
              <a:pPr>
                <a:defRPr/>
              </a:pPr>
              <a:t>40</a:t>
            </a:fld>
            <a:endParaRPr lang="en-US" dirty="0"/>
          </a:p>
        </p:txBody>
      </p:sp>
      <p:sp>
        <p:nvSpPr>
          <p:cNvPr id="8" name="Content Placeholder 2"/>
          <p:cNvSpPr>
            <a:spLocks noGrp="1"/>
          </p:cNvSpPr>
          <p:nvPr>
            <p:ph idx="1"/>
          </p:nvPr>
        </p:nvSpPr>
        <p:spPr>
          <a:xfrm>
            <a:off x="628650" y="1171074"/>
            <a:ext cx="7886700" cy="5005889"/>
          </a:xfrm>
          <a:extLst/>
        </p:spPr>
        <p:txBody>
          <a:bodyPr/>
          <a:lstStyle/>
          <a:p>
            <a:pPr marL="349250" indent="-349250">
              <a:buFont typeface="Arial" panose="020B0604020202020204" pitchFamily="34" charset="0"/>
              <a:buChar char="•"/>
              <a:defRPr/>
            </a:pPr>
            <a:r>
              <a:rPr lang="en-US" b="1" dirty="0"/>
              <a:t>DSHS Customer Service Contact Center</a:t>
            </a:r>
            <a:br>
              <a:rPr lang="en-US" b="1" dirty="0"/>
            </a:br>
            <a:r>
              <a:rPr lang="en-US" b="1" dirty="0"/>
              <a:t>(Classic Medicaid Program</a:t>
            </a:r>
            <a:r>
              <a:rPr lang="en-US" b="1" dirty="0" smtClean="0"/>
              <a:t>):</a:t>
            </a:r>
            <a:r>
              <a:rPr lang="en-US" sz="2400" dirty="0" smtClean="0"/>
              <a:t> </a:t>
            </a:r>
            <a:br>
              <a:rPr lang="en-US" sz="2400" dirty="0" smtClean="0"/>
            </a:br>
            <a:r>
              <a:rPr lang="en-US" b="1" dirty="0" smtClean="0"/>
              <a:t>1-877-501-2233</a:t>
            </a:r>
            <a:endParaRPr lang="en-US" b="1" dirty="0"/>
          </a:p>
          <a:p>
            <a:pPr marL="349250" indent="-349250">
              <a:buFont typeface="Arial" panose="020B0604020202020204" pitchFamily="34" charset="0"/>
              <a:buChar char="•"/>
              <a:defRPr/>
            </a:pPr>
            <a:r>
              <a:rPr lang="en-US" dirty="0" smtClean="0"/>
              <a:t>Client letters for individual situations</a:t>
            </a:r>
          </a:p>
          <a:p>
            <a:pPr marL="349250" indent="-349250">
              <a:buFont typeface="Arial" panose="020B0604020202020204" pitchFamily="34" charset="0"/>
              <a:buChar char="•"/>
              <a:defRPr/>
            </a:pPr>
            <a:r>
              <a:rPr lang="en-US" dirty="0" smtClean="0"/>
              <a:t>Contact HCA to replace Provider One Card or find a provider, submit Medicaid billing complaint, verify coverage:</a:t>
            </a:r>
            <a:br>
              <a:rPr lang="en-US" dirty="0" smtClean="0"/>
            </a:br>
            <a:r>
              <a:rPr lang="en-US" dirty="0" smtClean="0"/>
              <a:t>1-800-562-3022</a:t>
            </a:r>
            <a:endParaRPr lang="en-US" dirty="0"/>
          </a:p>
          <a:p>
            <a:pPr>
              <a:buFont typeface="Arial" panose="020B0604020202020204" pitchFamily="34" charset="0"/>
              <a:buChar char="•"/>
              <a:defRPr/>
            </a:pPr>
            <a:endParaRPr lang="en-US" sz="2400" dirty="0"/>
          </a:p>
        </p:txBody>
      </p:sp>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a:xfrm>
            <a:off x="357188" y="112713"/>
            <a:ext cx="8445500" cy="666750"/>
          </a:xfrm>
        </p:spPr>
        <p:txBody>
          <a:bodyPr/>
          <a:lstStyle/>
          <a:p>
            <a:pPr eaLnBrk="1" hangingPunct="1"/>
            <a:r>
              <a:rPr lang="en-US" altLang="en-US" sz="3000" smtClean="0">
                <a:latin typeface="Segoe UI" panose="020B0502040204020203" pitchFamily="34" charset="0"/>
                <a:cs typeface="Segoe UI" panose="020B0502040204020203" pitchFamily="34" charset="0"/>
              </a:rPr>
              <a:t>Some of our shared clients may have Medicaid benefits not covered by Medicare</a:t>
            </a:r>
          </a:p>
        </p:txBody>
      </p:sp>
      <p:sp>
        <p:nvSpPr>
          <p:cNvPr id="4" name="Date Placeholder 3"/>
          <p:cNvSpPr>
            <a:spLocks noGrp="1"/>
          </p:cNvSpPr>
          <p:nvPr>
            <p:ph type="dt" sz="quarter" idx="10"/>
          </p:nvPr>
        </p:nvSpPr>
        <p:spPr/>
        <p:txBody>
          <a:bodyPr/>
          <a:lstStyle/>
          <a:p>
            <a:pPr>
              <a:defRPr/>
            </a:pPr>
            <a:fld id="{4F2FBB9B-339C-477E-9A66-8DA196DBDA4E}" type="datetime4">
              <a:rPr lang="en-US" smtClean="0"/>
              <a:pPr>
                <a:defRPr/>
              </a:pPr>
              <a:t>January 18, 2019</a:t>
            </a:fld>
            <a:endParaRPr lang="en-US" dirty="0"/>
          </a:p>
        </p:txBody>
      </p:sp>
      <p:sp>
        <p:nvSpPr>
          <p:cNvPr id="5" name="Footer Placeholder 4"/>
          <p:cNvSpPr>
            <a:spLocks noGrp="1"/>
          </p:cNvSpPr>
          <p:nvPr>
            <p:ph type="ftr" sz="quarter" idx="11"/>
          </p:nvPr>
        </p:nvSpPr>
        <p:spPr/>
        <p:txBody>
          <a:bodyPr/>
          <a:lstStyle/>
          <a:p>
            <a:pPr>
              <a:defRPr/>
            </a:pPr>
            <a:r>
              <a:rPr lang="en-US" dirty="0"/>
              <a:t>Medicaid and Medicare working together in Washington state</a:t>
            </a:r>
          </a:p>
        </p:txBody>
      </p:sp>
      <p:sp>
        <p:nvSpPr>
          <p:cNvPr id="6" name="Slide Number Placeholder 5"/>
          <p:cNvSpPr>
            <a:spLocks noGrp="1"/>
          </p:cNvSpPr>
          <p:nvPr>
            <p:ph type="sldNum" sz="quarter" idx="12"/>
          </p:nvPr>
        </p:nvSpPr>
        <p:spPr/>
        <p:txBody>
          <a:bodyPr/>
          <a:lstStyle/>
          <a:p>
            <a:pPr>
              <a:defRPr/>
            </a:pPr>
            <a:fld id="{CCAEB4E1-ABA9-4F09-A962-766D5B3F6019}" type="slidenum">
              <a:rPr lang="en-US" smtClean="0"/>
              <a:pPr>
                <a:defRPr/>
              </a:pPr>
              <a:t>41</a:t>
            </a:fld>
            <a:endParaRPr lang="en-US" dirty="0"/>
          </a:p>
        </p:txBody>
      </p:sp>
      <p:sp>
        <p:nvSpPr>
          <p:cNvPr id="8" name="Content Placeholder 2"/>
          <p:cNvSpPr>
            <a:spLocks noGrp="1"/>
          </p:cNvSpPr>
          <p:nvPr>
            <p:ph idx="1"/>
          </p:nvPr>
        </p:nvSpPr>
        <p:spPr>
          <a:xfrm>
            <a:off x="595313" y="1350963"/>
            <a:ext cx="7886700" cy="5005387"/>
          </a:xfrm>
        </p:spPr>
        <p:txBody>
          <a:bodyPr/>
          <a:lstStyle/>
          <a:p>
            <a:pPr marL="349250" indent="-349250">
              <a:buFont typeface="Arial" panose="020B0604020202020204" pitchFamily="34" charset="0"/>
              <a:buChar char="•"/>
              <a:defRPr/>
            </a:pPr>
            <a:r>
              <a:rPr lang="en-US" dirty="0" smtClean="0"/>
              <a:t>2019 new hearing aid benefit</a:t>
            </a:r>
          </a:p>
          <a:p>
            <a:pPr marL="349250" indent="-349250">
              <a:buFont typeface="Arial" panose="020B0604020202020204" pitchFamily="34" charset="0"/>
              <a:buChar char="•"/>
              <a:defRPr/>
            </a:pPr>
            <a:r>
              <a:rPr lang="en-US" dirty="0" smtClean="0"/>
              <a:t>Dental</a:t>
            </a:r>
          </a:p>
          <a:p>
            <a:pPr marL="349250" indent="-349250">
              <a:buFont typeface="Arial" panose="020B0604020202020204" pitchFamily="34" charset="0"/>
              <a:buChar char="•"/>
              <a:defRPr/>
            </a:pPr>
            <a:r>
              <a:rPr lang="en-US" dirty="0" smtClean="0"/>
              <a:t>Transportation</a:t>
            </a:r>
          </a:p>
          <a:p>
            <a:pPr marL="349250" indent="-349250">
              <a:buFont typeface="Arial" panose="020B0604020202020204" pitchFamily="34" charset="0"/>
              <a:buChar char="•"/>
              <a:defRPr/>
            </a:pPr>
            <a:r>
              <a:rPr lang="en-US" dirty="0" smtClean="0"/>
              <a:t>Eyewear discount program</a:t>
            </a:r>
          </a:p>
          <a:p>
            <a:pPr>
              <a:defRPr/>
            </a:pPr>
            <a:endParaRPr lang="en-US" dirty="0"/>
          </a:p>
          <a:p>
            <a:pPr>
              <a:defRPr/>
            </a:pPr>
            <a:r>
              <a:rPr lang="en-US" i="1" dirty="0" smtClean="0"/>
              <a:t>What is available to our shared clients is determined by the program they qualify for and their individual needs.</a:t>
            </a:r>
          </a:p>
          <a:p>
            <a:pPr>
              <a:defRPr/>
            </a:pP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pPr eaLnBrk="1" hangingPunct="1"/>
            <a:r>
              <a:rPr lang="en-US" altLang="en-US" smtClean="0">
                <a:latin typeface="Segoe UI" panose="020B0502040204020203" pitchFamily="34" charset="0"/>
                <a:cs typeface="Segoe UI" panose="020B0502040204020203" pitchFamily="34" charset="0"/>
              </a:rPr>
              <a:t>Benefit package varies by program</a:t>
            </a:r>
          </a:p>
        </p:txBody>
      </p:sp>
      <p:sp>
        <p:nvSpPr>
          <p:cNvPr id="4" name="Date Placeholder 3"/>
          <p:cNvSpPr>
            <a:spLocks noGrp="1"/>
          </p:cNvSpPr>
          <p:nvPr>
            <p:ph type="dt" sz="quarter" idx="10"/>
          </p:nvPr>
        </p:nvSpPr>
        <p:spPr/>
        <p:txBody>
          <a:bodyPr/>
          <a:lstStyle/>
          <a:p>
            <a:pPr>
              <a:defRPr/>
            </a:pPr>
            <a:fld id="{4F2FBB9B-339C-477E-9A66-8DA196DBDA4E}" type="datetime4">
              <a:rPr lang="en-US" smtClean="0"/>
              <a:pPr>
                <a:defRPr/>
              </a:pPr>
              <a:t>January 18, 2019</a:t>
            </a:fld>
            <a:endParaRPr lang="en-US" dirty="0"/>
          </a:p>
        </p:txBody>
      </p:sp>
      <p:sp>
        <p:nvSpPr>
          <p:cNvPr id="5" name="Footer Placeholder 4"/>
          <p:cNvSpPr>
            <a:spLocks noGrp="1"/>
          </p:cNvSpPr>
          <p:nvPr>
            <p:ph type="ftr" sz="quarter" idx="11"/>
          </p:nvPr>
        </p:nvSpPr>
        <p:spPr/>
        <p:txBody>
          <a:bodyPr/>
          <a:lstStyle/>
          <a:p>
            <a:pPr>
              <a:defRPr/>
            </a:pPr>
            <a:r>
              <a:rPr lang="en-US" dirty="0"/>
              <a:t>Medicaid and Medicare working together in Washington state</a:t>
            </a:r>
          </a:p>
        </p:txBody>
      </p:sp>
      <p:sp>
        <p:nvSpPr>
          <p:cNvPr id="6" name="Slide Number Placeholder 5"/>
          <p:cNvSpPr>
            <a:spLocks noGrp="1"/>
          </p:cNvSpPr>
          <p:nvPr>
            <p:ph type="sldNum" sz="quarter" idx="12"/>
          </p:nvPr>
        </p:nvSpPr>
        <p:spPr/>
        <p:txBody>
          <a:bodyPr/>
          <a:lstStyle/>
          <a:p>
            <a:pPr>
              <a:defRPr/>
            </a:pPr>
            <a:fld id="{F9B49DC9-0AE6-4D14-B26E-7D236B4D9DC0}" type="slidenum">
              <a:rPr lang="en-US" smtClean="0"/>
              <a:pPr>
                <a:defRPr/>
              </a:pPr>
              <a:t>42</a:t>
            </a:fld>
            <a:endParaRPr lang="en-US" dirty="0"/>
          </a:p>
        </p:txBody>
      </p:sp>
      <p:sp>
        <p:nvSpPr>
          <p:cNvPr id="9" name="Content Placeholder 2"/>
          <p:cNvSpPr>
            <a:spLocks noGrp="1"/>
          </p:cNvSpPr>
          <p:nvPr>
            <p:ph idx="1"/>
          </p:nvPr>
        </p:nvSpPr>
        <p:spPr>
          <a:xfrm>
            <a:off x="628650" y="1171575"/>
            <a:ext cx="7886700" cy="5005388"/>
          </a:xfrm>
        </p:spPr>
        <p:txBody>
          <a:bodyPr/>
          <a:lstStyle/>
          <a:p>
            <a:pPr>
              <a:defRPr/>
            </a:pPr>
            <a:r>
              <a:rPr lang="en-US" dirty="0" smtClean="0"/>
              <a:t>Sometimes called “Scope of Care”</a:t>
            </a:r>
          </a:p>
          <a:p>
            <a:pPr marL="457200" indent="-457200">
              <a:buFont typeface="Arial" panose="020B0604020202020204" pitchFamily="34" charset="0"/>
              <a:buChar char="•"/>
              <a:defRPr/>
            </a:pPr>
            <a:r>
              <a:rPr lang="en-US" dirty="0" smtClean="0"/>
              <a:t>CN “Categorically Needy”</a:t>
            </a:r>
          </a:p>
          <a:p>
            <a:pPr marL="457200" indent="-457200">
              <a:buFont typeface="Arial" panose="020B0604020202020204" pitchFamily="34" charset="0"/>
              <a:buChar char="•"/>
              <a:defRPr/>
            </a:pPr>
            <a:r>
              <a:rPr lang="en-US" dirty="0" smtClean="0"/>
              <a:t>MN “Medically Needy”</a:t>
            </a:r>
          </a:p>
          <a:p>
            <a:pPr marL="457200" indent="-457200">
              <a:buFont typeface="Arial" panose="020B0604020202020204" pitchFamily="34" charset="0"/>
              <a:buChar char="•"/>
              <a:defRPr/>
            </a:pPr>
            <a:r>
              <a:rPr lang="en-US" dirty="0" smtClean="0"/>
              <a:t>ABP “Alternative Benefits Plan”</a:t>
            </a:r>
          </a:p>
          <a:p>
            <a:pPr lvl="1">
              <a:buFont typeface="Courier New" panose="02070309020205020404" pitchFamily="49" charset="0"/>
              <a:buChar char="o"/>
              <a:defRPr/>
            </a:pPr>
            <a:r>
              <a:rPr lang="en-US" dirty="0" smtClean="0"/>
              <a:t>Also known as “MAGI Medicaid”</a:t>
            </a:r>
            <a:endParaRPr lang="en-US" dirty="0"/>
          </a:p>
          <a:p>
            <a:pPr marL="457200" indent="-457200">
              <a:buFont typeface="Arial" panose="020B0604020202020204" pitchFamily="34" charset="0"/>
              <a:buChar char="•"/>
              <a:defRPr/>
            </a:pPr>
            <a:r>
              <a:rPr lang="en-US" i="1" dirty="0" smtClean="0"/>
              <a:t>Eligibility Overv</a:t>
            </a:r>
            <a:r>
              <a:rPr lang="en-US" dirty="0" smtClean="0"/>
              <a:t>iew has a chart on pages 12 and 13 of the booklet</a:t>
            </a:r>
          </a:p>
          <a:p>
            <a:pPr>
              <a:defRPr/>
            </a:pP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Title 1"/>
          <p:cNvSpPr>
            <a:spLocks noGrp="1"/>
          </p:cNvSpPr>
          <p:nvPr>
            <p:ph type="title"/>
          </p:nvPr>
        </p:nvSpPr>
        <p:spPr/>
        <p:txBody>
          <a:bodyPr/>
          <a:lstStyle/>
          <a:p>
            <a:pPr eaLnBrk="1" hangingPunct="1"/>
            <a:r>
              <a:rPr lang="en-US" altLang="en-US" sz="3200" smtClean="0">
                <a:latin typeface="Segoe UI" panose="020B0502040204020203" pitchFamily="34" charset="0"/>
                <a:cs typeface="Segoe UI" panose="020B0502040204020203" pitchFamily="34" charset="0"/>
              </a:rPr>
              <a:t>How to find out what client has</a:t>
            </a:r>
            <a:endParaRPr lang="en-US" altLang="en-US" sz="3500" smtClean="0">
              <a:latin typeface="Segoe UI" panose="020B0502040204020203" pitchFamily="34" charset="0"/>
              <a:cs typeface="Segoe UI" panose="020B0502040204020203" pitchFamily="34" charset="0"/>
            </a:endParaRPr>
          </a:p>
        </p:txBody>
      </p:sp>
      <p:sp>
        <p:nvSpPr>
          <p:cNvPr id="4" name="Date Placeholder 3"/>
          <p:cNvSpPr>
            <a:spLocks noGrp="1"/>
          </p:cNvSpPr>
          <p:nvPr>
            <p:ph type="dt" sz="quarter" idx="10"/>
          </p:nvPr>
        </p:nvSpPr>
        <p:spPr/>
        <p:txBody>
          <a:bodyPr/>
          <a:lstStyle/>
          <a:p>
            <a:pPr>
              <a:defRPr/>
            </a:pPr>
            <a:fld id="{4F2FBB9B-339C-477E-9A66-8DA196DBDA4E}" type="datetime4">
              <a:rPr lang="en-US" smtClean="0"/>
              <a:pPr>
                <a:defRPr/>
              </a:pPr>
              <a:t>January 18, 2019</a:t>
            </a:fld>
            <a:endParaRPr lang="en-US" dirty="0"/>
          </a:p>
        </p:txBody>
      </p:sp>
      <p:sp>
        <p:nvSpPr>
          <p:cNvPr id="5" name="Footer Placeholder 4"/>
          <p:cNvSpPr>
            <a:spLocks noGrp="1"/>
          </p:cNvSpPr>
          <p:nvPr>
            <p:ph type="ftr" sz="quarter" idx="11"/>
          </p:nvPr>
        </p:nvSpPr>
        <p:spPr/>
        <p:txBody>
          <a:bodyPr/>
          <a:lstStyle/>
          <a:p>
            <a:pPr>
              <a:defRPr/>
            </a:pPr>
            <a:r>
              <a:rPr lang="en-US" dirty="0"/>
              <a:t>Medicaid and Medicare working together in Washington state</a:t>
            </a:r>
          </a:p>
        </p:txBody>
      </p:sp>
      <p:sp>
        <p:nvSpPr>
          <p:cNvPr id="6" name="Slide Number Placeholder 5"/>
          <p:cNvSpPr>
            <a:spLocks noGrp="1"/>
          </p:cNvSpPr>
          <p:nvPr>
            <p:ph type="sldNum" sz="quarter" idx="12"/>
          </p:nvPr>
        </p:nvSpPr>
        <p:spPr/>
        <p:txBody>
          <a:bodyPr/>
          <a:lstStyle/>
          <a:p>
            <a:pPr>
              <a:defRPr/>
            </a:pPr>
            <a:fld id="{19C9BD69-AC59-4278-B58D-BD4D93155D00}" type="slidenum">
              <a:rPr lang="en-US" smtClean="0"/>
              <a:pPr>
                <a:defRPr/>
              </a:pPr>
              <a:t>43</a:t>
            </a:fld>
            <a:endParaRPr lang="en-US" dirty="0"/>
          </a:p>
        </p:txBody>
      </p:sp>
      <p:pic>
        <p:nvPicPr>
          <p:cNvPr id="3" name="Content Placeholder 2"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30899" y="1155674"/>
            <a:ext cx="6904427" cy="4999090"/>
          </a:xfr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p:txBody>
          <a:bodyPr/>
          <a:lstStyle/>
          <a:p>
            <a:pPr eaLnBrk="1" hangingPunct="1"/>
            <a:r>
              <a:rPr lang="en-US" altLang="en-US" sz="3000" smtClean="0">
                <a:latin typeface="Segoe UI" panose="020B0502040204020203" pitchFamily="34" charset="0"/>
                <a:cs typeface="Segoe UI" panose="020B0502040204020203" pitchFamily="34" charset="0"/>
              </a:rPr>
              <a:t>Action steps: How volunteers can use this training</a:t>
            </a:r>
          </a:p>
        </p:txBody>
      </p:sp>
      <p:sp>
        <p:nvSpPr>
          <p:cNvPr id="4" name="Date Placeholder 3"/>
          <p:cNvSpPr>
            <a:spLocks noGrp="1"/>
          </p:cNvSpPr>
          <p:nvPr>
            <p:ph type="dt" sz="quarter" idx="10"/>
          </p:nvPr>
        </p:nvSpPr>
        <p:spPr/>
        <p:txBody>
          <a:bodyPr/>
          <a:lstStyle/>
          <a:p>
            <a:pPr>
              <a:defRPr/>
            </a:pPr>
            <a:fld id="{4F2FBB9B-339C-477E-9A66-8DA196DBDA4E}" type="datetime4">
              <a:rPr lang="en-US" smtClean="0"/>
              <a:pPr>
                <a:defRPr/>
              </a:pPr>
              <a:t>January 18, 2019</a:t>
            </a:fld>
            <a:endParaRPr lang="en-US" dirty="0"/>
          </a:p>
        </p:txBody>
      </p:sp>
      <p:sp>
        <p:nvSpPr>
          <p:cNvPr id="5" name="Footer Placeholder 4"/>
          <p:cNvSpPr>
            <a:spLocks noGrp="1"/>
          </p:cNvSpPr>
          <p:nvPr>
            <p:ph type="ftr" sz="quarter" idx="11"/>
          </p:nvPr>
        </p:nvSpPr>
        <p:spPr/>
        <p:txBody>
          <a:bodyPr/>
          <a:lstStyle/>
          <a:p>
            <a:pPr>
              <a:defRPr/>
            </a:pPr>
            <a:r>
              <a:rPr lang="en-US" dirty="0"/>
              <a:t>Medicaid and Medicare working together in Washington state</a:t>
            </a:r>
          </a:p>
        </p:txBody>
      </p:sp>
      <p:sp>
        <p:nvSpPr>
          <p:cNvPr id="6" name="Slide Number Placeholder 5"/>
          <p:cNvSpPr>
            <a:spLocks noGrp="1"/>
          </p:cNvSpPr>
          <p:nvPr>
            <p:ph type="sldNum" sz="quarter" idx="12"/>
          </p:nvPr>
        </p:nvSpPr>
        <p:spPr/>
        <p:txBody>
          <a:bodyPr/>
          <a:lstStyle/>
          <a:p>
            <a:pPr>
              <a:defRPr/>
            </a:pPr>
            <a:fld id="{F5FC8E33-E04D-425A-A2E9-B61368458556}" type="slidenum">
              <a:rPr lang="en-US" smtClean="0"/>
              <a:pPr>
                <a:defRPr/>
              </a:pPr>
              <a:t>44</a:t>
            </a:fld>
            <a:endParaRPr lang="en-US" dirty="0"/>
          </a:p>
        </p:txBody>
      </p:sp>
      <p:sp>
        <p:nvSpPr>
          <p:cNvPr id="7" name="Content Placeholder 2"/>
          <p:cNvSpPr>
            <a:spLocks noGrp="1"/>
          </p:cNvSpPr>
          <p:nvPr>
            <p:ph idx="1"/>
          </p:nvPr>
        </p:nvSpPr>
        <p:spPr>
          <a:xfrm>
            <a:off x="628650" y="1171074"/>
            <a:ext cx="7886700" cy="5005889"/>
          </a:xfrm>
          <a:extLst/>
        </p:spPr>
        <p:txBody>
          <a:bodyPr/>
          <a:lstStyle/>
          <a:p>
            <a:pPr marL="457200" indent="-457200">
              <a:buFont typeface="Arial" panose="020B0604020202020204" pitchFamily="34" charset="0"/>
              <a:buChar char="•"/>
              <a:defRPr/>
            </a:pPr>
            <a:r>
              <a:rPr lang="en-US" dirty="0" smtClean="0"/>
              <a:t>Help clients understand the difference between Medicaid and Medicare</a:t>
            </a:r>
          </a:p>
          <a:p>
            <a:pPr marL="457200" indent="-457200">
              <a:buFont typeface="Arial" panose="020B0604020202020204" pitchFamily="34" charset="0"/>
              <a:buChar char="•"/>
              <a:defRPr/>
            </a:pPr>
            <a:r>
              <a:rPr lang="en-US" dirty="0" smtClean="0"/>
              <a:t>Screen and help clients apply for Extra Help and Medicare Savings Programs</a:t>
            </a:r>
          </a:p>
          <a:p>
            <a:pPr marL="457200" indent="-457200">
              <a:buFont typeface="Arial" panose="020B0604020202020204" pitchFamily="34" charset="0"/>
              <a:buChar char="•"/>
              <a:defRPr/>
            </a:pPr>
            <a:r>
              <a:rPr lang="en-US" dirty="0" smtClean="0"/>
              <a:t>Help clients losing MAGI Medicaid to navigate the change to Medicare</a:t>
            </a:r>
          </a:p>
          <a:p>
            <a:pPr marL="457200" indent="-457200">
              <a:buFont typeface="Arial" panose="020B0604020202020204" pitchFamily="34" charset="0"/>
              <a:buChar char="•"/>
              <a:defRPr/>
            </a:pPr>
            <a:r>
              <a:rPr lang="en-US" dirty="0" smtClean="0"/>
              <a:t>Refer clients to DSHS if they have questions about Spenddown</a:t>
            </a:r>
          </a:p>
          <a:p>
            <a:pPr marL="457200" indent="-457200">
              <a:buFont typeface="Arial" panose="020B0604020202020204" pitchFamily="34" charset="0"/>
              <a:buChar char="•"/>
              <a:defRPr/>
            </a:pPr>
            <a:r>
              <a:rPr lang="en-US" dirty="0" smtClean="0"/>
              <a:t>Refer clients to Home &amp; Community Services if they have questions about LTSS</a:t>
            </a:r>
          </a:p>
          <a:p>
            <a:pPr>
              <a:defRPr/>
            </a:pP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lstStyle/>
          <a:p>
            <a:pPr eaLnBrk="1" hangingPunct="1"/>
            <a:r>
              <a:rPr lang="en-US" altLang="en-US" sz="3200" smtClean="0">
                <a:latin typeface="Segoe UI" panose="020B0502040204020203" pitchFamily="34" charset="0"/>
                <a:cs typeface="Segoe UI" panose="020B0502040204020203" pitchFamily="34" charset="0"/>
              </a:rPr>
              <a:t>Thanks to:</a:t>
            </a:r>
            <a:endParaRPr lang="en-US" altLang="en-US" sz="3500" smtClean="0">
              <a:latin typeface="Segoe UI" panose="020B0502040204020203" pitchFamily="34" charset="0"/>
              <a:cs typeface="Segoe UI" panose="020B0502040204020203" pitchFamily="34" charset="0"/>
            </a:endParaRPr>
          </a:p>
        </p:txBody>
      </p:sp>
      <p:sp>
        <p:nvSpPr>
          <p:cNvPr id="4" name="Date Placeholder 3"/>
          <p:cNvSpPr>
            <a:spLocks noGrp="1"/>
          </p:cNvSpPr>
          <p:nvPr>
            <p:ph type="dt" sz="quarter" idx="10"/>
          </p:nvPr>
        </p:nvSpPr>
        <p:spPr/>
        <p:txBody>
          <a:bodyPr/>
          <a:lstStyle/>
          <a:p>
            <a:pPr>
              <a:defRPr/>
            </a:pPr>
            <a:fld id="{4F2FBB9B-339C-477E-9A66-8DA196DBDA4E}" type="datetime4">
              <a:rPr lang="en-US" smtClean="0"/>
              <a:pPr>
                <a:defRPr/>
              </a:pPr>
              <a:t>January 18, 2019</a:t>
            </a:fld>
            <a:endParaRPr lang="en-US" dirty="0"/>
          </a:p>
        </p:txBody>
      </p:sp>
      <p:sp>
        <p:nvSpPr>
          <p:cNvPr id="5" name="Footer Placeholder 4"/>
          <p:cNvSpPr>
            <a:spLocks noGrp="1"/>
          </p:cNvSpPr>
          <p:nvPr>
            <p:ph type="ftr" sz="quarter" idx="11"/>
          </p:nvPr>
        </p:nvSpPr>
        <p:spPr/>
        <p:txBody>
          <a:bodyPr/>
          <a:lstStyle/>
          <a:p>
            <a:pPr>
              <a:defRPr/>
            </a:pPr>
            <a:r>
              <a:rPr lang="en-US" dirty="0"/>
              <a:t>Medicaid and Medicare working together in Washington state</a:t>
            </a:r>
          </a:p>
        </p:txBody>
      </p:sp>
      <p:sp>
        <p:nvSpPr>
          <p:cNvPr id="6" name="Slide Number Placeholder 5"/>
          <p:cNvSpPr>
            <a:spLocks noGrp="1"/>
          </p:cNvSpPr>
          <p:nvPr>
            <p:ph type="sldNum" sz="quarter" idx="12"/>
          </p:nvPr>
        </p:nvSpPr>
        <p:spPr/>
        <p:txBody>
          <a:bodyPr/>
          <a:lstStyle/>
          <a:p>
            <a:pPr>
              <a:defRPr/>
            </a:pPr>
            <a:fld id="{6701F956-8A8F-4A20-B80C-CA1E1DBB3EFE}" type="slidenum">
              <a:rPr lang="en-US" smtClean="0"/>
              <a:pPr>
                <a:defRPr/>
              </a:pPr>
              <a:t>45</a:t>
            </a:fld>
            <a:endParaRPr lang="en-US" dirty="0"/>
          </a:p>
        </p:txBody>
      </p:sp>
      <p:sp>
        <p:nvSpPr>
          <p:cNvPr id="7" name="Content Placeholder 2"/>
          <p:cNvSpPr>
            <a:spLocks noGrp="1"/>
          </p:cNvSpPr>
          <p:nvPr>
            <p:ph idx="1"/>
          </p:nvPr>
        </p:nvSpPr>
        <p:spPr>
          <a:xfrm>
            <a:off x="599281" y="1509211"/>
            <a:ext cx="7886700" cy="3874447"/>
          </a:xfrm>
          <a:extLst/>
        </p:spPr>
        <p:txBody>
          <a:bodyPr/>
          <a:lstStyle/>
          <a:p>
            <a:pPr>
              <a:defRPr/>
            </a:pPr>
            <a:r>
              <a:rPr lang="en-US" dirty="0" smtClean="0"/>
              <a:t>Collaborators and advisors included many contacts from HCA, DSHS and ALTSA</a:t>
            </a:r>
          </a:p>
          <a:p>
            <a:pPr marL="349250" indent="-349250">
              <a:buFont typeface="Arial" panose="020B0604020202020204" pitchFamily="34" charset="0"/>
              <a:buChar char="•"/>
              <a:defRPr/>
            </a:pPr>
            <a:r>
              <a:rPr lang="en-US" dirty="0" smtClean="0"/>
              <a:t>Mark </a:t>
            </a:r>
            <a:r>
              <a:rPr lang="en-US" dirty="0" err="1" smtClean="0"/>
              <a:t>Westenhaver</a:t>
            </a:r>
            <a:endParaRPr lang="en-US" dirty="0" smtClean="0"/>
          </a:p>
          <a:p>
            <a:pPr marL="349250" indent="-349250">
              <a:buFont typeface="Arial" panose="020B0604020202020204" pitchFamily="34" charset="0"/>
              <a:buChar char="•"/>
              <a:defRPr/>
            </a:pPr>
            <a:r>
              <a:rPr lang="en-US" dirty="0" smtClean="0"/>
              <a:t>Amy Dobbins</a:t>
            </a:r>
          </a:p>
          <a:p>
            <a:pPr marL="349250" indent="-349250">
              <a:buFont typeface="Arial" panose="020B0604020202020204" pitchFamily="34" charset="0"/>
              <a:buChar char="•"/>
              <a:defRPr/>
            </a:pPr>
            <a:r>
              <a:rPr lang="en-US" dirty="0" smtClean="0"/>
              <a:t>Andy </a:t>
            </a:r>
            <a:r>
              <a:rPr lang="en-US" dirty="0" err="1" smtClean="0"/>
              <a:t>Som</a:t>
            </a:r>
            <a:endParaRPr lang="en-US" dirty="0" smtClean="0"/>
          </a:p>
          <a:p>
            <a:pPr marL="349250" indent="-349250">
              <a:buFont typeface="Arial" panose="020B0604020202020204" pitchFamily="34" charset="0"/>
              <a:buChar char="•"/>
              <a:defRPr/>
            </a:pPr>
            <a:r>
              <a:rPr lang="en-US" dirty="0" smtClean="0"/>
              <a:t>Judith Bendersky and Dale Ensign (SHIBA)</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p:txBody>
          <a:bodyPr/>
          <a:lstStyle/>
          <a:p>
            <a:pPr eaLnBrk="1" hangingPunct="1"/>
            <a:r>
              <a:rPr lang="en-US" altLang="en-US" sz="3200" smtClean="0">
                <a:latin typeface="Segoe UI" panose="020B0502040204020203" pitchFamily="34" charset="0"/>
                <a:cs typeface="Segoe UI" panose="020B0502040204020203" pitchFamily="34" charset="0"/>
              </a:rPr>
              <a:t>For additional help</a:t>
            </a:r>
            <a:endParaRPr lang="en-US" altLang="en-US" sz="3500" smtClean="0">
              <a:latin typeface="Segoe UI" panose="020B0502040204020203" pitchFamily="34" charset="0"/>
              <a:cs typeface="Segoe UI" panose="020B0502040204020203" pitchFamily="34" charset="0"/>
            </a:endParaRPr>
          </a:p>
        </p:txBody>
      </p:sp>
      <p:sp>
        <p:nvSpPr>
          <p:cNvPr id="4" name="Date Placeholder 3"/>
          <p:cNvSpPr>
            <a:spLocks noGrp="1"/>
          </p:cNvSpPr>
          <p:nvPr>
            <p:ph type="dt" sz="quarter" idx="10"/>
          </p:nvPr>
        </p:nvSpPr>
        <p:spPr/>
        <p:txBody>
          <a:bodyPr/>
          <a:lstStyle/>
          <a:p>
            <a:pPr>
              <a:defRPr/>
            </a:pPr>
            <a:fld id="{4F2FBB9B-339C-477E-9A66-8DA196DBDA4E}" type="datetime4">
              <a:rPr lang="en-US" smtClean="0"/>
              <a:pPr>
                <a:defRPr/>
              </a:pPr>
              <a:t>January 18, 2019</a:t>
            </a:fld>
            <a:endParaRPr lang="en-US" dirty="0"/>
          </a:p>
        </p:txBody>
      </p:sp>
      <p:sp>
        <p:nvSpPr>
          <p:cNvPr id="5" name="Footer Placeholder 4"/>
          <p:cNvSpPr>
            <a:spLocks noGrp="1"/>
          </p:cNvSpPr>
          <p:nvPr>
            <p:ph type="ftr" sz="quarter" idx="11"/>
          </p:nvPr>
        </p:nvSpPr>
        <p:spPr/>
        <p:txBody>
          <a:bodyPr/>
          <a:lstStyle/>
          <a:p>
            <a:pPr>
              <a:defRPr/>
            </a:pPr>
            <a:r>
              <a:rPr lang="en-US" dirty="0"/>
              <a:t>Medicaid and Medicare working together in Washington state</a:t>
            </a:r>
          </a:p>
        </p:txBody>
      </p:sp>
      <p:sp>
        <p:nvSpPr>
          <p:cNvPr id="6" name="Slide Number Placeholder 5"/>
          <p:cNvSpPr>
            <a:spLocks noGrp="1"/>
          </p:cNvSpPr>
          <p:nvPr>
            <p:ph type="sldNum" sz="quarter" idx="12"/>
          </p:nvPr>
        </p:nvSpPr>
        <p:spPr/>
        <p:txBody>
          <a:bodyPr/>
          <a:lstStyle/>
          <a:p>
            <a:pPr>
              <a:defRPr/>
            </a:pPr>
            <a:fld id="{2A29AAE3-2A94-44B7-B3FC-393F1FCEC91F}" type="slidenum">
              <a:rPr lang="en-US" smtClean="0"/>
              <a:pPr>
                <a:defRPr/>
              </a:pPr>
              <a:t>46</a:t>
            </a:fld>
            <a:endParaRPr lang="en-US" dirty="0"/>
          </a:p>
        </p:txBody>
      </p:sp>
      <p:sp>
        <p:nvSpPr>
          <p:cNvPr id="102406" name="Content Placeholder 2"/>
          <p:cNvSpPr>
            <a:spLocks noGrp="1"/>
          </p:cNvSpPr>
          <p:nvPr>
            <p:ph idx="1"/>
          </p:nvPr>
        </p:nvSpPr>
        <p:spPr>
          <a:xfrm>
            <a:off x="628650" y="1171575"/>
            <a:ext cx="7886700" cy="5005388"/>
          </a:xfrm>
        </p:spPr>
        <p:txBody>
          <a:bodyPr/>
          <a:lstStyle/>
          <a:p>
            <a:endParaRPr lang="en-US" altLang="en-US" smtClean="0">
              <a:latin typeface="Segoe UI" panose="020B0502040204020203" pitchFamily="34" charset="0"/>
              <a:cs typeface="Segoe UI" panose="020B0502040204020203" pitchFamily="34" charset="0"/>
            </a:endParaRPr>
          </a:p>
          <a:p>
            <a:r>
              <a:rPr lang="en-US" altLang="en-US" smtClean="0">
                <a:latin typeface="Segoe UI" panose="020B0502040204020203" pitchFamily="34" charset="0"/>
                <a:cs typeface="Segoe UI" panose="020B0502040204020203" pitchFamily="34" charset="0"/>
              </a:rPr>
              <a:t>For more information, please contact your Volunteer Coordinator, SHIBA Regional Training Consultant or send a note to </a:t>
            </a:r>
            <a:r>
              <a:rPr lang="en-US" altLang="en-US" smtClean="0">
                <a:latin typeface="Segoe UI" panose="020B0502040204020203" pitchFamily="34" charset="0"/>
                <a:cs typeface="Segoe UI" panose="020B0502040204020203" pitchFamily="34" charset="0"/>
                <a:hlinkClick r:id="rId3"/>
              </a:rPr>
              <a:t>shiba@oic.wa.go</a:t>
            </a:r>
            <a:r>
              <a:rPr lang="en-US" altLang="en-US" smtClean="0">
                <a:latin typeface="Segoe UI" panose="020B0502040204020203" pitchFamily="34" charset="0"/>
                <a:cs typeface="Segoe UI" panose="020B0502040204020203" pitchFamily="34" charset="0"/>
              </a:rPr>
              <a:t>v.</a:t>
            </a:r>
          </a:p>
          <a:p>
            <a:pPr algn="ctr"/>
            <a:endParaRPr lang="en-US" altLang="en-US" smtClean="0">
              <a:latin typeface="Segoe UI" panose="020B0502040204020203" pitchFamily="34" charset="0"/>
              <a:cs typeface="Segoe UI" panose="020B0502040204020203" pitchFamily="34" charset="0"/>
            </a:endParaRPr>
          </a:p>
          <a:p>
            <a:pPr algn="ctr"/>
            <a:r>
              <a:rPr lang="en-US" altLang="en-US" smtClean="0">
                <a:latin typeface="Segoe UI" panose="020B0502040204020203" pitchFamily="34" charset="0"/>
                <a:cs typeface="Segoe UI" panose="020B0502040204020203" pitchFamily="34" charset="0"/>
              </a:rPr>
              <a:t>Thank you!</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tLang="en-US" smtClean="0">
                <a:latin typeface="Segoe UI" panose="020B0502040204020203" pitchFamily="34" charset="0"/>
                <a:cs typeface="Segoe UI" panose="020B0502040204020203" pitchFamily="34" charset="0"/>
              </a:rPr>
              <a:t>Medicaid reference for SHIBA</a:t>
            </a:r>
          </a:p>
        </p:txBody>
      </p:sp>
      <p:sp>
        <p:nvSpPr>
          <p:cNvPr id="4" name="Date Placeholder 3"/>
          <p:cNvSpPr>
            <a:spLocks noGrp="1"/>
          </p:cNvSpPr>
          <p:nvPr>
            <p:ph type="dt" sz="quarter" idx="10"/>
          </p:nvPr>
        </p:nvSpPr>
        <p:spPr/>
        <p:txBody>
          <a:bodyPr/>
          <a:lstStyle/>
          <a:p>
            <a:pPr>
              <a:defRPr/>
            </a:pPr>
            <a:fld id="{4F2FBB9B-339C-477E-9A66-8DA196DBDA4E}" type="datetime4">
              <a:rPr lang="en-US" smtClean="0"/>
              <a:pPr>
                <a:defRPr/>
              </a:pPr>
              <a:t>January 18, 2019</a:t>
            </a:fld>
            <a:endParaRPr lang="en-US" dirty="0"/>
          </a:p>
        </p:txBody>
      </p:sp>
      <p:sp>
        <p:nvSpPr>
          <p:cNvPr id="5" name="Footer Placeholder 4"/>
          <p:cNvSpPr>
            <a:spLocks noGrp="1"/>
          </p:cNvSpPr>
          <p:nvPr>
            <p:ph type="ftr" sz="quarter" idx="11"/>
          </p:nvPr>
        </p:nvSpPr>
        <p:spPr/>
        <p:txBody>
          <a:bodyPr/>
          <a:lstStyle/>
          <a:p>
            <a:pPr>
              <a:defRPr/>
            </a:pPr>
            <a:r>
              <a:rPr lang="en-US" dirty="0"/>
              <a:t>Medicaid and Medicare working together in Washington state</a:t>
            </a:r>
          </a:p>
        </p:txBody>
      </p:sp>
      <p:sp>
        <p:nvSpPr>
          <p:cNvPr id="6" name="Slide Number Placeholder 5"/>
          <p:cNvSpPr>
            <a:spLocks noGrp="1"/>
          </p:cNvSpPr>
          <p:nvPr>
            <p:ph type="sldNum" sz="quarter" idx="12"/>
          </p:nvPr>
        </p:nvSpPr>
        <p:spPr/>
        <p:txBody>
          <a:bodyPr/>
          <a:lstStyle/>
          <a:p>
            <a:pPr>
              <a:defRPr/>
            </a:pPr>
            <a:fld id="{508B5871-39FA-49EC-AC7B-9C2CA05B1CF5}" type="slidenum">
              <a:rPr lang="en-US" smtClean="0"/>
              <a:pPr>
                <a:defRPr/>
              </a:pPr>
              <a:t>5</a:t>
            </a:fld>
            <a:endParaRPr lang="en-US" dirty="0"/>
          </a:p>
        </p:txBody>
      </p:sp>
      <p:sp>
        <p:nvSpPr>
          <p:cNvPr id="19462" name="TextBox 7"/>
          <p:cNvSpPr txBox="1">
            <a:spLocks noChangeArrowheads="1"/>
          </p:cNvSpPr>
          <p:nvPr/>
        </p:nvSpPr>
        <p:spPr bwMode="auto">
          <a:xfrm>
            <a:off x="257175" y="1266825"/>
            <a:ext cx="3114675" cy="477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News Gothic MT"/>
              </a:defRPr>
            </a:lvl1pPr>
            <a:lvl2pPr marL="742950" indent="-285750">
              <a:defRPr>
                <a:solidFill>
                  <a:schemeClr val="tx1"/>
                </a:solidFill>
                <a:latin typeface="News Gothic MT"/>
              </a:defRPr>
            </a:lvl2pPr>
            <a:lvl3pPr marL="1143000" indent="-228600">
              <a:defRPr>
                <a:solidFill>
                  <a:schemeClr val="tx1"/>
                </a:solidFill>
                <a:latin typeface="News Gothic MT"/>
              </a:defRPr>
            </a:lvl3pPr>
            <a:lvl4pPr marL="1600200" indent="-228600">
              <a:defRPr>
                <a:solidFill>
                  <a:schemeClr val="tx1"/>
                </a:solidFill>
                <a:latin typeface="News Gothic MT"/>
              </a:defRPr>
            </a:lvl4pPr>
            <a:lvl5pPr marL="2057400" indent="-228600">
              <a:defRPr>
                <a:solidFill>
                  <a:schemeClr val="tx1"/>
                </a:solidFill>
                <a:latin typeface="News Gothic MT"/>
              </a:defRPr>
            </a:lvl5pPr>
            <a:lvl6pPr marL="2514600" indent="-228600" defTabSz="457200" eaLnBrk="0" fontAlgn="base" hangingPunct="0">
              <a:spcBef>
                <a:spcPct val="0"/>
              </a:spcBef>
              <a:spcAft>
                <a:spcPct val="0"/>
              </a:spcAft>
              <a:defRPr>
                <a:solidFill>
                  <a:schemeClr val="tx1"/>
                </a:solidFill>
                <a:latin typeface="News Gothic MT"/>
              </a:defRPr>
            </a:lvl6pPr>
            <a:lvl7pPr marL="2971800" indent="-228600" defTabSz="457200" eaLnBrk="0" fontAlgn="base" hangingPunct="0">
              <a:spcBef>
                <a:spcPct val="0"/>
              </a:spcBef>
              <a:spcAft>
                <a:spcPct val="0"/>
              </a:spcAft>
              <a:defRPr>
                <a:solidFill>
                  <a:schemeClr val="tx1"/>
                </a:solidFill>
                <a:latin typeface="News Gothic MT"/>
              </a:defRPr>
            </a:lvl7pPr>
            <a:lvl8pPr marL="3429000" indent="-228600" defTabSz="457200" eaLnBrk="0" fontAlgn="base" hangingPunct="0">
              <a:spcBef>
                <a:spcPct val="0"/>
              </a:spcBef>
              <a:spcAft>
                <a:spcPct val="0"/>
              </a:spcAft>
              <a:defRPr>
                <a:solidFill>
                  <a:schemeClr val="tx1"/>
                </a:solidFill>
                <a:latin typeface="News Gothic MT"/>
              </a:defRPr>
            </a:lvl8pPr>
            <a:lvl9pPr marL="3886200" indent="-228600" defTabSz="457200" eaLnBrk="0" fontAlgn="base" hangingPunct="0">
              <a:spcBef>
                <a:spcPct val="0"/>
              </a:spcBef>
              <a:spcAft>
                <a:spcPct val="0"/>
              </a:spcAft>
              <a:defRPr>
                <a:solidFill>
                  <a:schemeClr val="tx1"/>
                </a:solidFill>
                <a:latin typeface="News Gothic MT"/>
              </a:defRPr>
            </a:lvl9pPr>
          </a:lstStyle>
          <a:p>
            <a:endParaRPr lang="en-US" altLang="en-US" sz="3200"/>
          </a:p>
          <a:p>
            <a:endParaRPr lang="en-US" altLang="en-US" sz="3200"/>
          </a:p>
          <a:p>
            <a:r>
              <a:rPr lang="en-US" altLang="en-US" sz="3200"/>
              <a:t>HCA Publication </a:t>
            </a:r>
            <a:br>
              <a:rPr lang="en-US" altLang="en-US" sz="3200"/>
            </a:br>
            <a:r>
              <a:rPr lang="en-US" altLang="en-US" sz="3200"/>
              <a:t>23-315</a:t>
            </a:r>
          </a:p>
          <a:p>
            <a:endParaRPr lang="en-US" altLang="en-US"/>
          </a:p>
          <a:p>
            <a:endParaRPr lang="en-US" altLang="en-US"/>
          </a:p>
          <a:p>
            <a:endParaRPr lang="en-US" altLang="en-US"/>
          </a:p>
          <a:p>
            <a:endParaRPr lang="en-US" altLang="en-US"/>
          </a:p>
          <a:p>
            <a:r>
              <a:rPr lang="en-US" altLang="en-US">
                <a:hlinkClick r:id="rId3"/>
              </a:rPr>
              <a:t>https://www.hca.wa.gov/assets/free-or-low-cost/22-315.pdf</a:t>
            </a:r>
            <a:r>
              <a:rPr lang="en-US" altLang="en-US"/>
              <a:t> </a:t>
            </a:r>
          </a:p>
          <a:p>
            <a:endParaRPr lang="en-US" altLang="en-US"/>
          </a:p>
        </p:txBody>
      </p:sp>
      <p:pic>
        <p:nvPicPr>
          <p:cNvPr id="19463" name="Content Placeholder 5"/>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3609975" y="1189038"/>
            <a:ext cx="5334000" cy="5005387"/>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altLang="en-US" smtClean="0">
                <a:latin typeface="Segoe UI" panose="020B0502040204020203" pitchFamily="34" charset="0"/>
                <a:cs typeface="Segoe UI" panose="020B0502040204020203" pitchFamily="34" charset="0"/>
              </a:rPr>
              <a:t>Eligibility overview</a:t>
            </a:r>
          </a:p>
        </p:txBody>
      </p:sp>
      <p:sp>
        <p:nvSpPr>
          <p:cNvPr id="4" name="Date Placeholder 3"/>
          <p:cNvSpPr>
            <a:spLocks noGrp="1"/>
          </p:cNvSpPr>
          <p:nvPr>
            <p:ph type="dt" sz="quarter" idx="10"/>
          </p:nvPr>
        </p:nvSpPr>
        <p:spPr/>
        <p:txBody>
          <a:bodyPr/>
          <a:lstStyle/>
          <a:p>
            <a:pPr>
              <a:defRPr/>
            </a:pPr>
            <a:fld id="{4F2FBB9B-339C-477E-9A66-8DA196DBDA4E}" type="datetime4">
              <a:rPr lang="en-US" smtClean="0"/>
              <a:pPr>
                <a:defRPr/>
              </a:pPr>
              <a:t>January 18, 2019</a:t>
            </a:fld>
            <a:endParaRPr lang="en-US" dirty="0"/>
          </a:p>
        </p:txBody>
      </p:sp>
      <p:sp>
        <p:nvSpPr>
          <p:cNvPr id="5" name="Footer Placeholder 4"/>
          <p:cNvSpPr>
            <a:spLocks noGrp="1"/>
          </p:cNvSpPr>
          <p:nvPr>
            <p:ph type="ftr" sz="quarter" idx="11"/>
          </p:nvPr>
        </p:nvSpPr>
        <p:spPr/>
        <p:txBody>
          <a:bodyPr/>
          <a:lstStyle/>
          <a:p>
            <a:pPr>
              <a:defRPr/>
            </a:pPr>
            <a:r>
              <a:rPr lang="en-US" dirty="0"/>
              <a:t>Medicaid and Medicare working together in Washington state</a:t>
            </a:r>
          </a:p>
        </p:txBody>
      </p:sp>
      <p:sp>
        <p:nvSpPr>
          <p:cNvPr id="6" name="Slide Number Placeholder 5"/>
          <p:cNvSpPr>
            <a:spLocks noGrp="1"/>
          </p:cNvSpPr>
          <p:nvPr>
            <p:ph type="sldNum" sz="quarter" idx="12"/>
          </p:nvPr>
        </p:nvSpPr>
        <p:spPr/>
        <p:txBody>
          <a:bodyPr/>
          <a:lstStyle/>
          <a:p>
            <a:pPr>
              <a:defRPr/>
            </a:pPr>
            <a:fld id="{74F4DAF5-F387-45CA-8E72-FADC40B05129}" type="slidenum">
              <a:rPr lang="en-US" smtClean="0"/>
              <a:pPr>
                <a:defRPr/>
              </a:pPr>
              <a:t>6</a:t>
            </a:fld>
            <a:endParaRPr lang="en-US" dirty="0"/>
          </a:p>
        </p:txBody>
      </p:sp>
      <p:sp>
        <p:nvSpPr>
          <p:cNvPr id="8" name="Content Placeholder 2"/>
          <p:cNvSpPr>
            <a:spLocks noGrp="1"/>
          </p:cNvSpPr>
          <p:nvPr>
            <p:ph idx="1"/>
          </p:nvPr>
        </p:nvSpPr>
        <p:spPr>
          <a:xfrm>
            <a:off x="628650" y="1171575"/>
            <a:ext cx="7886700" cy="5005388"/>
          </a:xfrm>
        </p:spPr>
        <p:txBody>
          <a:bodyPr/>
          <a:lstStyle/>
          <a:p>
            <a:pPr marL="349250" indent="-349250">
              <a:buFont typeface="Arial" panose="020B0604020202020204" pitchFamily="34" charset="0"/>
              <a:buChar char="•"/>
              <a:defRPr/>
            </a:pPr>
            <a:r>
              <a:rPr lang="en-US" dirty="0" smtClean="0"/>
              <a:t>The guide gives </a:t>
            </a:r>
            <a:r>
              <a:rPr lang="en-US" dirty="0"/>
              <a:t>an overview of eligibility requirements for Washington Apple Health. It doesn’t include every requirement or consider every situation that might arise. </a:t>
            </a:r>
            <a:endParaRPr lang="en-US" dirty="0" smtClean="0"/>
          </a:p>
          <a:p>
            <a:pPr>
              <a:defRPr/>
            </a:pPr>
            <a:endParaRPr lang="en-US" sz="800" dirty="0" smtClean="0"/>
          </a:p>
          <a:p>
            <a:pPr marL="349250" indent="-349250">
              <a:buFont typeface="Arial" panose="020B0604020202020204" pitchFamily="34" charset="0"/>
              <a:buChar char="•"/>
              <a:defRPr/>
            </a:pPr>
            <a:r>
              <a:rPr lang="en-US" dirty="0" smtClean="0"/>
              <a:t>There are many different Medicaid programs with many different eligibility requirements.</a:t>
            </a:r>
          </a:p>
          <a:p>
            <a:pPr>
              <a:defRPr/>
            </a:pPr>
            <a:endParaRPr lang="en-US" sz="800" dirty="0" smtClean="0"/>
          </a:p>
          <a:p>
            <a:pPr marL="349250" indent="-349250">
              <a:buFont typeface="Arial" panose="020B0604020202020204" pitchFamily="34" charset="0"/>
              <a:buChar char="•"/>
              <a:defRPr/>
            </a:pPr>
            <a:r>
              <a:rPr lang="en-US" dirty="0" smtClean="0"/>
              <a:t>We will focus on programs that people with Medicare may have.</a:t>
            </a:r>
          </a:p>
          <a:p>
            <a:pPr>
              <a:defRPr/>
            </a:pPr>
            <a:endParaRPr lang="en-US" dirty="0" smtClean="0"/>
          </a:p>
          <a:p>
            <a:pPr>
              <a:defRPr/>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altLang="en-US" smtClean="0">
                <a:latin typeface="Segoe UI" panose="020B0502040204020203" pitchFamily="34" charset="0"/>
                <a:cs typeface="Segoe UI" panose="020B0502040204020203" pitchFamily="34" charset="0"/>
              </a:rPr>
              <a:t>“Classic Medicaid”</a:t>
            </a:r>
          </a:p>
        </p:txBody>
      </p:sp>
      <p:sp>
        <p:nvSpPr>
          <p:cNvPr id="4" name="Date Placeholder 3"/>
          <p:cNvSpPr>
            <a:spLocks noGrp="1"/>
          </p:cNvSpPr>
          <p:nvPr>
            <p:ph type="dt" sz="quarter" idx="10"/>
          </p:nvPr>
        </p:nvSpPr>
        <p:spPr/>
        <p:txBody>
          <a:bodyPr/>
          <a:lstStyle/>
          <a:p>
            <a:pPr>
              <a:defRPr/>
            </a:pPr>
            <a:fld id="{4F2FBB9B-339C-477E-9A66-8DA196DBDA4E}" type="datetime4">
              <a:rPr lang="en-US" smtClean="0"/>
              <a:pPr>
                <a:defRPr/>
              </a:pPr>
              <a:t>January 18, 2019</a:t>
            </a:fld>
            <a:endParaRPr lang="en-US" dirty="0"/>
          </a:p>
        </p:txBody>
      </p:sp>
      <p:sp>
        <p:nvSpPr>
          <p:cNvPr id="5" name="Footer Placeholder 4"/>
          <p:cNvSpPr>
            <a:spLocks noGrp="1"/>
          </p:cNvSpPr>
          <p:nvPr>
            <p:ph type="ftr" sz="quarter" idx="11"/>
          </p:nvPr>
        </p:nvSpPr>
        <p:spPr>
          <a:xfrm>
            <a:off x="1095375" y="6315075"/>
            <a:ext cx="3622675" cy="200025"/>
          </a:xfrm>
        </p:spPr>
        <p:txBody>
          <a:bodyPr/>
          <a:lstStyle/>
          <a:p>
            <a:pPr>
              <a:defRPr/>
            </a:pPr>
            <a:r>
              <a:rPr lang="en-US" dirty="0"/>
              <a:t>Medicaid and Medicare working together in Washington state</a:t>
            </a:r>
          </a:p>
        </p:txBody>
      </p:sp>
      <p:sp>
        <p:nvSpPr>
          <p:cNvPr id="6" name="Slide Number Placeholder 5"/>
          <p:cNvSpPr>
            <a:spLocks noGrp="1"/>
          </p:cNvSpPr>
          <p:nvPr>
            <p:ph type="sldNum" sz="quarter" idx="12"/>
          </p:nvPr>
        </p:nvSpPr>
        <p:spPr/>
        <p:txBody>
          <a:bodyPr/>
          <a:lstStyle/>
          <a:p>
            <a:pPr>
              <a:defRPr/>
            </a:pPr>
            <a:fld id="{D88AFB4F-8C1E-4663-93D4-F9C80DCA94EF}" type="slidenum">
              <a:rPr lang="en-US" smtClean="0"/>
              <a:pPr>
                <a:defRPr/>
              </a:pPr>
              <a:t>7</a:t>
            </a:fld>
            <a:endParaRPr lang="en-US" dirty="0"/>
          </a:p>
        </p:txBody>
      </p:sp>
      <p:sp>
        <p:nvSpPr>
          <p:cNvPr id="8" name="Content Placeholder 2"/>
          <p:cNvSpPr>
            <a:spLocks noGrp="1"/>
          </p:cNvSpPr>
          <p:nvPr>
            <p:ph idx="1"/>
          </p:nvPr>
        </p:nvSpPr>
        <p:spPr>
          <a:xfrm>
            <a:off x="628650" y="1171575"/>
            <a:ext cx="7886700" cy="5005388"/>
          </a:xfrm>
        </p:spPr>
        <p:txBody>
          <a:bodyPr/>
          <a:lstStyle/>
          <a:p>
            <a:pPr marL="349250" indent="-349250">
              <a:buFont typeface="Arial" panose="020B0604020202020204" pitchFamily="34" charset="0"/>
              <a:buChar char="•"/>
              <a:defRPr/>
            </a:pPr>
            <a:r>
              <a:rPr lang="en-US" dirty="0" smtClean="0"/>
              <a:t>The </a:t>
            </a:r>
            <a:r>
              <a:rPr lang="en-US" dirty="0"/>
              <a:t>term used to describe the Medicaid health care programs administered by the Department of Social and Health Services (DSHS). </a:t>
            </a:r>
            <a:endParaRPr lang="en-US" dirty="0" smtClean="0"/>
          </a:p>
          <a:p>
            <a:pPr marL="349250" indent="-349250">
              <a:buFont typeface="Arial" panose="020B0604020202020204" pitchFamily="34" charset="0"/>
              <a:buChar char="•"/>
              <a:defRPr/>
            </a:pPr>
            <a:r>
              <a:rPr lang="en-US" dirty="0" smtClean="0"/>
              <a:t>People on Medicare might get these:</a:t>
            </a:r>
          </a:p>
          <a:p>
            <a:pPr lvl="1">
              <a:buFont typeface="Courier New" panose="02070309020205020404" pitchFamily="49" charset="0"/>
              <a:buChar char="o"/>
              <a:defRPr/>
            </a:pPr>
            <a:r>
              <a:rPr lang="en-US" dirty="0" smtClean="0"/>
              <a:t>SSI-Related Medicaid</a:t>
            </a:r>
          </a:p>
          <a:p>
            <a:pPr lvl="1">
              <a:buFont typeface="Courier New" panose="02070309020205020404" pitchFamily="49" charset="0"/>
              <a:buChar char="o"/>
              <a:defRPr/>
            </a:pPr>
            <a:r>
              <a:rPr lang="en-US" dirty="0" smtClean="0"/>
              <a:t>Spenddown/Medically Needy</a:t>
            </a:r>
          </a:p>
          <a:p>
            <a:pPr lvl="1">
              <a:buFont typeface="Courier New" panose="02070309020205020404" pitchFamily="49" charset="0"/>
              <a:buChar char="o"/>
              <a:defRPr/>
            </a:pPr>
            <a:r>
              <a:rPr lang="en-US" dirty="0" smtClean="0"/>
              <a:t>Medicare Savings Programs</a:t>
            </a:r>
          </a:p>
          <a:p>
            <a:pPr lvl="1">
              <a:buFont typeface="Courier New" panose="02070309020205020404" pitchFamily="49" charset="0"/>
              <a:buChar char="o"/>
              <a:defRPr/>
            </a:pPr>
            <a:r>
              <a:rPr lang="en-US" dirty="0" smtClean="0"/>
              <a:t>Long-term services and supports</a:t>
            </a:r>
          </a:p>
          <a:p>
            <a:pPr marL="349250" indent="-349250">
              <a:buFont typeface="Arial" panose="020B0604020202020204" pitchFamily="34" charset="0"/>
              <a:buChar char="•"/>
              <a:defRPr/>
            </a:pPr>
            <a:r>
              <a:rPr lang="en-US" dirty="0" smtClean="0"/>
              <a:t>Most of these programs have both income and resource limits</a:t>
            </a:r>
          </a:p>
          <a:p>
            <a:pPr>
              <a:defRPr/>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altLang="en-US" smtClean="0">
                <a:latin typeface="Segoe UI" panose="020B0502040204020203" pitchFamily="34" charset="0"/>
                <a:cs typeface="Segoe UI" panose="020B0502040204020203" pitchFamily="34" charset="0"/>
              </a:rPr>
              <a:t>People with Medicare &amp; Medicaid</a:t>
            </a:r>
          </a:p>
        </p:txBody>
      </p:sp>
      <p:sp>
        <p:nvSpPr>
          <p:cNvPr id="4" name="Date Placeholder 3"/>
          <p:cNvSpPr>
            <a:spLocks noGrp="1"/>
          </p:cNvSpPr>
          <p:nvPr>
            <p:ph type="dt" sz="quarter" idx="10"/>
          </p:nvPr>
        </p:nvSpPr>
        <p:spPr/>
        <p:txBody>
          <a:bodyPr/>
          <a:lstStyle/>
          <a:p>
            <a:pPr>
              <a:defRPr/>
            </a:pPr>
            <a:fld id="{4F2FBB9B-339C-477E-9A66-8DA196DBDA4E}" type="datetime4">
              <a:rPr lang="en-US" smtClean="0"/>
              <a:pPr>
                <a:defRPr/>
              </a:pPr>
              <a:t>January 18, 2019</a:t>
            </a:fld>
            <a:endParaRPr lang="en-US" dirty="0"/>
          </a:p>
        </p:txBody>
      </p:sp>
      <p:sp>
        <p:nvSpPr>
          <p:cNvPr id="5" name="Footer Placeholder 4"/>
          <p:cNvSpPr>
            <a:spLocks noGrp="1"/>
          </p:cNvSpPr>
          <p:nvPr>
            <p:ph type="ftr" sz="quarter" idx="11"/>
          </p:nvPr>
        </p:nvSpPr>
        <p:spPr/>
        <p:txBody>
          <a:bodyPr/>
          <a:lstStyle/>
          <a:p>
            <a:pPr>
              <a:defRPr/>
            </a:pPr>
            <a:r>
              <a:rPr lang="en-US" dirty="0"/>
              <a:t>Medicaid and Medicare working together in Washington state</a:t>
            </a:r>
          </a:p>
        </p:txBody>
      </p:sp>
      <p:sp>
        <p:nvSpPr>
          <p:cNvPr id="6" name="Slide Number Placeholder 5"/>
          <p:cNvSpPr>
            <a:spLocks noGrp="1"/>
          </p:cNvSpPr>
          <p:nvPr>
            <p:ph type="sldNum" sz="quarter" idx="12"/>
          </p:nvPr>
        </p:nvSpPr>
        <p:spPr/>
        <p:txBody>
          <a:bodyPr/>
          <a:lstStyle/>
          <a:p>
            <a:pPr>
              <a:defRPr/>
            </a:pPr>
            <a:fld id="{4D3369D6-A62C-4460-991B-186D352D231C}" type="slidenum">
              <a:rPr lang="en-US" smtClean="0"/>
              <a:pPr>
                <a:defRPr/>
              </a:pPr>
              <a:t>8</a:t>
            </a:fld>
            <a:endParaRPr lang="en-US" dirty="0"/>
          </a:p>
        </p:txBody>
      </p:sp>
      <p:sp>
        <p:nvSpPr>
          <p:cNvPr id="9" name="Content Placeholder 2"/>
          <p:cNvSpPr>
            <a:spLocks noGrp="1"/>
          </p:cNvSpPr>
          <p:nvPr>
            <p:ph idx="1"/>
          </p:nvPr>
        </p:nvSpPr>
        <p:spPr>
          <a:xfrm>
            <a:off x="628650" y="1614488"/>
            <a:ext cx="7886700" cy="4113212"/>
          </a:xfrm>
        </p:spPr>
        <p:txBody>
          <a:bodyPr/>
          <a:lstStyle/>
          <a:p>
            <a:pPr marL="349250" indent="-349250">
              <a:buFont typeface="Arial" panose="020B0604020202020204" pitchFamily="34" charset="0"/>
              <a:buChar char="•"/>
              <a:defRPr/>
            </a:pPr>
            <a:r>
              <a:rPr lang="en-US" dirty="0" smtClean="0"/>
              <a:t>Thousands of people are age 65 or older or under 65 and on Medicare due to disability</a:t>
            </a:r>
            <a:endParaRPr lang="en-US" dirty="0"/>
          </a:p>
          <a:p>
            <a:pPr lvl="3">
              <a:defRPr/>
            </a:pPr>
            <a:endParaRPr lang="en-US" dirty="0" smtClean="0"/>
          </a:p>
          <a:p>
            <a:pPr lvl="3" indent="0">
              <a:buFont typeface="Arial" panose="020B0604020202020204" pitchFamily="34" charset="0"/>
              <a:buNone/>
              <a:defRPr/>
            </a:pPr>
            <a:r>
              <a:rPr lang="en-US" dirty="0" smtClean="0"/>
              <a:t>				</a:t>
            </a:r>
            <a:r>
              <a:rPr lang="en-US" sz="3200" dirty="0" smtClean="0"/>
              <a:t>AND </a:t>
            </a:r>
          </a:p>
          <a:p>
            <a:pPr lvl="3">
              <a:defRPr/>
            </a:pPr>
            <a:endParaRPr lang="en-US" dirty="0"/>
          </a:p>
          <a:p>
            <a:pPr marL="349250" indent="-349250">
              <a:buFont typeface="Arial" panose="020B0604020202020204" pitchFamily="34" charset="0"/>
              <a:buChar char="•"/>
              <a:defRPr/>
            </a:pPr>
            <a:r>
              <a:rPr lang="en-US" dirty="0" smtClean="0"/>
              <a:t>Also qualify for some kind of Medicaid program due to limited income and resources or functional impairment with a need for long term supports and services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altLang="en-US" smtClean="0">
                <a:latin typeface="Segoe UI" panose="020B0502040204020203" pitchFamily="34" charset="0"/>
                <a:cs typeface="Segoe UI" panose="020B0502040204020203" pitchFamily="34" charset="0"/>
              </a:rPr>
              <a:t>People with both = Dual Eligibles</a:t>
            </a:r>
          </a:p>
        </p:txBody>
      </p:sp>
      <p:sp>
        <p:nvSpPr>
          <p:cNvPr id="4" name="Date Placeholder 3"/>
          <p:cNvSpPr>
            <a:spLocks noGrp="1"/>
          </p:cNvSpPr>
          <p:nvPr>
            <p:ph type="dt" sz="quarter" idx="10"/>
          </p:nvPr>
        </p:nvSpPr>
        <p:spPr/>
        <p:txBody>
          <a:bodyPr/>
          <a:lstStyle/>
          <a:p>
            <a:pPr>
              <a:defRPr/>
            </a:pPr>
            <a:fld id="{4F2FBB9B-339C-477E-9A66-8DA196DBDA4E}" type="datetime4">
              <a:rPr lang="en-US" smtClean="0"/>
              <a:pPr>
                <a:defRPr/>
              </a:pPr>
              <a:t>January 18, 2019</a:t>
            </a:fld>
            <a:endParaRPr lang="en-US" dirty="0"/>
          </a:p>
        </p:txBody>
      </p:sp>
      <p:sp>
        <p:nvSpPr>
          <p:cNvPr id="5" name="Footer Placeholder 4"/>
          <p:cNvSpPr>
            <a:spLocks noGrp="1"/>
          </p:cNvSpPr>
          <p:nvPr>
            <p:ph type="ftr" sz="quarter" idx="11"/>
          </p:nvPr>
        </p:nvSpPr>
        <p:spPr/>
        <p:txBody>
          <a:bodyPr/>
          <a:lstStyle/>
          <a:p>
            <a:pPr>
              <a:defRPr/>
            </a:pPr>
            <a:r>
              <a:rPr lang="en-US" dirty="0"/>
              <a:t>Medicaid and Medicare working together in Washington state</a:t>
            </a:r>
          </a:p>
        </p:txBody>
      </p:sp>
      <p:sp>
        <p:nvSpPr>
          <p:cNvPr id="6" name="Slide Number Placeholder 5"/>
          <p:cNvSpPr>
            <a:spLocks noGrp="1"/>
          </p:cNvSpPr>
          <p:nvPr>
            <p:ph type="sldNum" sz="quarter" idx="12"/>
          </p:nvPr>
        </p:nvSpPr>
        <p:spPr/>
        <p:txBody>
          <a:bodyPr/>
          <a:lstStyle/>
          <a:p>
            <a:pPr>
              <a:defRPr/>
            </a:pPr>
            <a:fld id="{240FBF66-B71C-4C06-8D67-0D3ACBAFC952}" type="slidenum">
              <a:rPr lang="en-US" smtClean="0"/>
              <a:pPr>
                <a:defRPr/>
              </a:pPr>
              <a:t>9</a:t>
            </a:fld>
            <a:endParaRPr lang="en-US" dirty="0"/>
          </a:p>
        </p:txBody>
      </p:sp>
      <p:sp>
        <p:nvSpPr>
          <p:cNvPr id="27654" name="Content Placeholder 2"/>
          <p:cNvSpPr>
            <a:spLocks noGrp="1"/>
          </p:cNvSpPr>
          <p:nvPr>
            <p:ph idx="1"/>
          </p:nvPr>
        </p:nvSpPr>
        <p:spPr>
          <a:xfrm>
            <a:off x="628650" y="1171575"/>
            <a:ext cx="7886700" cy="5005388"/>
          </a:xfrm>
        </p:spPr>
        <p:txBody>
          <a:bodyPr/>
          <a:lstStyle/>
          <a:p>
            <a:pPr marL="349250" indent="-349250">
              <a:buFont typeface="Arial" panose="020B0604020202020204" pitchFamily="34" charset="0"/>
              <a:buChar char="•"/>
            </a:pPr>
            <a:r>
              <a:rPr lang="en-US" altLang="en-US" sz="2400" smtClean="0">
                <a:latin typeface="Segoe UI" panose="020B0502040204020203" pitchFamily="34" charset="0"/>
                <a:cs typeface="Segoe UI" panose="020B0502040204020203" pitchFamily="34" charset="0"/>
              </a:rPr>
              <a:t>Duals have both Medicare and Medicaid.</a:t>
            </a:r>
          </a:p>
          <a:p>
            <a:pPr marL="349250" indent="-349250">
              <a:buFont typeface="Arial" panose="020B0604020202020204" pitchFamily="34" charset="0"/>
              <a:buChar char="•"/>
            </a:pPr>
            <a:r>
              <a:rPr lang="en-US" altLang="en-US" sz="2400" smtClean="0">
                <a:latin typeface="Segoe UI" panose="020B0502040204020203" pitchFamily="34" charset="0"/>
                <a:cs typeface="Segoe UI" panose="020B0502040204020203" pitchFamily="34" charset="0"/>
              </a:rPr>
              <a:t>If a Medicare beneficiary also has Medicaid then Medicare always pays first.  Medicaid is second payer, or the payer of last resort if there’s another insurance (i.e. an employer or retiree health plan).</a:t>
            </a:r>
          </a:p>
          <a:p>
            <a:pPr marL="349250" indent="-349250">
              <a:buFont typeface="Arial" panose="020B0604020202020204" pitchFamily="34" charset="0"/>
              <a:buChar char="•"/>
            </a:pPr>
            <a:r>
              <a:rPr lang="en-US" altLang="en-US" sz="2400" smtClean="0">
                <a:latin typeface="Segoe UI" panose="020B0502040204020203" pitchFamily="34" charset="0"/>
                <a:cs typeface="Segoe UI" panose="020B0502040204020203" pitchFamily="34" charset="0"/>
              </a:rPr>
              <a:t>Once on Medicare, claims are processed FIRST by Medicare A or B or their MA plan (Part C).</a:t>
            </a:r>
          </a:p>
          <a:p>
            <a:pPr marL="349250" indent="-349250">
              <a:buFont typeface="Arial" panose="020B0604020202020204" pitchFamily="34" charset="0"/>
              <a:buChar char="•"/>
            </a:pPr>
            <a:r>
              <a:rPr lang="en-US" altLang="en-US" sz="2400" smtClean="0">
                <a:latin typeface="Segoe UI" panose="020B0502040204020203" pitchFamily="34" charset="0"/>
                <a:cs typeface="Segoe UI" panose="020B0502040204020203" pitchFamily="34" charset="0"/>
              </a:rPr>
              <a:t>Once on Medicare, outpatient prescriptions are not covered by Medicaid, but by Part D or MA-PD.  </a:t>
            </a:r>
          </a:p>
          <a:p>
            <a:pPr marL="349250" indent="-349250">
              <a:buFont typeface="Arial" panose="020B0604020202020204" pitchFamily="34" charset="0"/>
              <a:buChar char="•"/>
            </a:pPr>
            <a:r>
              <a:rPr lang="en-US" altLang="en-US" sz="2400" smtClean="0">
                <a:latin typeface="Segoe UI" panose="020B0502040204020203" pitchFamily="34" charset="0"/>
                <a:cs typeface="Segoe UI" panose="020B0502040204020203" pitchFamily="34" charset="0"/>
              </a:rPr>
              <a:t>A few drugs that Medicare cannot pay for may be paid by Medicaid.</a:t>
            </a:r>
          </a:p>
          <a:p>
            <a:pPr lvl="1">
              <a:buFont typeface="Courier New" panose="02070309020205020404" pitchFamily="49" charset="0"/>
              <a:buChar char="o"/>
            </a:pPr>
            <a:r>
              <a:rPr lang="en-US" altLang="en-US" sz="2000" smtClean="0">
                <a:latin typeface="Segoe UI" panose="020B0502040204020203" pitchFamily="34" charset="0"/>
                <a:cs typeface="Segoe UI" panose="020B0502040204020203" pitchFamily="34" charset="0"/>
              </a:rPr>
              <a:t>For example, some over the counter (OTC) drugs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IC_presentation_PPT">
  <a:themeElements>
    <a:clrScheme name="OIC Color">
      <a:dk1>
        <a:sysClr val="windowText" lastClr="000000"/>
      </a:dk1>
      <a:lt1>
        <a:sysClr val="window" lastClr="FFFFFF"/>
      </a:lt1>
      <a:dk2>
        <a:srgbClr val="084678"/>
      </a:dk2>
      <a:lt2>
        <a:srgbClr val="E0E0E0"/>
      </a:lt2>
      <a:accent1>
        <a:srgbClr val="1084D3"/>
      </a:accent1>
      <a:accent2>
        <a:srgbClr val="52BA3F"/>
      </a:accent2>
      <a:accent3>
        <a:srgbClr val="FCBE25"/>
      </a:accent3>
      <a:accent4>
        <a:srgbClr val="307A22"/>
      </a:accent4>
      <a:accent5>
        <a:srgbClr val="FD6308"/>
      </a:accent5>
      <a:accent6>
        <a:srgbClr val="A5A5A5"/>
      </a:accent6>
      <a:hlink>
        <a:srgbClr val="0C42D7"/>
      </a:hlink>
      <a:folHlink>
        <a:srgbClr val="307A22"/>
      </a:folHlink>
    </a:clrScheme>
    <a:fontScheme name="Inspiration">
      <a:majorFont>
        <a:latin typeface="News Gothic MT"/>
        <a:ea typeface=""/>
        <a:cs typeface=""/>
        <a:font script="Jpan" typeface="メイリオ"/>
        <a:font script="Hans" typeface="宋体"/>
        <a:font script="Hant" typeface="新細明體"/>
      </a:majorFont>
      <a:minorFont>
        <a:latin typeface="News Gothic MT"/>
        <a:ea typeface=""/>
        <a:cs typeface=""/>
        <a:font script="Jpan" typeface="メイリオ"/>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SHIBA_presentation_PPT</Template>
  <TotalTime>4537</TotalTime>
  <Words>2909</Words>
  <Application>Microsoft Office PowerPoint</Application>
  <PresentationFormat>On-screen Show (4:3)</PresentationFormat>
  <Paragraphs>494</Paragraphs>
  <Slides>46</Slides>
  <Notes>46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Courier New</vt:lpstr>
      <vt:lpstr>News Gothic MT</vt:lpstr>
      <vt:lpstr>Segoe UI</vt:lpstr>
      <vt:lpstr>Times New Roman</vt:lpstr>
      <vt:lpstr>Wingdings</vt:lpstr>
      <vt:lpstr>OIC_presentation_PPT</vt:lpstr>
      <vt:lpstr>Medicaid and Medicare working together in Washington state</vt:lpstr>
      <vt:lpstr>Learning objectives</vt:lpstr>
      <vt:lpstr>SHIBA scope</vt:lpstr>
      <vt:lpstr>Medicaid is “Washington Apple Health” </vt:lpstr>
      <vt:lpstr>Medicaid reference for SHIBA</vt:lpstr>
      <vt:lpstr>Eligibility overview</vt:lpstr>
      <vt:lpstr>“Classic Medicaid”</vt:lpstr>
      <vt:lpstr>People with Medicare &amp; Medicaid</vt:lpstr>
      <vt:lpstr>People with both = Dual Eligibles</vt:lpstr>
      <vt:lpstr>Dual clients get a Provider One Services Card</vt:lpstr>
      <vt:lpstr>Review the Rainbow chart</vt:lpstr>
      <vt:lpstr>SSI-Related medical eligibility</vt:lpstr>
      <vt:lpstr>SSI-Related Medical</vt:lpstr>
      <vt:lpstr>Medically Needy (MN) and Spenddown </vt:lpstr>
      <vt:lpstr>Spenddown calculation example  </vt:lpstr>
      <vt:lpstr>Spenddown – base periods </vt:lpstr>
      <vt:lpstr>How DSHS calculates spenddown</vt:lpstr>
      <vt:lpstr>Meeting the spenddown</vt:lpstr>
      <vt:lpstr>Resources for spenddown</vt:lpstr>
      <vt:lpstr>Medicare Savings Programs</vt:lpstr>
      <vt:lpstr>Medicare Savings Eligibility</vt:lpstr>
      <vt:lpstr>Qualified Medicare Beneficiary (QMB)</vt:lpstr>
      <vt:lpstr>QMB continued</vt:lpstr>
      <vt:lpstr>QMBs and provider billing </vt:lpstr>
      <vt:lpstr>QMB or spenddown?</vt:lpstr>
      <vt:lpstr>SLMB and QI-1</vt:lpstr>
      <vt:lpstr>What is Extra Help?</vt:lpstr>
      <vt:lpstr>Medicaid/MSP and Extra Help</vt:lpstr>
      <vt:lpstr>People who do not need to apply for Extra Help </vt:lpstr>
      <vt:lpstr>Long-Term Services &amp; Supports (LTSS)</vt:lpstr>
      <vt:lpstr>LTSS</vt:lpstr>
      <vt:lpstr>Medicaid LTSS services could include:</vt:lpstr>
      <vt:lpstr>LTSS reference for SHIBA</vt:lpstr>
      <vt:lpstr>MAGI Medicaid</vt:lpstr>
      <vt:lpstr>Adult MAGI Medical</vt:lpstr>
      <vt:lpstr>SHIBA helps with transition to Medicare</vt:lpstr>
      <vt:lpstr>Warning about Health Homes and MA plans</vt:lpstr>
      <vt:lpstr>Eligibility is complex so screen and refer</vt:lpstr>
      <vt:lpstr>Where to apply for Classic Medicaid</vt:lpstr>
      <vt:lpstr>Resources for Classic Medicaid</vt:lpstr>
      <vt:lpstr>Some of our shared clients may have Medicaid benefits not covered by Medicare</vt:lpstr>
      <vt:lpstr>Benefit package varies by program</vt:lpstr>
      <vt:lpstr>How to find out what client has</vt:lpstr>
      <vt:lpstr>Action steps: How volunteers can use this training</vt:lpstr>
      <vt:lpstr>Thanks to:</vt:lpstr>
      <vt:lpstr>For additional help</vt:lpstr>
    </vt:vector>
  </TitlesOfParts>
  <Manager>SHIBA</Manager>
  <Company>Office of Insurance Commissioner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Medicaid and Medicare working together in Washignton state</dc:title>
  <dc:subject>Volunteer information for Feb. 2019 packet about Medicaid and Medicare working together</dc:subject>
  <dc:creator>Wells, Donna (OIC)</dc:creator>
  <dc:description>Public slide show about all the ins and outs of Medicare</dc:description>
  <cp:lastModifiedBy>Wells, Donna (OIC)</cp:lastModifiedBy>
  <cp:revision>495</cp:revision>
  <cp:lastPrinted>2018-03-02T16:25:59Z</cp:lastPrinted>
  <dcterms:created xsi:type="dcterms:W3CDTF">2016-01-05T16:06:02Z</dcterms:created>
  <dcterms:modified xsi:type="dcterms:W3CDTF">2019-01-18T18:46:15Z</dcterms:modified>
</cp:coreProperties>
</file>