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35"/>
  </p:notesMasterIdLst>
  <p:sldIdLst>
    <p:sldId id="256" r:id="rId2"/>
    <p:sldId id="360" r:id="rId3"/>
    <p:sldId id="483" r:id="rId4"/>
    <p:sldId id="257" r:id="rId5"/>
    <p:sldId id="261" r:id="rId6"/>
    <p:sldId id="272" r:id="rId7"/>
    <p:sldId id="273" r:id="rId8"/>
    <p:sldId id="264" r:id="rId9"/>
    <p:sldId id="274" r:id="rId10"/>
    <p:sldId id="265" r:id="rId11"/>
    <p:sldId id="276" r:id="rId12"/>
    <p:sldId id="277" r:id="rId13"/>
    <p:sldId id="280" r:id="rId14"/>
    <p:sldId id="281" r:id="rId15"/>
    <p:sldId id="279" r:id="rId16"/>
    <p:sldId id="285" r:id="rId17"/>
    <p:sldId id="288" r:id="rId18"/>
    <p:sldId id="267" r:id="rId19"/>
    <p:sldId id="286" r:id="rId20"/>
    <p:sldId id="283" r:id="rId21"/>
    <p:sldId id="287" r:id="rId22"/>
    <p:sldId id="289" r:id="rId23"/>
    <p:sldId id="268" r:id="rId24"/>
    <p:sldId id="269" r:id="rId25"/>
    <p:sldId id="270" r:id="rId26"/>
    <p:sldId id="271" r:id="rId27"/>
    <p:sldId id="259" r:id="rId28"/>
    <p:sldId id="263" r:id="rId29"/>
    <p:sldId id="260" r:id="rId30"/>
    <p:sldId id="262" r:id="rId31"/>
    <p:sldId id="513" r:id="rId32"/>
    <p:sldId id="512" r:id="rId33"/>
    <p:sldId id="362"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AC3C92D-ADFE-4167-9934-5AB49C5D8E02}">
          <p14:sldIdLst>
            <p14:sldId id="256"/>
            <p14:sldId id="360"/>
            <p14:sldId id="483"/>
          </p14:sldIdLst>
        </p14:section>
        <p14:section name="User Facing Features" id="{2EB55DC7-808A-4CAF-B7DA-D84D114AFD7D}">
          <p14:sldIdLst>
            <p14:sldId id="257"/>
            <p14:sldId id="261"/>
            <p14:sldId id="272"/>
            <p14:sldId id="273"/>
            <p14:sldId id="264"/>
            <p14:sldId id="274"/>
            <p14:sldId id="265"/>
            <p14:sldId id="276"/>
            <p14:sldId id="277"/>
            <p14:sldId id="280"/>
            <p14:sldId id="281"/>
            <p14:sldId id="279"/>
            <p14:sldId id="285"/>
            <p14:sldId id="288"/>
            <p14:sldId id="267"/>
            <p14:sldId id="286"/>
            <p14:sldId id="283"/>
            <p14:sldId id="287"/>
            <p14:sldId id="289"/>
            <p14:sldId id="268"/>
            <p14:sldId id="269"/>
            <p14:sldId id="270"/>
            <p14:sldId id="271"/>
          </p14:sldIdLst>
        </p14:section>
        <p14:section name="Policy Updates" id="{EABAE922-D26C-4F00-804F-6B8677E8B104}">
          <p14:sldIdLst>
            <p14:sldId id="259"/>
            <p14:sldId id="263"/>
          </p14:sldIdLst>
        </p14:section>
        <p14:section name="Back-End Enablers" id="{D8AE228D-995B-49E2-B967-4988B3BCA1D8}">
          <p14:sldIdLst>
            <p14:sldId id="260"/>
            <p14:sldId id="262"/>
            <p14:sldId id="513"/>
            <p14:sldId id="512"/>
            <p14:sldId id="362"/>
          </p14:sldIdLst>
        </p14:section>
      </p14:sectionLst>
    </p:ext>
    <p:ext uri="{EFAFB233-063F-42B5-8137-9DF3F51BA10A}">
      <p15:sldGuideLst xmlns:p15="http://schemas.microsoft.com/office/powerpoint/2012/main">
        <p15:guide id="1" orient="horz" pos="2136">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a Diacogiannis" initials="DD" lastIdx="2" clrIdx="0">
    <p:extLst>
      <p:ext uri="{19B8F6BF-5375-455C-9EA6-DF929625EA0E}">
        <p15:presenceInfo xmlns:p15="http://schemas.microsoft.com/office/powerpoint/2012/main" userId="S-1-5-21-4095628063-3556742122-3606576086-19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69474" autoAdjust="0"/>
  </p:normalViewPr>
  <p:slideViewPr>
    <p:cSldViewPr snapToGrid="0">
      <p:cViewPr varScale="1">
        <p:scale>
          <a:sx n="56" d="100"/>
          <a:sy n="56" d="100"/>
        </p:scale>
        <p:origin x="1546" y="48"/>
      </p:cViewPr>
      <p:guideLst>
        <p:guide orient="horz" pos="2136"/>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BFA5266-9285-4844-BC1C-96C1105CA234}" type="datetimeFigureOut">
              <a:rPr lang="en-US" smtClean="0"/>
              <a:t>8/30/2021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611B994-1BC7-40EC-8557-8568A845EE88}" type="slidenum">
              <a:rPr lang="en-US" smtClean="0"/>
              <a:t>‹#›</a:t>
            </a:fld>
            <a:endParaRPr lang="en-US"/>
          </a:p>
        </p:txBody>
      </p:sp>
    </p:spTree>
    <p:extLst>
      <p:ext uri="{BB962C8B-B14F-4D97-AF65-F5344CB8AC3E}">
        <p14:creationId xmlns:p14="http://schemas.microsoft.com/office/powerpoint/2010/main" val="331623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529">
              <a:spcBef>
                <a:spcPts val="634"/>
              </a:spcBef>
              <a:buNone/>
              <a:defRPr/>
            </a:pPr>
            <a:r>
              <a:rPr lang="en-US" dirty="0">
                <a:solidFill>
                  <a:prstClr val="black"/>
                </a:solidFill>
              </a:rPr>
              <a:t>This training module was developed and approved by the Centers for Medicare &amp; Medicaid Services (CMS), the federal agency that administers Medicare, Medicaid, the Children’s Health Insurance Program (CHIP), and the Health Insurance Marketplace</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lang="en-US" dirty="0">
                <a:solidFill>
                  <a:prstClr val="black"/>
                </a:solidFill>
              </a:rPr>
              <a:t>. </a:t>
            </a:r>
          </a:p>
          <a:p>
            <a:pPr marL="0" indent="0" defTabSz="966529">
              <a:spcBef>
                <a:spcPts val="634"/>
              </a:spcBef>
              <a:buNone/>
              <a:defRPr/>
            </a:pPr>
            <a:r>
              <a:rPr lang="en-US" dirty="0">
                <a:solidFill>
                  <a:prstClr val="black"/>
                </a:solidFill>
              </a:rPr>
              <a:t>The information in this module was correct as of August 2021. To check for an updated version, visit </a:t>
            </a:r>
            <a:r>
              <a:rPr lang="en-US" dirty="0">
                <a:solidFill>
                  <a:prstClr val="black"/>
                </a:solidFill>
                <a:hlinkClick r:id="rId3"/>
              </a:rPr>
              <a:t>CMSnationaltrainingprogram.cms.gov</a:t>
            </a:r>
            <a:r>
              <a:rPr lang="en-US" dirty="0">
                <a:solidFill>
                  <a:prstClr val="black"/>
                </a:solidFill>
              </a:rPr>
              <a:t>. </a:t>
            </a:r>
          </a:p>
          <a:p>
            <a:pPr marL="0" indent="0" defTabSz="966529">
              <a:spcBef>
                <a:spcPts val="634"/>
              </a:spcBef>
              <a:buNone/>
              <a:defRPr/>
            </a:pPr>
            <a:r>
              <a:rPr lang="en-US" dirty="0">
                <a:solidFill>
                  <a:prstClr val="black"/>
                </a:solidFill>
              </a:rPr>
              <a:t>The CMS National Training Program provides this information</a:t>
            </a:r>
            <a:r>
              <a:rPr lang="en-US" baseline="0" dirty="0">
                <a:solidFill>
                  <a:prstClr val="black"/>
                </a:solidFill>
              </a:rPr>
              <a:t> as a</a:t>
            </a:r>
            <a:r>
              <a:rPr lang="en-US" dirty="0">
                <a:solidFill>
                  <a:prstClr val="black"/>
                </a:solidFill>
              </a:rPr>
              <a:t> resource for our partners. It’s not a legal document or intended for press purposes. The press can contact the CMS Press Office at </a:t>
            </a:r>
            <a:r>
              <a:rPr lang="en-US" dirty="0">
                <a:solidFill>
                  <a:prstClr val="black"/>
                </a:solidFill>
                <a:hlinkClick r:id="rId4"/>
              </a:rPr>
              <a:t>press@cms.hhs.gov</a:t>
            </a:r>
            <a:r>
              <a:rPr lang="en-US" dirty="0">
                <a:solidFill>
                  <a:prstClr val="black"/>
                </a:solidFill>
              </a:rPr>
              <a:t>. Official Medicare Program legal guidance is contained in the relevant statutes, regulations, and rulings.</a:t>
            </a:r>
          </a:p>
          <a:p>
            <a:pPr marL="0" indent="0" defTabSz="966529">
              <a:spcBef>
                <a:spcPts val="634"/>
              </a:spcBef>
              <a:buNone/>
              <a:defRPr/>
            </a:pPr>
            <a:r>
              <a:rPr lang="en-US" dirty="0">
                <a:solidFill>
                  <a:prstClr val="black"/>
                </a:solidFill>
              </a:rPr>
              <a:t>This communication was printed, published, or produced and disseminated at U.S. taxpayer expense.</a:t>
            </a:r>
          </a:p>
          <a:p>
            <a:pPr marL="0" indent="0" defTabSz="966529">
              <a:spcBef>
                <a:spcPts val="634"/>
              </a:spcBef>
              <a:buNone/>
              <a:defRPr/>
            </a:pPr>
            <a:r>
              <a:rPr lang="en-US" dirty="0"/>
              <a:t>HEALTH INSURANCE MARKETPLACE</a:t>
            </a:r>
            <a:r>
              <a:rPr lang="en-US" dirty="0">
                <a:solidFill>
                  <a:prstClr val="black"/>
                </a:solidFill>
              </a:rPr>
              <a:t>®</a:t>
            </a:r>
            <a:r>
              <a:rPr lang="en-US" dirty="0"/>
              <a:t> is a registered service mark of the U.S. Department of Health &amp; Human Services (HHS). </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a:t>
            </a:fld>
            <a:endParaRPr lang="en-US"/>
          </a:p>
        </p:txBody>
      </p:sp>
    </p:spTree>
    <p:extLst>
      <p:ext uri="{BB962C8B-B14F-4D97-AF65-F5344CB8AC3E}">
        <p14:creationId xmlns:p14="http://schemas.microsoft.com/office/powerpoint/2010/main" val="18143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Consider the bite-snack-meal approach for plan information:</a:t>
            </a:r>
          </a:p>
          <a:p>
            <a:pPr marL="171450" indent="-171450" fontAlgn="base">
              <a:buFont typeface="Wingdings" panose="05000000000000000000" pitchFamily="2" charset="2"/>
              <a:buChar char="§"/>
            </a:pPr>
            <a:r>
              <a:rPr lang="en-US" dirty="0"/>
              <a:t>Plan Results is the high level summary, the bite.</a:t>
            </a:r>
          </a:p>
          <a:p>
            <a:pPr marL="171450" indent="-171450" fontAlgn="base">
              <a:buFont typeface="Wingdings" panose="05000000000000000000" pitchFamily="2" charset="2"/>
              <a:buChar char="§"/>
            </a:pPr>
            <a:r>
              <a:rPr lang="en-US" dirty="0"/>
              <a:t>Plan Comparison has more key information, the snack.</a:t>
            </a:r>
          </a:p>
          <a:p>
            <a:pPr marL="171450" indent="-171450" fontAlgn="base">
              <a:buFont typeface="Wingdings" panose="05000000000000000000" pitchFamily="2" charset="2"/>
              <a:buChar char="§"/>
            </a:pPr>
            <a:r>
              <a:rPr lang="en-US" dirty="0"/>
              <a:t>Plan Details has lots of information, the meal.</a:t>
            </a:r>
          </a:p>
          <a:p>
            <a:pPr fontAlgn="base"/>
            <a:endParaRPr lang="en-US" dirty="0"/>
          </a:p>
          <a:p>
            <a:pPr fontAlgn="base"/>
            <a:r>
              <a:rPr lang="en-US" dirty="0"/>
              <a:t>Plan Results’ filters have been redesigned, and are now easier to see and use so you can more easily narrow your plan choices.</a:t>
            </a:r>
          </a:p>
          <a:p>
            <a:pPr marL="171450" indent="-171450">
              <a:buFont typeface="Wingdings" panose="05000000000000000000" pitchFamily="2" charset="2"/>
              <a:buChar char="§"/>
            </a:pPr>
            <a:r>
              <a:rPr lang="en-US" dirty="0"/>
              <a:t>Status: Complete!</a:t>
            </a:r>
          </a:p>
          <a:p>
            <a:pPr marL="171450" indent="-171450">
              <a:buFont typeface="Wingdings" panose="05000000000000000000" pitchFamily="2" charset="2"/>
              <a:buChar char="§"/>
            </a:pPr>
            <a:r>
              <a:rPr lang="en-US" dirty="0"/>
              <a:t>Consumer testing and analytics showed filters weren’t being used very often</a:t>
            </a:r>
          </a:p>
          <a:p>
            <a:pPr marL="171450" indent="-171450">
              <a:buFont typeface="Wingdings" panose="05000000000000000000" pitchFamily="2" charset="2"/>
              <a:buChar char="§"/>
            </a:pPr>
            <a:r>
              <a:rPr lang="en-US" dirty="0"/>
              <a:t>Filters more visible and accessible when page loads</a:t>
            </a:r>
          </a:p>
          <a:p>
            <a:pPr marL="171450" indent="-171450">
              <a:buFont typeface="Wingdings" panose="05000000000000000000" pitchFamily="2" charset="2"/>
              <a:buChar char="§"/>
            </a:pPr>
            <a:r>
              <a:rPr lang="en-US" dirty="0"/>
              <a:t>Filter design updated to sync with other Medicare.gov tools</a:t>
            </a:r>
          </a:p>
          <a:p>
            <a:pPr marL="171450" indent="-171450">
              <a:buFont typeface="Wingdings" panose="05000000000000000000" pitchFamily="2" charset="2"/>
              <a:buChar char="§"/>
            </a:pPr>
            <a:r>
              <a:rPr lang="en-US" dirty="0"/>
              <a:t>Removing Insulin Savings Program filter on August 19, 2021</a:t>
            </a:r>
          </a:p>
          <a:p>
            <a:pPr marL="171450" indent="-171450">
              <a:buFont typeface="Wingdings" panose="05000000000000000000" pitchFamily="2" charset="2"/>
              <a:buChar char="§"/>
            </a:pPr>
            <a:endParaRPr lang="en-US" dirty="0"/>
          </a:p>
          <a:p>
            <a:pPr marL="0" indent="0">
              <a:buFont typeface="Wingdings" panose="05000000000000000000" pitchFamily="2" charset="2"/>
              <a:buNone/>
            </a:pPr>
            <a:endParaRPr lang="en-US" dirty="0"/>
          </a:p>
          <a:p>
            <a:pPr fontAlgn="base"/>
            <a:endParaRPr lang="en-US" dirty="0"/>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10</a:t>
            </a:fld>
            <a:endParaRPr lang="en-US"/>
          </a:p>
        </p:txBody>
      </p:sp>
    </p:spTree>
    <p:extLst>
      <p:ext uri="{BB962C8B-B14F-4D97-AF65-F5344CB8AC3E}">
        <p14:creationId xmlns:p14="http://schemas.microsoft.com/office/powerpoint/2010/main" val="10999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original filter design required users to click the “Filter Plans” button to expose the filters. </a:t>
            </a:r>
          </a:p>
        </p:txBody>
      </p:sp>
      <p:sp>
        <p:nvSpPr>
          <p:cNvPr id="4" name="Slide Number Placeholder 3"/>
          <p:cNvSpPr>
            <a:spLocks noGrp="1"/>
          </p:cNvSpPr>
          <p:nvPr>
            <p:ph type="sldNum" sz="quarter" idx="5"/>
          </p:nvPr>
        </p:nvSpPr>
        <p:spPr/>
        <p:txBody>
          <a:bodyPr/>
          <a:lstStyle/>
          <a:p>
            <a:fld id="{4611B994-1BC7-40EC-8557-8568A845EE88}" type="slidenum">
              <a:rPr lang="en-US" smtClean="0"/>
              <a:t>11</a:t>
            </a:fld>
            <a:endParaRPr lang="en-US"/>
          </a:p>
        </p:txBody>
      </p:sp>
    </p:spTree>
    <p:extLst>
      <p:ext uri="{BB962C8B-B14F-4D97-AF65-F5344CB8AC3E}">
        <p14:creationId xmlns:p14="http://schemas.microsoft.com/office/powerpoint/2010/main" val="394420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LIVE DEMO</a:t>
            </a:r>
            <a:endParaRPr lang="en-US" dirty="0"/>
          </a:p>
          <a:p>
            <a:pPr fontAlgn="base"/>
            <a:r>
              <a:rPr lang="en-US" dirty="0"/>
              <a:t>The updated filters are now exposed immediately when Plan Results load. The filters have also been redesigned to align with the filters of other Medicare.gov tools, to create a single, seamless Medicare.gov experience.</a:t>
            </a:r>
          </a:p>
          <a:p>
            <a:pPr fontAlgn="base"/>
            <a:endParaRPr lang="en-US" dirty="0"/>
          </a:p>
          <a:p>
            <a:pPr fontAlgn="base"/>
            <a:r>
              <a:rPr lang="en-US" dirty="0"/>
              <a:t>As of August 19, 2021, the Insulin Savings filter has been removed. Plan Finder will continue to calculate pricing for the Insulin Savings model.</a:t>
            </a:r>
          </a:p>
          <a:p>
            <a:pPr fontAlgn="base"/>
            <a:endParaRPr lang="en-US" dirty="0"/>
          </a:p>
          <a:p>
            <a:pPr fontAlgn="base"/>
            <a:r>
              <a:rPr lang="en-US" dirty="0"/>
              <a:t>NOTE: If you select a drug that plans participate in, the plans displayed at the top of the Plan Results page will be less expensive.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12</a:t>
            </a:fld>
            <a:endParaRPr lang="en-US"/>
          </a:p>
        </p:txBody>
      </p:sp>
    </p:spTree>
    <p:extLst>
      <p:ext uri="{BB962C8B-B14F-4D97-AF65-F5344CB8AC3E}">
        <p14:creationId xmlns:p14="http://schemas.microsoft.com/office/powerpoint/2010/main" val="177900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PRESENTATION</a:t>
            </a:r>
            <a:endParaRPr lang="en-US" dirty="0"/>
          </a:p>
          <a:p>
            <a:pPr fontAlgn="base"/>
            <a:r>
              <a:rPr lang="en-US" dirty="0"/>
              <a:t>The Plan Compare page has been redesigned.</a:t>
            </a:r>
          </a:p>
          <a:p>
            <a:pPr marL="171450" indent="-171450">
              <a:buFont typeface="Wingdings" panose="05000000000000000000" pitchFamily="2" charset="2"/>
              <a:buChar char="§"/>
            </a:pPr>
            <a:r>
              <a:rPr lang="en-US" dirty="0"/>
              <a:t>Status: Complete!</a:t>
            </a:r>
          </a:p>
          <a:p>
            <a:pPr marL="171450" indent="-171450">
              <a:buFont typeface="Wingdings" panose="05000000000000000000" pitchFamily="2" charset="2"/>
              <a:buChar char="§"/>
            </a:pPr>
            <a:r>
              <a:rPr lang="en-US" dirty="0"/>
              <a:t>Easier to quickly view key costs</a:t>
            </a:r>
          </a:p>
          <a:p>
            <a:pPr marL="171450" indent="-171450">
              <a:buFont typeface="Wingdings" panose="05000000000000000000" pitchFamily="2" charset="2"/>
              <a:buChar char="§"/>
            </a:pPr>
            <a:r>
              <a:rPr lang="en-US" dirty="0"/>
              <a:t>Minor design tweaks for better readability</a:t>
            </a:r>
          </a:p>
          <a:p>
            <a:pPr marL="171450" indent="-171450">
              <a:buFont typeface="Wingdings" panose="05000000000000000000" pitchFamily="2" charset="2"/>
              <a:buChar char="§"/>
            </a:pPr>
            <a:r>
              <a:rPr lang="en-US" dirty="0"/>
              <a:t>Major improvements to mobile styling</a:t>
            </a:r>
          </a:p>
          <a:p>
            <a:pPr marL="171450" indent="-171450">
              <a:buFont typeface="Wingdings" panose="05000000000000000000" pitchFamily="2" charset="2"/>
              <a:buChar char="§"/>
            </a:pPr>
            <a:r>
              <a:rPr lang="en-US" dirty="0"/>
              <a:t>Major improvements to print styling</a:t>
            </a:r>
          </a:p>
          <a:p>
            <a:pPr fontAlgn="base"/>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13</a:t>
            </a:fld>
            <a:endParaRPr lang="en-US"/>
          </a:p>
        </p:txBody>
      </p:sp>
    </p:spTree>
    <p:extLst>
      <p:ext uri="{BB962C8B-B14F-4D97-AF65-F5344CB8AC3E}">
        <p14:creationId xmlns:p14="http://schemas.microsoft.com/office/powerpoint/2010/main" val="171175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mobile and print versions of the old Plan Comparison page needed significant improvement.</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14</a:t>
            </a:fld>
            <a:endParaRPr lang="en-US"/>
          </a:p>
        </p:txBody>
      </p:sp>
    </p:spTree>
    <p:extLst>
      <p:ext uri="{BB962C8B-B14F-4D97-AF65-F5344CB8AC3E}">
        <p14:creationId xmlns:p14="http://schemas.microsoft.com/office/powerpoint/2010/main" val="136944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LIVE DEMO</a:t>
            </a:r>
            <a:endParaRPr lang="en-US" dirty="0"/>
          </a:p>
          <a:p>
            <a:pPr fontAlgn="base"/>
            <a:r>
              <a:rPr lang="en-US" dirty="0"/>
              <a:t>The design of the new version of Plan Compare and its spacing of information make it easier to scan and view key costs of plans.</a:t>
            </a:r>
          </a:p>
        </p:txBody>
      </p:sp>
      <p:sp>
        <p:nvSpPr>
          <p:cNvPr id="4" name="Slide Number Placeholder 3"/>
          <p:cNvSpPr>
            <a:spLocks noGrp="1"/>
          </p:cNvSpPr>
          <p:nvPr>
            <p:ph type="sldNum" sz="quarter" idx="5"/>
          </p:nvPr>
        </p:nvSpPr>
        <p:spPr/>
        <p:txBody>
          <a:bodyPr/>
          <a:lstStyle/>
          <a:p>
            <a:fld id="{4611B994-1BC7-40EC-8557-8568A845EE88}" type="slidenum">
              <a:rPr lang="en-US" smtClean="0"/>
              <a:t>15</a:t>
            </a:fld>
            <a:endParaRPr lang="en-US"/>
          </a:p>
        </p:txBody>
      </p:sp>
    </p:spTree>
    <p:extLst>
      <p:ext uri="{BB962C8B-B14F-4D97-AF65-F5344CB8AC3E}">
        <p14:creationId xmlns:p14="http://schemas.microsoft.com/office/powerpoint/2010/main" val="200834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menu that appears at the top of the page on mobile view allows you to easily switch plans and scroll to view key information.</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16</a:t>
            </a:fld>
            <a:endParaRPr lang="en-US"/>
          </a:p>
        </p:txBody>
      </p:sp>
    </p:spTree>
    <p:extLst>
      <p:ext uri="{BB962C8B-B14F-4D97-AF65-F5344CB8AC3E}">
        <p14:creationId xmlns:p14="http://schemas.microsoft.com/office/powerpoint/2010/main" val="316798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Now, the page prints effectively and without a lot of whitespace. Print views should look similar regardless of the browser you use.</a:t>
            </a:r>
          </a:p>
          <a:p>
            <a:pPr fontAlgn="base"/>
            <a:endParaRPr lang="en-US" dirty="0"/>
          </a:p>
          <a:p>
            <a:pPr fontAlgn="base"/>
            <a:r>
              <a:rPr lang="en-US" dirty="0"/>
              <a:t>NOTE: Internet Explorer 11 will no longer be supported starting June 15, 2022.</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17</a:t>
            </a:fld>
            <a:endParaRPr lang="en-US"/>
          </a:p>
        </p:txBody>
      </p:sp>
    </p:spTree>
    <p:extLst>
      <p:ext uri="{BB962C8B-B14F-4D97-AF65-F5344CB8AC3E}">
        <p14:creationId xmlns:p14="http://schemas.microsoft.com/office/powerpoint/2010/main" val="1566058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PRESENTATION</a:t>
            </a:r>
            <a:endParaRPr lang="en-US" dirty="0"/>
          </a:p>
          <a:p>
            <a:pPr fontAlgn="base"/>
            <a:r>
              <a:rPr lang="en-US" dirty="0"/>
              <a:t>The Plan Details page has been improved to streamline the navigation and make it easier for you to see key costs.</a:t>
            </a:r>
          </a:p>
          <a:p>
            <a:pPr marL="171450" indent="-171450">
              <a:buFont typeface="Wingdings" panose="05000000000000000000" pitchFamily="2" charset="2"/>
              <a:buChar char="§"/>
            </a:pPr>
            <a:r>
              <a:rPr lang="en-US" dirty="0"/>
              <a:t>Status: Complete!</a:t>
            </a:r>
          </a:p>
          <a:p>
            <a:pPr marL="171450" indent="-171450">
              <a:buFont typeface="Wingdings" panose="05000000000000000000" pitchFamily="2" charset="2"/>
              <a:buChar char="§"/>
            </a:pPr>
            <a:r>
              <a:rPr lang="en-US" dirty="0"/>
              <a:t>Quick view of key costs at top of the page</a:t>
            </a:r>
          </a:p>
          <a:p>
            <a:pPr marL="171450" indent="-171450">
              <a:buFont typeface="Wingdings" panose="05000000000000000000" pitchFamily="2" charset="2"/>
              <a:buChar char="§"/>
            </a:pPr>
            <a:r>
              <a:rPr lang="en-US" dirty="0"/>
              <a:t>Navigation menu simplified and moved to the top</a:t>
            </a:r>
          </a:p>
          <a:p>
            <a:pPr marL="171450" indent="-171450">
              <a:buFont typeface="Wingdings" panose="05000000000000000000" pitchFamily="2" charset="2"/>
              <a:buChar char="§"/>
            </a:pPr>
            <a:r>
              <a:rPr lang="en-US" dirty="0"/>
              <a:t>Improved drug pricing cost comparison tables </a:t>
            </a:r>
          </a:p>
          <a:p>
            <a:pPr marL="171450" indent="-171450">
              <a:buFont typeface="Wingdings" panose="05000000000000000000" pitchFamily="2" charset="2"/>
              <a:buChar char="§"/>
            </a:pPr>
            <a:r>
              <a:rPr lang="en-US" dirty="0"/>
              <a:t>Minor design tweaks for better readability</a:t>
            </a:r>
          </a:p>
          <a:p>
            <a:pPr marL="171450" indent="-171450">
              <a:buFont typeface="Wingdings" panose="05000000000000000000" pitchFamily="2" charset="2"/>
              <a:buChar char="§"/>
            </a:pPr>
            <a:r>
              <a:rPr lang="en-US" dirty="0"/>
              <a:t>Major improvements to print styling</a:t>
            </a:r>
          </a:p>
          <a:p>
            <a:pPr fontAlgn="base"/>
            <a:endParaRPr lang="en-US" dirty="0"/>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18</a:t>
            </a:fld>
            <a:endParaRPr lang="en-US"/>
          </a:p>
        </p:txBody>
      </p:sp>
    </p:spTree>
    <p:extLst>
      <p:ext uri="{BB962C8B-B14F-4D97-AF65-F5344CB8AC3E}">
        <p14:creationId xmlns:p14="http://schemas.microsoft.com/office/powerpoint/2010/main" val="245267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drug cost information tables of the old Plan Details page were difficult to comprehend given the amount of information shown on the page. </a:t>
            </a:r>
          </a:p>
        </p:txBody>
      </p:sp>
      <p:sp>
        <p:nvSpPr>
          <p:cNvPr id="4" name="Slide Number Placeholder 3"/>
          <p:cNvSpPr>
            <a:spLocks noGrp="1"/>
          </p:cNvSpPr>
          <p:nvPr>
            <p:ph type="sldNum" sz="quarter" idx="5"/>
          </p:nvPr>
        </p:nvSpPr>
        <p:spPr/>
        <p:txBody>
          <a:bodyPr/>
          <a:lstStyle/>
          <a:p>
            <a:fld id="{4611B994-1BC7-40EC-8557-8568A845EE88}" type="slidenum">
              <a:rPr lang="en-US" smtClean="0"/>
              <a:t>19</a:t>
            </a:fld>
            <a:endParaRPr lang="en-US"/>
          </a:p>
        </p:txBody>
      </p:sp>
    </p:spTree>
    <p:extLst>
      <p:ext uri="{BB962C8B-B14F-4D97-AF65-F5344CB8AC3E}">
        <p14:creationId xmlns:p14="http://schemas.microsoft.com/office/powerpoint/2010/main" val="327108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41313"/>
            <a:ext cx="5762625" cy="3241675"/>
          </a:xfrm>
        </p:spPr>
      </p:sp>
      <p:sp>
        <p:nvSpPr>
          <p:cNvPr id="3" name="Notes Placeholder 2"/>
          <p:cNvSpPr>
            <a:spLocks noGrp="1"/>
          </p:cNvSpPr>
          <p:nvPr>
            <p:ph type="body" idx="1"/>
          </p:nvPr>
        </p:nvSpPr>
        <p:spPr/>
        <p:txBody>
          <a:bodyPr/>
          <a:lstStyle/>
          <a:p>
            <a:pPr marL="0" indent="0" defTabSz="966529">
              <a:spcBef>
                <a:spcPts val="634"/>
              </a:spcBef>
              <a:buNone/>
              <a:defRPr/>
            </a:pPr>
            <a:r>
              <a:rPr lang="en-US" dirty="0">
                <a:solidFill>
                  <a:prstClr val="black"/>
                </a:solidFill>
              </a:rPr>
              <a:t>The lessons in this module</a:t>
            </a:r>
            <a:r>
              <a:rPr lang="en-US" baseline="0" dirty="0">
                <a:solidFill>
                  <a:prstClr val="black"/>
                </a:solidFill>
              </a:rPr>
              <a:t> </a:t>
            </a:r>
            <a:r>
              <a:rPr lang="en-US" dirty="0">
                <a:solidFill>
                  <a:prstClr val="black"/>
                </a:solidFill>
              </a:rPr>
              <a:t>explain Medicare Plan Finder.</a:t>
            </a:r>
            <a:endParaRPr lang="en-US" dirty="0">
              <a:solidFill>
                <a:srgbClr val="FF0000"/>
              </a:solidFill>
            </a:endParaRPr>
          </a:p>
          <a:p>
            <a:pPr marL="0" indent="0" defTabSz="966529">
              <a:spcBef>
                <a:spcPts val="634"/>
              </a:spcBef>
              <a:buNone/>
              <a:defRPr/>
            </a:pPr>
            <a:r>
              <a:rPr lang="en-US" dirty="0">
                <a:solidFill>
                  <a:prstClr val="black"/>
                </a:solidFill>
              </a:rPr>
              <a:t>These materials are for information givers/trainers who are familiar with the Medicare Program, and who use the information for their presentations. </a:t>
            </a:r>
          </a:p>
          <a:p>
            <a:pPr marL="0" indent="0" defTabSz="966529">
              <a:spcBef>
                <a:spcPts val="634"/>
              </a:spcBef>
              <a:buNone/>
              <a:defRPr/>
            </a:pPr>
            <a:r>
              <a:rPr lang="en-US" dirty="0">
                <a:solidFill>
                  <a:prstClr val="black"/>
                </a:solidFill>
              </a:rPr>
              <a:t>This module consists of 30 slides and speaker’s notes and include check your knowledge questions. It takes about 75 minutes to present. Allow approximately 15-30 more minutes for discussion, questions, and answers. You should consider adding more time for additional activities you want to include.</a:t>
            </a:r>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LIVE DEMO</a:t>
            </a:r>
          </a:p>
          <a:p>
            <a:pPr fontAlgn="base"/>
            <a:r>
              <a:rPr lang="en-US" dirty="0"/>
              <a:t>Key costs are now highlighted at the top of the Plan Details page, and navigation menus have been added so you can find other sections more easily.</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20</a:t>
            </a:fld>
            <a:endParaRPr lang="en-US"/>
          </a:p>
        </p:txBody>
      </p:sp>
    </p:spTree>
    <p:extLst>
      <p:ext uri="{BB962C8B-B14F-4D97-AF65-F5344CB8AC3E}">
        <p14:creationId xmlns:p14="http://schemas.microsoft.com/office/powerpoint/2010/main" val="169462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These improved drug cost comparison tables make it easier to see key drug costs across pharmacies.</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plan’s information is suppressed if it has supplied incomplete or incorrect data to the Centers to Medicare &amp; Medicaid Services (CMS). Typically, this is temporary and suppressed data field will display as “N/A.”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All values in question (either drug pricing, plan benefits or star ratings) will be shown as “N/A”</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If a drug isn’t covered it will display the default or pharmacy cash price</a:t>
            </a:r>
          </a:p>
          <a:p>
            <a:pPr marL="0" indent="0">
              <a:buFont typeface="Wingdings" panose="05000000000000000000" pitchFamily="2" charset="2"/>
              <a:buNone/>
            </a:pPr>
            <a:r>
              <a:rPr lang="en-US" sz="1200" kern="1200" dirty="0">
                <a:solidFill>
                  <a:schemeClr val="tx1"/>
                </a:solidFill>
                <a:effectLst/>
                <a:latin typeface="+mn-lt"/>
                <a:ea typeface="+mn-ea"/>
                <a:cs typeface="+mn-cs"/>
              </a:rPr>
              <a:t>For more information, an NTP job aid will be posted shortly on </a:t>
            </a:r>
            <a:r>
              <a:rPr lang="en-US" dirty="0">
                <a:hlinkClick r:id="rId3"/>
              </a:rPr>
              <a:t>CMSnationaltrainingprogram.cms.gov</a:t>
            </a:r>
            <a:r>
              <a:rPr lang="en-US" sz="1200" kern="1200" dirty="0">
                <a:solidFill>
                  <a:schemeClr val="tx1"/>
                </a:solidFill>
                <a:effectLst/>
                <a:latin typeface="+mn-lt"/>
                <a:ea typeface="+mn-ea"/>
                <a:cs typeface="+mn-cs"/>
              </a:rPr>
              <a:t>. This will be covered again in the Getting Ready for the Open Enrollment Period (OE) webinar in late September.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fontAlgn="base"/>
            <a:endParaRPr lang="en-US" dirty="0"/>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21</a:t>
            </a:fld>
            <a:endParaRPr lang="en-US"/>
          </a:p>
        </p:txBody>
      </p:sp>
    </p:spTree>
    <p:extLst>
      <p:ext uri="{BB962C8B-B14F-4D97-AF65-F5344CB8AC3E}">
        <p14:creationId xmlns:p14="http://schemas.microsoft.com/office/powerpoint/2010/main" val="104409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amount of whitespace has been reduced for printing, and the page should print similarly across browsers.</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22</a:t>
            </a:fld>
            <a:endParaRPr lang="en-US"/>
          </a:p>
        </p:txBody>
      </p:sp>
    </p:spTree>
    <p:extLst>
      <p:ext uri="{BB962C8B-B14F-4D97-AF65-F5344CB8AC3E}">
        <p14:creationId xmlns:p14="http://schemas.microsoft.com/office/powerpoint/2010/main" val="1492643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PRESENTATION</a:t>
            </a:r>
          </a:p>
          <a:p>
            <a:pPr fontAlgn="base"/>
            <a:r>
              <a:rPr lang="en-US" dirty="0"/>
              <a:t>The Plan Finder Support Tools page has been redesigned.</a:t>
            </a:r>
          </a:p>
          <a:p>
            <a:pPr marL="171450" indent="-171450">
              <a:buFont typeface="Wingdings" panose="05000000000000000000" pitchFamily="2" charset="2"/>
              <a:buChar char="§"/>
            </a:pPr>
            <a:r>
              <a:rPr lang="en-US" dirty="0"/>
              <a:t>Status: Complete!</a:t>
            </a:r>
          </a:p>
          <a:p>
            <a:pPr marL="171450" indent="-171450">
              <a:buFont typeface="Wingdings" panose="05000000000000000000" pitchFamily="2" charset="2"/>
              <a:buChar char="§"/>
            </a:pPr>
            <a:r>
              <a:rPr lang="en-US" dirty="0"/>
              <a:t>Using new data source for Pharmaceutical Assistance Programs (PAP) that’s updated more frequently</a:t>
            </a:r>
          </a:p>
          <a:p>
            <a:pPr marL="171450" indent="-171450">
              <a:buFont typeface="Wingdings" panose="05000000000000000000" pitchFamily="2" charset="2"/>
              <a:buChar char="§"/>
            </a:pPr>
            <a:r>
              <a:rPr lang="en-US" dirty="0"/>
              <a:t>No significant feature changes</a:t>
            </a:r>
          </a:p>
          <a:p>
            <a:pPr marL="171450" indent="-171450">
              <a:buFont typeface="Wingdings" panose="05000000000000000000" pitchFamily="2" charset="2"/>
              <a:buChar char="§"/>
            </a:pPr>
            <a:r>
              <a:rPr lang="en-US" dirty="0"/>
              <a:t>Designs updated to sync with Medicare.gov and Plan Finder</a:t>
            </a:r>
          </a:p>
        </p:txBody>
      </p:sp>
      <p:sp>
        <p:nvSpPr>
          <p:cNvPr id="4" name="Slide Number Placeholder 3"/>
          <p:cNvSpPr>
            <a:spLocks noGrp="1"/>
          </p:cNvSpPr>
          <p:nvPr>
            <p:ph type="sldNum" sz="quarter" idx="5"/>
          </p:nvPr>
        </p:nvSpPr>
        <p:spPr/>
        <p:txBody>
          <a:bodyPr/>
          <a:lstStyle/>
          <a:p>
            <a:fld id="{4611B994-1BC7-40EC-8557-8568A845EE88}" type="slidenum">
              <a:rPr lang="en-US" smtClean="0"/>
              <a:t>23</a:t>
            </a:fld>
            <a:endParaRPr lang="en-US"/>
          </a:p>
        </p:txBody>
      </p:sp>
    </p:spTree>
    <p:extLst>
      <p:ext uri="{BB962C8B-B14F-4D97-AF65-F5344CB8AC3E}">
        <p14:creationId xmlns:p14="http://schemas.microsoft.com/office/powerpoint/2010/main" val="315061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SWITCH TO LIVE DEMO</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24</a:t>
            </a:fld>
            <a:endParaRPr lang="en-US"/>
          </a:p>
        </p:txBody>
      </p:sp>
    </p:spTree>
    <p:extLst>
      <p:ext uri="{BB962C8B-B14F-4D97-AF65-F5344CB8AC3E}">
        <p14:creationId xmlns:p14="http://schemas.microsoft.com/office/powerpoint/2010/main" val="954131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SWITCH TO PRESENTATION (End Live Demo)</a:t>
            </a:r>
            <a:endParaRPr lang="en-US" dirty="0"/>
          </a:p>
          <a:p>
            <a:pPr fontAlgn="base"/>
            <a:r>
              <a:rPr lang="en-US" dirty="0"/>
              <a:t>Lesson 2 discusses upcoming policy updates for 2022 plans.</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27</a:t>
            </a:fld>
            <a:endParaRPr lang="en-US"/>
          </a:p>
        </p:txBody>
      </p:sp>
    </p:spTree>
    <p:extLst>
      <p:ext uri="{BB962C8B-B14F-4D97-AF65-F5344CB8AC3E}">
        <p14:creationId xmlns:p14="http://schemas.microsoft.com/office/powerpoint/2010/main" val="3118085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Wingdings" panose="05000000000000000000" pitchFamily="2" charset="2"/>
              <a:buChar char="§"/>
            </a:pPr>
            <a:r>
              <a:rPr lang="en-US" dirty="0"/>
              <a:t>There have been a few improvements to the Insulin Savings Model.</a:t>
            </a:r>
          </a:p>
          <a:p>
            <a:pPr marL="628650" lvl="1" indent="-171450" fontAlgn="base">
              <a:buFont typeface="Arial" panose="020B0604020202020204" pitchFamily="34" charset="0"/>
              <a:buChar char="•"/>
            </a:pPr>
            <a:r>
              <a:rPr lang="en-US" dirty="0"/>
              <a:t>New drugs have been added.</a:t>
            </a:r>
          </a:p>
          <a:p>
            <a:pPr marL="628650" lvl="1" indent="-171450" fontAlgn="base">
              <a:buFont typeface="Arial" panose="020B0604020202020204" pitchFamily="34" charset="0"/>
              <a:buChar char="•"/>
            </a:pPr>
            <a:r>
              <a:rPr lang="en-US" dirty="0"/>
              <a:t>Plans have more flexibility with pricing and can specify 30/60/90 day refills.</a:t>
            </a:r>
          </a:p>
          <a:p>
            <a:pPr marL="628650" lvl="1" indent="-171450" fontAlgn="base">
              <a:buFont typeface="Arial" panose="020B0604020202020204" pitchFamily="34" charset="0"/>
              <a:buChar char="•"/>
            </a:pPr>
            <a:r>
              <a:rPr lang="en-US" dirty="0"/>
              <a:t>Plans can choose the pharmacy type that pricing applies to.</a:t>
            </a:r>
          </a:p>
          <a:p>
            <a:pPr marL="171450" indent="-171450" fontAlgn="base">
              <a:buFont typeface="Wingdings" panose="05000000000000000000" pitchFamily="2" charset="2"/>
              <a:buChar char="§"/>
            </a:pPr>
            <a:r>
              <a:rPr lang="en-US" dirty="0"/>
              <a:t>There will be a preferred specialty tier of drugs that will display on Plan Finder.</a:t>
            </a:r>
          </a:p>
          <a:p>
            <a:pPr marL="171450" indent="-171450" fontAlgn="base">
              <a:buFont typeface="Wingdings" panose="05000000000000000000" pitchFamily="2" charset="2"/>
              <a:buChar char="§"/>
            </a:pPr>
            <a:r>
              <a:rPr lang="en-US" dirty="0"/>
              <a:t>Updates to the Special Enrollment Period (SEP) questions that display on the enrollment form.</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28</a:t>
            </a:fld>
            <a:endParaRPr lang="en-US"/>
          </a:p>
        </p:txBody>
      </p:sp>
    </p:spTree>
    <p:extLst>
      <p:ext uri="{BB962C8B-B14F-4D97-AF65-F5344CB8AC3E}">
        <p14:creationId xmlns:p14="http://schemas.microsoft.com/office/powerpoint/2010/main" val="3779080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Lesson 3 explains important Plan Finder items that aren’t visible.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29</a:t>
            </a:fld>
            <a:endParaRPr lang="en-US"/>
          </a:p>
        </p:txBody>
      </p:sp>
    </p:spTree>
    <p:extLst>
      <p:ext uri="{BB962C8B-B14F-4D97-AF65-F5344CB8AC3E}">
        <p14:creationId xmlns:p14="http://schemas.microsoft.com/office/powerpoint/2010/main" val="3961974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Centers for Medicare &amp; Medicaid Services (CMS):</a:t>
            </a:r>
          </a:p>
          <a:p>
            <a:pPr marL="171450" indent="-171450" fontAlgn="base">
              <a:buFont typeface="Wingdings" panose="05000000000000000000" pitchFamily="2" charset="2"/>
              <a:buChar char="§"/>
            </a:pPr>
            <a:r>
              <a:rPr lang="en-US" dirty="0"/>
              <a:t>Continues to make back-end data schema improvements to improve site performance and decrease data load times.</a:t>
            </a:r>
          </a:p>
          <a:p>
            <a:pPr marL="171450" indent="-171450" fontAlgn="base">
              <a:buFont typeface="Wingdings" panose="05000000000000000000" pitchFamily="2" charset="2"/>
              <a:buChar char="§"/>
            </a:pPr>
            <a:r>
              <a:rPr lang="en-US" dirty="0"/>
              <a:t>Has made improvements to analytics and dashboarding for both user and performance analytics perspectives.</a:t>
            </a:r>
          </a:p>
          <a:p>
            <a:pPr marL="171450" indent="-171450" fontAlgn="base">
              <a:buFont typeface="Wingdings" panose="05000000000000000000" pitchFamily="2" charset="2"/>
              <a:buChar char="§"/>
            </a:pPr>
            <a:r>
              <a:rPr lang="en-US" dirty="0"/>
              <a:t>Continues to update Google Analytics tracking to the newest version, which will provide helpful data about how you use Plan Finder.</a:t>
            </a:r>
          </a:p>
          <a:p>
            <a:pPr marL="171450" indent="-171450" fontAlgn="base">
              <a:buFont typeface="Wingdings" panose="05000000000000000000" pitchFamily="2" charset="2"/>
              <a:buChar char="§"/>
            </a:pPr>
            <a:r>
              <a:rPr lang="en-US" dirty="0"/>
              <a:t>Has made improvements to performance tracking, to know instantly if there are site slowdowns due to delayed API or JavaScript requests.</a:t>
            </a:r>
          </a:p>
          <a:p>
            <a:pPr marL="171450" indent="-171450" fontAlgn="base">
              <a:buFont typeface="Wingdings" panose="05000000000000000000" pitchFamily="2" charset="2"/>
              <a:buChar char="§"/>
            </a:pPr>
            <a:r>
              <a:rPr lang="en-US" dirty="0"/>
              <a:t>Has ensured Plan Finder is Section 508 compliant.</a:t>
            </a:r>
          </a:p>
          <a:p>
            <a:pPr marL="171450" indent="-171450" fontAlgn="base">
              <a:buFont typeface="Wingdings" panose="05000000000000000000" pitchFamily="2" charset="2"/>
              <a:buChar char="§"/>
            </a:pPr>
            <a:r>
              <a:rPr lang="en-US" dirty="0"/>
              <a:t>Conducts performance testing to ensure that nothing slows down the site. CMS will conduct another round prior to the Open Enrollment Period (OEP) to ensure that Plan Finder can handle the heavy traffic.</a:t>
            </a:r>
          </a:p>
          <a:p>
            <a:pPr marL="171450" indent="-171450" fontAlgn="base">
              <a:buFont typeface="Wingdings" panose="05000000000000000000" pitchFamily="2" charset="2"/>
              <a:buChar char="§"/>
            </a:pPr>
            <a:r>
              <a:rPr lang="en-US" dirty="0"/>
              <a:t>Is piloting a new system to help manage Plan Finder issues and feedback from people with Medicare, plans, State Health Insurance Programs (SHIPs), Agents/Brokers, and Call Center representatives.</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30</a:t>
            </a:fld>
            <a:endParaRPr lang="en-US"/>
          </a:p>
        </p:txBody>
      </p:sp>
    </p:spTree>
    <p:extLst>
      <p:ext uri="{BB962C8B-B14F-4D97-AF65-F5344CB8AC3E}">
        <p14:creationId xmlns:p14="http://schemas.microsoft.com/office/powerpoint/2010/main" val="15499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baseline="0" dirty="0"/>
              <a:t>Timed animation starts on mouse click. </a:t>
            </a:r>
          </a:p>
          <a:p>
            <a:endParaRPr lang="en-US" dirty="0"/>
          </a:p>
        </p:txBody>
      </p:sp>
    </p:spTree>
    <p:extLst>
      <p:ext uri="{BB962C8B-B14F-4D97-AF65-F5344CB8AC3E}">
        <p14:creationId xmlns:p14="http://schemas.microsoft.com/office/powerpoint/2010/main" val="43024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41313"/>
            <a:ext cx="5762625" cy="3241675"/>
          </a:xfrm>
        </p:spPr>
      </p:sp>
      <p:sp>
        <p:nvSpPr>
          <p:cNvPr id="3" name="Notes Placeholder 2"/>
          <p:cNvSpPr>
            <a:spLocks noGrp="1"/>
          </p:cNvSpPr>
          <p:nvPr>
            <p:ph type="body" idx="1"/>
          </p:nvPr>
        </p:nvSpPr>
        <p:spPr/>
        <p:txBody>
          <a:bodyPr/>
          <a:lstStyle/>
          <a:p>
            <a:pPr marL="0" lvl="0" indent="0" defTabSz="685800">
              <a:lnSpc>
                <a:spcPct val="100000"/>
              </a:lnSpc>
              <a:spcBef>
                <a:spcPts val="600"/>
              </a:spcBef>
              <a:buNone/>
            </a:pPr>
            <a:r>
              <a:rPr lang="en-US" dirty="0"/>
              <a:t>This session should help you: </a:t>
            </a:r>
          </a:p>
          <a:p>
            <a:pPr marL="265510" lvl="0" indent="-265510" defTabSz="685800">
              <a:lnSpc>
                <a:spcPct val="100000"/>
              </a:lnSpc>
              <a:spcBef>
                <a:spcPts val="600"/>
              </a:spcBef>
              <a:buFont typeface="Wingdings" panose="05000000000000000000" pitchFamily="2" charset="2"/>
              <a:buChar char="§"/>
            </a:pPr>
            <a:r>
              <a:rPr lang="en-US" dirty="0"/>
              <a:t>Recognize and navigate Plan Finder updates</a:t>
            </a:r>
          </a:p>
          <a:p>
            <a:pPr marL="265510" lvl="0" indent="-265510" defTabSz="685800">
              <a:lnSpc>
                <a:spcPct val="100000"/>
              </a:lnSpc>
              <a:spcBef>
                <a:spcPts val="600"/>
              </a:spcBef>
              <a:buFont typeface="Wingdings" panose="05000000000000000000" pitchFamily="2" charset="2"/>
              <a:buChar char="§"/>
            </a:pPr>
            <a:r>
              <a:rPr lang="en-US" dirty="0"/>
              <a:t>Review Plan Finder support tools </a:t>
            </a:r>
          </a:p>
          <a:p>
            <a:pPr marL="265510" lvl="0" indent="-265510" defTabSz="685800">
              <a:lnSpc>
                <a:spcPct val="100000"/>
              </a:lnSpc>
              <a:spcBef>
                <a:spcPts val="600"/>
              </a:spcBef>
              <a:buFont typeface="Wingdings" panose="05000000000000000000" pitchFamily="2" charset="2"/>
              <a:buChar char="§"/>
            </a:pPr>
            <a:r>
              <a:rPr lang="en-US" dirty="0"/>
              <a:t>Identify policy updates</a:t>
            </a:r>
          </a:p>
          <a:p>
            <a:pPr marL="265510" lvl="0" indent="-265510" defTabSz="685800">
              <a:lnSpc>
                <a:spcPct val="100000"/>
              </a:lnSpc>
              <a:spcBef>
                <a:spcPts val="600"/>
              </a:spcBef>
              <a:buFont typeface="Wingdings" panose="05000000000000000000" pitchFamily="2" charset="2"/>
              <a:buChar char="§"/>
            </a:pPr>
            <a:r>
              <a:rPr lang="en-US" dirty="0"/>
              <a:t>Define back-end enablers</a:t>
            </a:r>
          </a:p>
        </p:txBody>
      </p:sp>
    </p:spTree>
    <p:extLst>
      <p:ext uri="{BB962C8B-B14F-4D97-AF65-F5344CB8AC3E}">
        <p14:creationId xmlns:p14="http://schemas.microsoft.com/office/powerpoint/2010/main" val="60253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that wonderful presentation. </a:t>
            </a:r>
          </a:p>
          <a:p>
            <a:r>
              <a:rPr lang="en-US" baseline="0" dirty="0"/>
              <a:t>We’ve had a few questions come in that we’d like to ask.</a:t>
            </a:r>
          </a:p>
          <a:p>
            <a:r>
              <a:rPr lang="en-US" baseline="0" dirty="0"/>
              <a:t>If you’d like to submit a question, please do so now by using Q/A towards the bottom of your webinar screen.</a:t>
            </a:r>
          </a:p>
        </p:txBody>
      </p:sp>
    </p:spTree>
    <p:extLst>
      <p:ext uri="{BB962C8B-B14F-4D97-AF65-F5344CB8AC3E}">
        <p14:creationId xmlns:p14="http://schemas.microsoft.com/office/powerpoint/2010/main" val="3768835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p:txBody>
      </p:sp>
    </p:spTree>
    <p:extLst>
      <p:ext uri="{BB962C8B-B14F-4D97-AF65-F5344CB8AC3E}">
        <p14:creationId xmlns:p14="http://schemas.microsoft.com/office/powerpoint/2010/main" val="6095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Lesson 1 discusses the Medicare Plan Finder’s user facing features and includes a live demonstration. The first 2 features will be live in September, and the remaining features are live on Plan Finder.</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4</a:t>
            </a:fld>
            <a:endParaRPr lang="en-US"/>
          </a:p>
        </p:txBody>
      </p:sp>
    </p:spTree>
    <p:extLst>
      <p:ext uri="{BB962C8B-B14F-4D97-AF65-F5344CB8AC3E}">
        <p14:creationId xmlns:p14="http://schemas.microsoft.com/office/powerpoint/2010/main" val="357315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saved pharmacies feature is live on the Medicare Plan Finder now and they can be saved just like drugs.</a:t>
            </a:r>
          </a:p>
          <a:p>
            <a:pPr marL="171450" indent="-171450">
              <a:buFont typeface="Wingdings" panose="05000000000000000000" pitchFamily="2" charset="2"/>
              <a:buChar char="§"/>
            </a:pPr>
            <a:r>
              <a:rPr lang="en-US" dirty="0"/>
              <a:t>Status: On schedule for September 2021 release</a:t>
            </a:r>
          </a:p>
          <a:p>
            <a:pPr marL="171450" indent="-171450">
              <a:buFont typeface="Wingdings" panose="05000000000000000000" pitchFamily="2" charset="2"/>
              <a:buChar char="§"/>
            </a:pPr>
            <a:r>
              <a:rPr lang="en-US" dirty="0"/>
              <a:t>Logged in users will be able to save their selected pharmacies</a:t>
            </a:r>
          </a:p>
          <a:p>
            <a:pPr marL="171450" indent="-171450">
              <a:buFont typeface="Wingdings" panose="05000000000000000000" pitchFamily="2" charset="2"/>
              <a:buChar char="§"/>
            </a:pPr>
            <a:r>
              <a:rPr lang="en-US" dirty="0"/>
              <a:t>Can be accessed from the consistent header anywhere on Medicare.gov or the Medicare Account screen</a:t>
            </a:r>
          </a:p>
          <a:p>
            <a:pPr marL="171450" indent="-171450">
              <a:buFont typeface="Wingdings" panose="05000000000000000000" pitchFamily="2" charset="2"/>
              <a:buChar char="§"/>
            </a:pPr>
            <a:r>
              <a:rPr lang="en-US" dirty="0"/>
              <a:t>Improved flow so users can easily get back to their original page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5</a:t>
            </a:fld>
            <a:endParaRPr lang="en-US"/>
          </a:p>
        </p:txBody>
      </p:sp>
    </p:spTree>
    <p:extLst>
      <p:ext uri="{BB962C8B-B14F-4D97-AF65-F5344CB8AC3E}">
        <p14:creationId xmlns:p14="http://schemas.microsoft.com/office/powerpoint/2010/main" val="255736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When logged in, you’ll be able to access your drugs or pharmacies from anywhere on Medicare.gov using the consistent header drop down. You can also access them from your account page.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6</a:t>
            </a:fld>
            <a:endParaRPr lang="en-US"/>
          </a:p>
        </p:txBody>
      </p:sp>
    </p:spTree>
    <p:extLst>
      <p:ext uri="{BB962C8B-B14F-4D97-AF65-F5344CB8AC3E}">
        <p14:creationId xmlns:p14="http://schemas.microsoft.com/office/powerpoint/2010/main" val="230282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These button links will be added to the drugs and pharmacies pages on the Plan Finder. You’ll be able to either find a plan or easily leave the page.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7</a:t>
            </a:fld>
            <a:endParaRPr lang="en-US"/>
          </a:p>
        </p:txBody>
      </p:sp>
    </p:spTree>
    <p:extLst>
      <p:ext uri="{BB962C8B-B14F-4D97-AF65-F5344CB8AC3E}">
        <p14:creationId xmlns:p14="http://schemas.microsoft.com/office/powerpoint/2010/main" val="392994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In-Network Pharmacy Finder feature will help you find cheaper pharmacies more easily.</a:t>
            </a:r>
          </a:p>
          <a:p>
            <a:pPr marL="171450" indent="-171450">
              <a:buFont typeface="Wingdings" panose="05000000000000000000" pitchFamily="2" charset="2"/>
              <a:buChar char="§"/>
            </a:pPr>
            <a:r>
              <a:rPr lang="en-US" dirty="0"/>
              <a:t>Status: On schedule for September 2021 release</a:t>
            </a:r>
          </a:p>
          <a:p>
            <a:pPr marL="171450" indent="-171450">
              <a:buFont typeface="Wingdings" panose="05000000000000000000" pitchFamily="2" charset="2"/>
              <a:buChar char="§"/>
            </a:pPr>
            <a:r>
              <a:rPr lang="en-US" dirty="0"/>
              <a:t>Default search is all in-network pharmacies</a:t>
            </a:r>
          </a:p>
          <a:p>
            <a:pPr marL="171450" indent="-171450">
              <a:buFont typeface="Wingdings" panose="05000000000000000000" pitchFamily="2" charset="2"/>
              <a:buChar char="§"/>
            </a:pPr>
            <a:r>
              <a:rPr lang="en-US" dirty="0"/>
              <a:t>Users can choose to show only preferred pharmacies</a:t>
            </a:r>
          </a:p>
          <a:p>
            <a:pPr marL="171450" indent="-171450">
              <a:buFont typeface="Wingdings" panose="05000000000000000000" pitchFamily="2" charset="2"/>
              <a:buChar char="§"/>
            </a:pPr>
            <a:r>
              <a:rPr lang="en-US" dirty="0"/>
              <a:t>Adding pharmacy type indicators to results list and sticky tray</a:t>
            </a:r>
          </a:p>
          <a:p>
            <a:pPr marL="171450" indent="-171450">
              <a:buFont typeface="Wingdings" panose="05000000000000000000" pitchFamily="2" charset="2"/>
              <a:buChar char="§"/>
            </a:pPr>
            <a:r>
              <a:rPr lang="en-US" dirty="0"/>
              <a:t>Will be able to access from Plan Details</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8</a:t>
            </a:fld>
            <a:endParaRPr lang="en-US"/>
          </a:p>
        </p:txBody>
      </p:sp>
    </p:spTree>
    <p:extLst>
      <p:ext uri="{BB962C8B-B14F-4D97-AF65-F5344CB8AC3E}">
        <p14:creationId xmlns:p14="http://schemas.microsoft.com/office/powerpoint/2010/main" val="70356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By default the search will display all in-network pharmacies. You can select the checkbox to show only your preferred pharmacies. Visual indicators and help content for pharmacy type will be added.</a:t>
            </a:r>
          </a:p>
          <a:p>
            <a:pPr fontAlgn="base"/>
            <a:r>
              <a:rPr lang="en-US" dirty="0"/>
              <a:t>You’ll be able to access the pharmacy finder from multiple places on the Plan Details page.</a:t>
            </a:r>
          </a:p>
          <a:p>
            <a:endParaRPr lang="en-US" dirty="0"/>
          </a:p>
        </p:txBody>
      </p:sp>
      <p:sp>
        <p:nvSpPr>
          <p:cNvPr id="4" name="Slide Number Placeholder 3"/>
          <p:cNvSpPr>
            <a:spLocks noGrp="1"/>
          </p:cNvSpPr>
          <p:nvPr>
            <p:ph type="sldNum" sz="quarter" idx="5"/>
          </p:nvPr>
        </p:nvSpPr>
        <p:spPr/>
        <p:txBody>
          <a:bodyPr/>
          <a:lstStyle/>
          <a:p>
            <a:fld id="{4611B994-1BC7-40EC-8557-8568A845EE88}" type="slidenum">
              <a:rPr lang="en-US" smtClean="0"/>
              <a:t>9</a:t>
            </a:fld>
            <a:endParaRPr lang="en-US"/>
          </a:p>
        </p:txBody>
      </p:sp>
    </p:spTree>
    <p:extLst>
      <p:ext uri="{BB962C8B-B14F-4D97-AF65-F5344CB8AC3E}">
        <p14:creationId xmlns:p14="http://schemas.microsoft.com/office/powerpoint/2010/main" val="2737247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 Main 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Medicaid and the Children's Health Insurance Program (CHIP)</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grpSp>
        <p:nvGrpSpPr>
          <p:cNvPr id="22" name="Group 21">
            <a:extLst>
              <a:ext uri="{FF2B5EF4-FFF2-40B4-BE49-F238E27FC236}">
                <a16:creationId xmlns:a16="http://schemas.microsoft.com/office/drawing/2014/main" id="{C74EB819-10E6-6B46-8253-7F546D01824E}"/>
              </a:ext>
            </a:extLst>
          </p:cNvPr>
          <p:cNvGrpSpPr/>
          <p:nvPr/>
        </p:nvGrpSpPr>
        <p:grpSpPr>
          <a:xfrm>
            <a:off x="1327990" y="1206343"/>
            <a:ext cx="2774867" cy="2201875"/>
            <a:chOff x="1327990" y="1206343"/>
            <a:chExt cx="2774867" cy="2201875"/>
          </a:xfrm>
        </p:grpSpPr>
        <p:pic>
          <p:nvPicPr>
            <p:cNvPr id="19" name="Picture 18">
              <a:extLst>
                <a:ext uri="{FF2B5EF4-FFF2-40B4-BE49-F238E27FC236}">
                  <a16:creationId xmlns:a16="http://schemas.microsoft.com/office/drawing/2014/main" id="{26F16152-FF6F-B04A-A798-CF29776E141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101" b="-830"/>
            <a:stretch/>
          </p:blipFill>
          <p:spPr>
            <a:xfrm>
              <a:off x="1327990" y="1206343"/>
              <a:ext cx="2774867" cy="2176923"/>
            </a:xfrm>
            <a:prstGeom prst="rect">
              <a:avLst/>
            </a:prstGeom>
          </p:spPr>
        </p:pic>
        <p:sp>
          <p:nvSpPr>
            <p:cNvPr id="21" name="Freeform 20">
              <a:extLst>
                <a:ext uri="{FF2B5EF4-FFF2-40B4-BE49-F238E27FC236}">
                  <a16:creationId xmlns:a16="http://schemas.microsoft.com/office/drawing/2014/main" id="{EFE3DA25-4E6C-FF41-AE1E-55C7CBCF10B5}"/>
                </a:ext>
              </a:extLst>
            </p:cNvPr>
            <p:cNvSpPr/>
            <p:nvPr/>
          </p:nvSpPr>
          <p:spPr>
            <a:xfrm>
              <a:off x="3491345" y="3192843"/>
              <a:ext cx="68014" cy="215375"/>
            </a:xfrm>
            <a:custGeom>
              <a:avLst/>
              <a:gdLst>
                <a:gd name="connsiteX0" fmla="*/ 56678 w 68014"/>
                <a:gd name="connsiteY0" fmla="*/ 0 h 215375"/>
                <a:gd name="connsiteX1" fmla="*/ 0 w 68014"/>
                <a:gd name="connsiteY1" fmla="*/ 207818 h 215375"/>
                <a:gd name="connsiteX2" fmla="*/ 68014 w 68014"/>
                <a:gd name="connsiteY2" fmla="*/ 215375 h 215375"/>
                <a:gd name="connsiteX3" fmla="*/ 56678 w 68014"/>
                <a:gd name="connsiteY3" fmla="*/ 0 h 215375"/>
              </a:gdLst>
              <a:ahLst/>
              <a:cxnLst>
                <a:cxn ang="0">
                  <a:pos x="connsiteX0" y="connsiteY0"/>
                </a:cxn>
                <a:cxn ang="0">
                  <a:pos x="connsiteX1" y="connsiteY1"/>
                </a:cxn>
                <a:cxn ang="0">
                  <a:pos x="connsiteX2" y="connsiteY2"/>
                </a:cxn>
                <a:cxn ang="0">
                  <a:pos x="connsiteX3" y="connsiteY3"/>
                </a:cxn>
              </a:cxnLst>
              <a:rect l="l" t="t" r="r" b="b"/>
              <a:pathLst>
                <a:path w="68014" h="215375">
                  <a:moveTo>
                    <a:pt x="56678" y="0"/>
                  </a:moveTo>
                  <a:lnTo>
                    <a:pt x="0" y="207818"/>
                  </a:lnTo>
                  <a:lnTo>
                    <a:pt x="68014" y="215375"/>
                  </a:lnTo>
                  <a:lnTo>
                    <a:pt x="5667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225546282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171070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a:t>Click to edit Master title style</a:t>
            </a:r>
            <a:endParaRPr lang="en-US" dirty="0"/>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Medicaid and the Children's Health Insurance Program (CHIP)</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graphicFrame>
        <p:nvGraphicFramePr>
          <p:cNvPr id="2" name="Chart 1">
            <a:extLst>
              <a:ext uri="{FF2B5EF4-FFF2-40B4-BE49-F238E27FC236}">
                <a16:creationId xmlns:a16="http://schemas.microsoft.com/office/drawing/2014/main" id="{F38C9CAA-3A13-0C40-8BAC-7E48F3C916E0}"/>
              </a:ext>
            </a:extLst>
          </p:cNvPr>
          <p:cNvGraphicFramePr/>
          <p:nvPr>
            <p:extLst>
              <p:ext uri="{D42A27DB-BD31-4B8C-83A1-F6EECF244321}">
                <p14:modId xmlns:p14="http://schemas.microsoft.com/office/powerpoint/2010/main" val="925586888"/>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38C9CAA-3A13-0C40-8BAC-7E48F3C916E0}"/>
              </a:ext>
            </a:extLst>
          </p:cNvPr>
          <p:cNvGraphicFramePr/>
          <p:nvPr>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24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Rectangle 9">
            <a:extLst>
              <a:ext uri="{FF2B5EF4-FFF2-40B4-BE49-F238E27FC236}">
                <a16:creationId xmlns:a16="http://schemas.microsoft.com/office/drawing/2014/main" id="{047DA14C-55BC-304D-936C-906A05CD98E2}"/>
              </a:ext>
            </a:extLst>
          </p:cNvPr>
          <p:cNvSpPr/>
          <p:nvPr/>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441DD97-38A6-4148-B669-A5B2119D5C5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82747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047DA14C-55BC-304D-936C-906A05CD98E2}"/>
              </a:ext>
            </a:extLst>
          </p:cNvPr>
          <p:cNvSpPr/>
          <p:nvPr/>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1441DD97-38A6-4148-B669-A5B2119D5C5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411967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Parallelogram 12"/>
          <p:cNvSpPr/>
          <p:nvPr/>
        </p:nvSpPr>
        <p:spPr>
          <a:xfrm>
            <a:off x="1952532" y="282756"/>
            <a:ext cx="10058400" cy="661269"/>
          </a:xfrm>
          <a:prstGeom prst="parallelogram">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5" name="Parallelogram 14"/>
          <p:cNvSpPr/>
          <p:nvPr/>
        </p:nvSpPr>
        <p:spPr>
          <a:xfrm>
            <a:off x="4511482" y="1219121"/>
            <a:ext cx="7223760" cy="2148840"/>
          </a:xfrm>
          <a:prstGeom prst="parallelogram">
            <a:avLst/>
          </a:prstGeom>
          <a:solidFill>
            <a:srgbClr val="0755B7"/>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5072743" y="1232661"/>
            <a:ext cx="6662499" cy="2135300"/>
          </a:xfrm>
          <a:prstGeom prst="rect">
            <a:avLst/>
          </a:prstGeom>
          <a:noFill/>
        </p:spPr>
        <p:txBody>
          <a:bodyPr anchor="ctr">
            <a:normAutofit/>
          </a:bodyPr>
          <a:lstStyle>
            <a:lvl1pPr marL="0" indent="0">
              <a:lnSpc>
                <a:spcPct val="100000"/>
              </a:lnSpc>
              <a:spcBef>
                <a:spcPts val="600"/>
              </a:spcBef>
              <a:buNone/>
              <a:defRPr sz="4000" b="1" cap="none" spc="210" baseline="0">
                <a:solidFill>
                  <a:schemeClr val="bg1"/>
                </a:solidFill>
                <a:latin typeface="Calibri "/>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grpSp>
        <p:nvGrpSpPr>
          <p:cNvPr id="7" name="Group 6">
            <a:extLst>
              <a:ext uri="{FF2B5EF4-FFF2-40B4-BE49-F238E27FC236}">
                <a16:creationId xmlns:a16="http://schemas.microsoft.com/office/drawing/2014/main" id="{9B588946-F38B-D748-9EFB-2E727A4C0524}"/>
              </a:ext>
            </a:extLst>
          </p:cNvPr>
          <p:cNvGrpSpPr/>
          <p:nvPr/>
        </p:nvGrpSpPr>
        <p:grpSpPr>
          <a:xfrm>
            <a:off x="1327990" y="1206343"/>
            <a:ext cx="2774867" cy="2201875"/>
            <a:chOff x="1327990" y="1206343"/>
            <a:chExt cx="2774867" cy="2201875"/>
          </a:xfrm>
        </p:grpSpPr>
        <p:pic>
          <p:nvPicPr>
            <p:cNvPr id="10" name="Picture 9">
              <a:extLst>
                <a:ext uri="{FF2B5EF4-FFF2-40B4-BE49-F238E27FC236}">
                  <a16:creationId xmlns:a16="http://schemas.microsoft.com/office/drawing/2014/main" id="{BB263762-56C6-8B4B-8509-662A90E9BE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101" b="-830"/>
            <a:stretch/>
          </p:blipFill>
          <p:spPr>
            <a:xfrm>
              <a:off x="1327990" y="1206343"/>
              <a:ext cx="2774867" cy="2176923"/>
            </a:xfrm>
            <a:prstGeom prst="rect">
              <a:avLst/>
            </a:prstGeom>
          </p:spPr>
        </p:pic>
        <p:sp>
          <p:nvSpPr>
            <p:cNvPr id="11" name="Freeform 10">
              <a:extLst>
                <a:ext uri="{FF2B5EF4-FFF2-40B4-BE49-F238E27FC236}">
                  <a16:creationId xmlns:a16="http://schemas.microsoft.com/office/drawing/2014/main" id="{67C54432-579C-9040-A4A5-25C42FCABB2E}"/>
                </a:ext>
              </a:extLst>
            </p:cNvPr>
            <p:cNvSpPr/>
            <p:nvPr/>
          </p:nvSpPr>
          <p:spPr>
            <a:xfrm>
              <a:off x="3491345" y="3192843"/>
              <a:ext cx="68014" cy="215375"/>
            </a:xfrm>
            <a:custGeom>
              <a:avLst/>
              <a:gdLst>
                <a:gd name="connsiteX0" fmla="*/ 56678 w 68014"/>
                <a:gd name="connsiteY0" fmla="*/ 0 h 215375"/>
                <a:gd name="connsiteX1" fmla="*/ 0 w 68014"/>
                <a:gd name="connsiteY1" fmla="*/ 207818 h 215375"/>
                <a:gd name="connsiteX2" fmla="*/ 68014 w 68014"/>
                <a:gd name="connsiteY2" fmla="*/ 215375 h 215375"/>
                <a:gd name="connsiteX3" fmla="*/ 56678 w 68014"/>
                <a:gd name="connsiteY3" fmla="*/ 0 h 215375"/>
              </a:gdLst>
              <a:ahLst/>
              <a:cxnLst>
                <a:cxn ang="0">
                  <a:pos x="connsiteX0" y="connsiteY0"/>
                </a:cxn>
                <a:cxn ang="0">
                  <a:pos x="connsiteX1" y="connsiteY1"/>
                </a:cxn>
                <a:cxn ang="0">
                  <a:pos x="connsiteX2" y="connsiteY2"/>
                </a:cxn>
                <a:cxn ang="0">
                  <a:pos x="connsiteX3" y="connsiteY3"/>
                </a:cxn>
              </a:cxnLst>
              <a:rect l="l" t="t" r="r" b="b"/>
              <a:pathLst>
                <a:path w="68014" h="215375">
                  <a:moveTo>
                    <a:pt x="56678" y="0"/>
                  </a:moveTo>
                  <a:lnTo>
                    <a:pt x="0" y="207818"/>
                  </a:lnTo>
                  <a:lnTo>
                    <a:pt x="68014" y="215375"/>
                  </a:lnTo>
                  <a:lnTo>
                    <a:pt x="5667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arallelogram 11"/>
          <p:cNvSpPr/>
          <p:nvPr/>
        </p:nvSpPr>
        <p:spPr>
          <a:xfrm>
            <a:off x="3582912" y="1224641"/>
            <a:ext cx="1371223" cy="2148840"/>
          </a:xfrm>
          <a:prstGeom prst="parallelogram">
            <a:avLst>
              <a:gd name="adj" fmla="val 40231"/>
            </a:avLst>
          </a:pr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Medicaid and the Children's Health Insurance Program (CHIP)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2113547" y="297704"/>
            <a:ext cx="7119257" cy="631372"/>
          </a:xfrm>
        </p:spPr>
        <p:txBody>
          <a:bodyPr anchor="t" anchorCtr="0">
            <a:normAutofit/>
          </a:bodyPr>
          <a:lstStyle>
            <a:lvl1pPr>
              <a:defRPr sz="4000" b="1">
                <a:solidFill>
                  <a:schemeClr val="bg1"/>
                </a:solidFill>
                <a:latin typeface="Calibri "/>
              </a:defRPr>
            </a:lvl1pPr>
          </a:lstStyle>
          <a:p>
            <a:r>
              <a:rPr lang="en-US" dirty="0"/>
              <a:t>Lesson #</a:t>
            </a:r>
          </a:p>
        </p:txBody>
      </p:sp>
      <p:pic>
        <p:nvPicPr>
          <p:cNvPr id="14" name="Picture 13">
            <a:extLst>
              <a:ext uri="{FF2B5EF4-FFF2-40B4-BE49-F238E27FC236}">
                <a16:creationId xmlns:a16="http://schemas.microsoft.com/office/drawing/2014/main" id="{D9669EE1-C073-5F4C-B31A-4DA803B963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8874" y="1206343"/>
            <a:ext cx="2743200" cy="2159000"/>
          </a:xfrm>
          <a:prstGeom prst="rect">
            <a:avLst/>
          </a:prstGeom>
        </p:spPr>
      </p:pic>
    </p:spTree>
    <p:extLst>
      <p:ext uri="{BB962C8B-B14F-4D97-AF65-F5344CB8AC3E}">
        <p14:creationId xmlns:p14="http://schemas.microsoft.com/office/powerpoint/2010/main" val="6088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1+#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25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tmplLst>
          <p:tmpl lvl="1">
            <p:tnLst>
              <p:par>
                <p:cTn presetID="2" presetClass="entr" presetSubtype="2"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250" fill="hold"/>
                        <p:tgtEl>
                          <p:spTgt spid="16"/>
                        </p:tgtEl>
                        <p:attrNameLst>
                          <p:attrName>ppt_x</p:attrName>
                        </p:attrNameLst>
                      </p:cBhvr>
                      <p:tavLst>
                        <p:tav tm="0">
                          <p:val>
                            <p:strVal val="1+#ppt_w/2"/>
                          </p:val>
                        </p:tav>
                        <p:tav tm="100000">
                          <p:val>
                            <p:strVal val="#ppt_x"/>
                          </p:val>
                        </p:tav>
                      </p:tavLst>
                    </p:anim>
                    <p:anim calcmode="lin" valueType="num">
                      <p:cBhvr additive="base">
                        <p:cTn dur="250" fill="hold"/>
                        <p:tgtEl>
                          <p:spTgt spid="16"/>
                        </p:tgtEl>
                        <p:attrNameLst>
                          <p:attrName>ppt_y</p:attrName>
                        </p:attrNameLst>
                      </p:cBhvr>
                      <p:tavLst>
                        <p:tav tm="0">
                          <p:val>
                            <p:strVal val="#ppt_y"/>
                          </p:val>
                        </p:tav>
                        <p:tav tm="100000">
                          <p:val>
                            <p:strVal val="#ppt_y"/>
                          </p:val>
                        </p:tav>
                      </p:tavLst>
                    </p:anim>
                  </p:childTnLst>
                </p:cTn>
              </p:par>
            </p:tnLst>
          </p:tmpl>
        </p:tmplLst>
      </p:bldP>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Medicaid and the Children's Health Insurance Program (CHIP)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7" name="Parallelogram 6"/>
          <p:cNvSpPr/>
          <p:nvPr/>
        </p:nvSpPr>
        <p:spPr>
          <a:xfrm>
            <a:off x="1952532" y="282756"/>
            <a:ext cx="10058400" cy="661269"/>
          </a:xfrm>
          <a:prstGeom prst="parallelogram">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1" name="Parallelogram 10"/>
          <p:cNvSpPr/>
          <p:nvPr/>
        </p:nvSpPr>
        <p:spPr>
          <a:xfrm>
            <a:off x="4511482" y="1219121"/>
            <a:ext cx="7223760" cy="2148840"/>
          </a:xfrm>
          <a:prstGeom prst="parallelogram">
            <a:avLst/>
          </a:prstGeom>
          <a:solidFill>
            <a:srgbClr val="0755B7"/>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2" name="Parallelogram 11"/>
          <p:cNvSpPr/>
          <p:nvPr/>
        </p:nvSpPr>
        <p:spPr>
          <a:xfrm>
            <a:off x="3582912" y="1224641"/>
            <a:ext cx="1371223" cy="2148840"/>
          </a:xfrm>
          <a:prstGeom prst="parallelogram">
            <a:avLst>
              <a:gd name="adj" fmla="val 40231"/>
            </a:avLst>
          </a:pr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5088867" y="1224641"/>
            <a:ext cx="6646375" cy="2143320"/>
          </a:xfrm>
          <a:prstGeom prst="rect">
            <a:avLst/>
          </a:prstGeom>
          <a:noFill/>
        </p:spPr>
        <p:txBody>
          <a:bodyPr anchor="ctr">
            <a:normAutofit/>
          </a:bodyPr>
          <a:lstStyle>
            <a:lvl1pPr marL="0" indent="0">
              <a:lnSpc>
                <a:spcPct val="100000"/>
              </a:lnSpc>
              <a:spcBef>
                <a:spcPts val="600"/>
              </a:spcBef>
              <a:buNone/>
              <a:defRPr sz="4000" b="1" cap="none" spc="210" baseline="0">
                <a:solidFill>
                  <a:schemeClr val="bg1"/>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2113547" y="312653"/>
            <a:ext cx="7119257" cy="631372"/>
          </a:xfrm>
        </p:spPr>
        <p:txBody>
          <a:bodyPr anchor="t" anchorCtr="0">
            <a:normAutofit/>
          </a:bodyPr>
          <a:lstStyle>
            <a:lvl1pPr>
              <a:defRPr sz="4000" b="1">
                <a:solidFill>
                  <a:schemeClr val="bg1"/>
                </a:solidFill>
                <a:latin typeface="Calibri "/>
              </a:defRPr>
            </a:lvl1pPr>
          </a:lstStyle>
          <a:p>
            <a:r>
              <a:rPr lang="en-US" dirty="0"/>
              <a:t>Lesson #</a:t>
            </a:r>
          </a:p>
        </p:txBody>
      </p:sp>
      <p:pic>
        <p:nvPicPr>
          <p:cNvPr id="13" name="Picture 12">
            <a:extLst>
              <a:ext uri="{FF2B5EF4-FFF2-40B4-BE49-F238E27FC236}">
                <a16:creationId xmlns:a16="http://schemas.microsoft.com/office/drawing/2014/main" id="{46842D8D-4D56-4E44-A71B-28142AE50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Tree>
    <p:extLst>
      <p:ext uri="{BB962C8B-B14F-4D97-AF65-F5344CB8AC3E}">
        <p14:creationId xmlns:p14="http://schemas.microsoft.com/office/powerpoint/2010/main" val="44510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build="p">
        <p:tmplLst>
          <p:tmpl lvl="1">
            <p:tnLst>
              <p:par>
                <p:cTn presetID="2" presetClass="entr" presetSubtype="2"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250" fill="hold"/>
                        <p:tgtEl>
                          <p:spTgt spid="10"/>
                        </p:tgtEl>
                        <p:attrNameLst>
                          <p:attrName>ppt_x</p:attrName>
                        </p:attrNameLst>
                      </p:cBhvr>
                      <p:tavLst>
                        <p:tav tm="0">
                          <p:val>
                            <p:strVal val="1+#ppt_w/2"/>
                          </p:val>
                        </p:tav>
                        <p:tav tm="100000">
                          <p:val>
                            <p:strVal val="#ppt_x"/>
                          </p:val>
                        </p:tav>
                      </p:tavLst>
                    </p:anim>
                    <p:anim calcmode="lin" valueType="num">
                      <p:cBhvr additive="base">
                        <p:cTn dur="25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7" name="Parallelogram 6"/>
          <p:cNvSpPr/>
          <p:nvPr/>
        </p:nvSpPr>
        <p:spPr>
          <a:xfrm>
            <a:off x="1952532" y="282756"/>
            <a:ext cx="10058400" cy="661269"/>
          </a:xfrm>
          <a:prstGeom prst="parallelogram">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0" name="Parallelogram 9"/>
          <p:cNvSpPr/>
          <p:nvPr/>
        </p:nvSpPr>
        <p:spPr>
          <a:xfrm>
            <a:off x="4511482" y="1219121"/>
            <a:ext cx="7223760" cy="2148840"/>
          </a:xfrm>
          <a:prstGeom prst="parallelogram">
            <a:avLst/>
          </a:prstGeom>
          <a:solidFill>
            <a:srgbClr val="0755B7"/>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2" name="Parallelogram 11"/>
          <p:cNvSpPr/>
          <p:nvPr/>
        </p:nvSpPr>
        <p:spPr>
          <a:xfrm>
            <a:off x="3582912" y="1224641"/>
            <a:ext cx="1371223" cy="2148840"/>
          </a:xfrm>
          <a:prstGeom prst="parallelogram">
            <a:avLst>
              <a:gd name="adj" fmla="val 40231"/>
            </a:avLst>
          </a:pr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2113547" y="312653"/>
            <a:ext cx="7119257" cy="631372"/>
          </a:xfrm>
        </p:spPr>
        <p:txBody>
          <a:bodyPr anchor="t" anchorCtr="0">
            <a:normAutofit/>
          </a:bodyPr>
          <a:lstStyle>
            <a:lvl1pPr>
              <a:defRPr sz="4000" b="1">
                <a:solidFill>
                  <a:schemeClr val="bg1"/>
                </a:solidFill>
                <a:latin typeface="Calibri "/>
                <a:cs typeface="Calibri" panose="020F0502020204030204" pitchFamily="34" charset="0"/>
              </a:defRPr>
            </a:lvl1pPr>
          </a:lstStyle>
          <a:p>
            <a:r>
              <a:rPr lang="en-US" dirty="0"/>
              <a:t>Lesson #</a:t>
            </a:r>
          </a:p>
        </p:txBody>
      </p:sp>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5088867" y="1224641"/>
            <a:ext cx="6646375" cy="2142984"/>
          </a:xfrm>
          <a:prstGeom prst="rect">
            <a:avLst/>
          </a:prstGeom>
          <a:noFill/>
        </p:spPr>
        <p:txBody>
          <a:bodyPr anchor="ctr">
            <a:normAutofit/>
          </a:bodyPr>
          <a:lstStyle>
            <a:lvl1pPr marL="0" indent="0">
              <a:lnSpc>
                <a:spcPct val="100000"/>
              </a:lnSpc>
              <a:spcBef>
                <a:spcPts val="600"/>
              </a:spcBef>
              <a:buNone/>
              <a:defRPr sz="4000" b="1" cap="none" spc="210" baseline="0">
                <a:solidFill>
                  <a:schemeClr val="bg1"/>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3" name="Picture 12">
            <a:extLst>
              <a:ext uri="{FF2B5EF4-FFF2-40B4-BE49-F238E27FC236}">
                <a16:creationId xmlns:a16="http://schemas.microsoft.com/office/drawing/2014/main" id="{06E287CE-EBE3-1947-A08F-A016559CC4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Tree>
    <p:extLst>
      <p:ext uri="{BB962C8B-B14F-4D97-AF65-F5344CB8AC3E}">
        <p14:creationId xmlns:p14="http://schemas.microsoft.com/office/powerpoint/2010/main" val="16975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1+#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2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build="p">
        <p:tmplLst>
          <p:tmpl lvl="1">
            <p:tnLst>
              <p:par>
                <p:cTn presetID="2" presetClass="entr" presetSubtype="2"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1+#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7" name="Parallelogram 6"/>
          <p:cNvSpPr/>
          <p:nvPr/>
        </p:nvSpPr>
        <p:spPr>
          <a:xfrm>
            <a:off x="1952532" y="282756"/>
            <a:ext cx="10058400" cy="661269"/>
          </a:xfrm>
          <a:prstGeom prst="parallelogram">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0" name="Parallelogram 9"/>
          <p:cNvSpPr/>
          <p:nvPr/>
        </p:nvSpPr>
        <p:spPr>
          <a:xfrm>
            <a:off x="4511482" y="1219121"/>
            <a:ext cx="7223760" cy="2148840"/>
          </a:xfrm>
          <a:prstGeom prst="parallelogram">
            <a:avLst/>
          </a:prstGeom>
          <a:solidFill>
            <a:srgbClr val="0755B7"/>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12" name="Parallelogram 11"/>
          <p:cNvSpPr/>
          <p:nvPr/>
        </p:nvSpPr>
        <p:spPr>
          <a:xfrm>
            <a:off x="3582912" y="1224641"/>
            <a:ext cx="1371223" cy="2148840"/>
          </a:xfrm>
          <a:prstGeom prst="parallelogram">
            <a:avLst>
              <a:gd name="adj" fmla="val 40231"/>
            </a:avLst>
          </a:pr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484313" lvl="0" indent="-1484313" defTabSz="685800">
              <a:spcBef>
                <a:spcPts val="600"/>
              </a:spcBef>
              <a:tabLst>
                <a:tab pos="1484313" algn="l"/>
              </a:tabLst>
              <a:defRPr/>
            </a:pPr>
            <a:endParaRPr lang="en-US" dirty="0">
              <a:solidFill>
                <a:schemeClr val="bg1"/>
              </a:solidFill>
            </a:endParaRPr>
          </a:p>
        </p:txBody>
      </p:sp>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2113547" y="312653"/>
            <a:ext cx="7119257" cy="631372"/>
          </a:xfrm>
        </p:spPr>
        <p:txBody>
          <a:bodyPr anchor="t" anchorCtr="0">
            <a:normAutofit/>
          </a:bodyPr>
          <a:lstStyle>
            <a:lvl1pPr>
              <a:defRPr sz="4000" b="1">
                <a:solidFill>
                  <a:schemeClr val="bg1"/>
                </a:solidFill>
                <a:latin typeface="Calibri "/>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5088867" y="1224641"/>
            <a:ext cx="6646375" cy="2142984"/>
          </a:xfrm>
          <a:prstGeom prst="rect">
            <a:avLst/>
          </a:prstGeom>
          <a:noFill/>
        </p:spPr>
        <p:txBody>
          <a:bodyPr anchor="ctr">
            <a:normAutofit/>
          </a:bodyPr>
          <a:lstStyle>
            <a:lvl1pPr marL="0" indent="0">
              <a:lnSpc>
                <a:spcPct val="100000"/>
              </a:lnSpc>
              <a:spcBef>
                <a:spcPts val="600"/>
              </a:spcBef>
              <a:buNone/>
              <a:defRPr sz="4000" b="1" cap="none" spc="210" baseline="0">
                <a:solidFill>
                  <a:schemeClr val="bg1"/>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3" name="Picture 12">
            <a:extLst>
              <a:ext uri="{FF2B5EF4-FFF2-40B4-BE49-F238E27FC236}">
                <a16:creationId xmlns:a16="http://schemas.microsoft.com/office/drawing/2014/main" id="{6C5A386B-3083-C742-94FE-F51D1226CA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Tree>
    <p:extLst>
      <p:ext uri="{BB962C8B-B14F-4D97-AF65-F5344CB8AC3E}">
        <p14:creationId xmlns:p14="http://schemas.microsoft.com/office/powerpoint/2010/main" val="23082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1+#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2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build="p">
        <p:tmplLst>
          <p:tmpl lvl="1">
            <p:tnLst>
              <p:par>
                <p:cTn presetID="2" presetClass="entr" presetSubtype="2"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1+#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40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May 2021</a:t>
            </a:r>
          </a:p>
        </p:txBody>
      </p:sp>
      <p:sp>
        <p:nvSpPr>
          <p:cNvPr id="6" name="Footer Placeholder 5"/>
          <p:cNvSpPr>
            <a:spLocks noGrp="1"/>
          </p:cNvSpPr>
          <p:nvPr>
            <p:ph type="ftr" sz="quarter" idx="11"/>
          </p:nvPr>
        </p:nvSpPr>
        <p:spPr/>
        <p:txBody>
          <a:bodyPr/>
          <a:lstStyle/>
          <a:p>
            <a:r>
              <a:rPr lang="en-US" dirty="0"/>
              <a:t>Medicaid and the Children's Health Insurance Program (CHIP)</a:t>
            </a:r>
          </a:p>
        </p:txBody>
      </p:sp>
      <p:sp>
        <p:nvSpPr>
          <p:cNvPr id="2" name="Title 1">
            <a:extLst>
              <a:ext uri="{FF2B5EF4-FFF2-40B4-BE49-F238E27FC236}">
                <a16:creationId xmlns:a16="http://schemas.microsoft.com/office/drawing/2014/main" id="{65CF3C85-C163-7A44-BD22-2B546CB14132}"/>
              </a:ext>
            </a:extLst>
          </p:cNvPr>
          <p:cNvSpPr>
            <a:spLocks noGrp="1"/>
          </p:cNvSpPr>
          <p:nvPr>
            <p:ph type="title"/>
          </p:nvPr>
        </p:nvSpPr>
        <p:spPr/>
        <p:txBody>
          <a:body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2AAD6020-3EC7-C74F-BCB1-48C56660019F}"/>
              </a:ext>
            </a:extLst>
          </p:cNvPr>
          <p:cNvSpPr>
            <a:spLocks noGrp="1"/>
          </p:cNvSpPr>
          <p:nvPr>
            <p:ph type="tbl" sz="quarter" idx="12" hasCustomPrompt="1"/>
          </p:nvPr>
        </p:nvSpPr>
        <p:spPr>
          <a:xfrm>
            <a:off x="1866142" y="1259832"/>
            <a:ext cx="9391650" cy="4214813"/>
          </a:xfrm>
        </p:spPr>
        <p:txBody>
          <a:bodyPr/>
          <a:lstStyle>
            <a:lvl1pPr marL="0" indent="0">
              <a:buNone/>
              <a:defRPr/>
            </a:lvl1pPr>
          </a:lstStyle>
          <a:p>
            <a:r>
              <a:rPr lang="en-US" dirty="0"/>
              <a:t>Insert table</a:t>
            </a:r>
          </a:p>
        </p:txBody>
      </p:sp>
    </p:spTree>
    <p:extLst>
      <p:ext uri="{BB962C8B-B14F-4D97-AF65-F5344CB8AC3E}">
        <p14:creationId xmlns:p14="http://schemas.microsoft.com/office/powerpoint/2010/main" val="270736056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1968" y="8055"/>
            <a:ext cx="8901407" cy="1020646"/>
          </a:xfrm>
        </p:spPr>
        <p:txBody>
          <a:bodyPr/>
          <a:lstStyle>
            <a:lvl1pPr>
              <a:defRPr baseline="0"/>
            </a:lvl1pPr>
          </a:lstStyle>
          <a:p>
            <a:r>
              <a:rPr lang="en-US" dirty="0"/>
              <a:t>Check Your Knowledge</a:t>
            </a:r>
          </a:p>
        </p:txBody>
      </p:sp>
      <p:sp>
        <p:nvSpPr>
          <p:cNvPr id="3" name="Footer Placeholder 2"/>
          <p:cNvSpPr>
            <a:spLocks noGrp="1"/>
          </p:cNvSpPr>
          <p:nvPr>
            <p:ph type="ftr" sz="quarter" idx="10"/>
          </p:nvPr>
        </p:nvSpPr>
        <p:spPr/>
        <p:txBody>
          <a:bodyPr/>
          <a:lstStyle/>
          <a:p>
            <a:r>
              <a:rPr lang="en-US" dirty="0"/>
              <a:t>Medicaid and the Children's Health Insurance Program (CHIP)</a:t>
            </a:r>
          </a:p>
        </p:txBody>
      </p:sp>
      <p:sp>
        <p:nvSpPr>
          <p:cNvPr id="4" name="Date Placeholder 3"/>
          <p:cNvSpPr>
            <a:spLocks noGrp="1"/>
          </p:cNvSpPr>
          <p:nvPr>
            <p:ph type="dt" sz="half" idx="11"/>
          </p:nvPr>
        </p:nvSpPr>
        <p:spPr/>
        <p:txBody>
          <a:bodyPr/>
          <a:lstStyle/>
          <a:p>
            <a:r>
              <a:rPr lang="en-US" dirty="0"/>
              <a:t>May 2021</a:t>
            </a:r>
          </a:p>
        </p:txBody>
      </p:sp>
      <p:sp>
        <p:nvSpPr>
          <p:cNvPr id="5" name="Rectangle 4"/>
          <p:cNvSpPr/>
          <p:nvPr/>
        </p:nvSpPr>
        <p:spPr>
          <a:xfrm>
            <a:off x="9948" y="-2431"/>
            <a:ext cx="2743200" cy="686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948" y="0"/>
            <a:ext cx="2743200" cy="6860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948" y="479"/>
            <a:ext cx="2743200" cy="6860271"/>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8873" y="396273"/>
            <a:ext cx="2840842" cy="6447919"/>
          </a:xfrm>
          <a:prstGeom prst="rect">
            <a:avLst/>
          </a:prstGeom>
          <a:noFill/>
        </p:spPr>
        <p:txBody>
          <a:bodyPr wrap="none" lIns="91440" tIns="45720" rIns="91440" bIns="45720">
            <a:spAutoFit/>
          </a:bodyPr>
          <a:lstStyle/>
          <a:p>
            <a:pPr algn="ctr"/>
            <a:r>
              <a:rPr lang="en-US" sz="41300" b="1" dirty="0">
                <a:ln w="76200">
                  <a:solidFill>
                    <a:schemeClr val="bg1"/>
                  </a:solidFill>
                </a:ln>
                <a:solidFill>
                  <a:schemeClr val="bg1"/>
                </a:solidFill>
                <a:latin typeface="Fjalla One" panose="02000506040000020004" pitchFamily="2" charset="0"/>
              </a:rPr>
              <a:t>?</a:t>
            </a:r>
          </a:p>
        </p:txBody>
      </p:sp>
      <p:sp>
        <p:nvSpPr>
          <p:cNvPr id="12" name="Question"/>
          <p:cNvSpPr>
            <a:spLocks noGrp="1"/>
          </p:cNvSpPr>
          <p:nvPr>
            <p:ph type="body" sz="quarter" idx="12" hasCustomPrompt="1"/>
          </p:nvPr>
        </p:nvSpPr>
        <p:spPr>
          <a:xfrm>
            <a:off x="2801969" y="1227138"/>
            <a:ext cx="8901406" cy="2033587"/>
          </a:xfrm>
        </p:spPr>
        <p:txBody>
          <a:bodyPr/>
          <a:lstStyle>
            <a:lvl1pPr marL="0" indent="0">
              <a:buNone/>
              <a:defRPr/>
            </a:lvl1pPr>
          </a:lstStyle>
          <a:p>
            <a:pPr lvl="0"/>
            <a:r>
              <a:rPr lang="en-US" dirty="0"/>
              <a:t>Question</a:t>
            </a:r>
          </a:p>
        </p:txBody>
      </p:sp>
      <p:sp>
        <p:nvSpPr>
          <p:cNvPr id="14" name="Answer Options"/>
          <p:cNvSpPr>
            <a:spLocks noGrp="1"/>
          </p:cNvSpPr>
          <p:nvPr>
            <p:ph type="body" sz="quarter" idx="13"/>
          </p:nvPr>
        </p:nvSpPr>
        <p:spPr>
          <a:xfrm>
            <a:off x="2801969" y="3427704"/>
            <a:ext cx="8901406" cy="2311359"/>
          </a:xfrm>
        </p:spPr>
        <p:txBody>
          <a:bodyPr/>
          <a:lstStyle>
            <a:lvl1pPr marL="514350" indent="-514350">
              <a:buFont typeface="+mj-lt"/>
              <a:buAutoNum type="alphaLcPeriod"/>
              <a:defRPr/>
            </a:lvl1pPr>
          </a:lstStyle>
          <a:p>
            <a:pPr lvl="0"/>
            <a:r>
              <a:rPr lang="en-US"/>
              <a:t>Edit Master text styles</a:t>
            </a:r>
          </a:p>
        </p:txBody>
      </p:sp>
    </p:spTree>
    <p:extLst>
      <p:ext uri="{BB962C8B-B14F-4D97-AF65-F5344CB8AC3E}">
        <p14:creationId xmlns:p14="http://schemas.microsoft.com/office/powerpoint/2010/main" val="1669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xit"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 presetClass="exit" presetSubtype="4" fill="hold" grpId="0" nodeType="afterEffect">
                                  <p:stCondLst>
                                    <p:cond delay="0"/>
                                  </p:stCondLst>
                                  <p:childTnLst>
                                    <p:anim calcmode="lin" valueType="num">
                                      <p:cBhvr additive="base">
                                        <p:cTn id="15" dur="10000"/>
                                        <p:tgtEl>
                                          <p:spTgt spid="6"/>
                                        </p:tgtEl>
                                        <p:attrNameLst>
                                          <p:attrName>ppt_x</p:attrName>
                                        </p:attrNameLst>
                                      </p:cBhvr>
                                      <p:tavLst>
                                        <p:tav tm="0">
                                          <p:val>
                                            <p:strVal val="ppt_x"/>
                                          </p:val>
                                        </p:tav>
                                        <p:tav tm="100000">
                                          <p:val>
                                            <p:strVal val="ppt_x"/>
                                          </p:val>
                                        </p:tav>
                                      </p:tavLst>
                                    </p:anim>
                                    <p:anim calcmode="lin" valueType="num">
                                      <p:cBhvr additive="base">
                                        <p:cTn id="16" dur="10000"/>
                                        <p:tgtEl>
                                          <p:spTgt spid="6"/>
                                        </p:tgtEl>
                                        <p:attrNameLst>
                                          <p:attrName>ppt_y</p:attrName>
                                        </p:attrNameLst>
                                      </p:cBhvr>
                                      <p:tavLst>
                                        <p:tav tm="0">
                                          <p:val>
                                            <p:strVal val="ppt_y"/>
                                          </p:val>
                                        </p:tav>
                                        <p:tav tm="100000">
                                          <p:val>
                                            <p:strVal val="1+ppt_h/2"/>
                                          </p:val>
                                        </p:tav>
                                      </p:tavLst>
                                    </p:anim>
                                    <p:set>
                                      <p:cBhvr>
                                        <p:cTn id="17" dur="1" fill="hold">
                                          <p:stCondLst>
                                            <p:cond delay="9999"/>
                                          </p:stCondLst>
                                        </p:cTn>
                                        <p:tgtEl>
                                          <p:spTgt spid="6"/>
                                        </p:tgtEl>
                                        <p:attrNameLst>
                                          <p:attrName>style.visibility</p:attrName>
                                        </p:attrNameLst>
                                      </p:cBhvr>
                                      <p:to>
                                        <p:strVal val="hidden"/>
                                      </p:to>
                                    </p:set>
                                  </p:childTnLst>
                                </p:cTn>
                              </p:par>
                              <p:par>
                                <p:cTn id="18" presetID="19" presetClass="emph" presetSubtype="0" fill="hold" grpId="1" nodeType="withEffect">
                                  <p:stCondLst>
                                    <p:cond delay="7000"/>
                                  </p:stCondLst>
                                  <p:childTnLst>
                                    <p:animClr clrSpc="rgb" dir="cw">
                                      <p:cBhvr override="childStyle">
                                        <p:cTn id="19" dur="1000" fill="hold"/>
                                        <p:tgtEl>
                                          <p:spTgt spid="6"/>
                                        </p:tgtEl>
                                        <p:attrNameLst>
                                          <p:attrName>style.color</p:attrName>
                                        </p:attrNameLst>
                                      </p:cBhvr>
                                      <p:to>
                                        <a:srgbClr val="FD3121"/>
                                      </p:to>
                                    </p:animClr>
                                    <p:animClr clrSpc="rgb" dir="cw">
                                      <p:cBhvr>
                                        <p:cTn id="20" dur="1000" fill="hold"/>
                                        <p:tgtEl>
                                          <p:spTgt spid="6"/>
                                        </p:tgtEl>
                                        <p:attrNameLst>
                                          <p:attrName>fillcolor</p:attrName>
                                        </p:attrNameLst>
                                      </p:cBhvr>
                                      <p:to>
                                        <a:srgbClr val="FD3121"/>
                                      </p:to>
                                    </p:animClr>
                                    <p:set>
                                      <p:cBhvr>
                                        <p:cTn id="21" dur="1000" fill="hold"/>
                                        <p:tgtEl>
                                          <p:spTgt spid="6"/>
                                        </p:tgtEl>
                                        <p:attrNameLst>
                                          <p:attrName>fill.type</p:attrName>
                                        </p:attrNameLst>
                                      </p:cBhvr>
                                      <p:to>
                                        <p:strVal val="solid"/>
                                      </p:to>
                                    </p:set>
                                    <p:set>
                                      <p:cBhvr>
                                        <p:cTn id="22" dur="1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Medicaid and the Children's Health Insurance Program (CHIP)</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208597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Medicaid and the Children's Health Insurance Program (CHIP)</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11" name="Freeform 10">
            <a:extLst>
              <a:ext uri="{FF2B5EF4-FFF2-40B4-BE49-F238E27FC236}">
                <a16:creationId xmlns:a16="http://schemas.microsoft.com/office/drawing/2014/main" id="{A8F4D546-E005-994F-97E2-EEAFE03ADABC}"/>
              </a:ext>
            </a:extLst>
          </p:cNvPr>
          <p:cNvSpPr/>
          <p:nvPr/>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9E51274F-99AA-6845-A0C6-5E73B8FA564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4" name="Freeform 13">
            <a:extLst>
              <a:ext uri="{FF2B5EF4-FFF2-40B4-BE49-F238E27FC236}">
                <a16:creationId xmlns:a16="http://schemas.microsoft.com/office/drawing/2014/main" id="{09B77645-3B8D-9345-8D59-01EBD3E3F066}"/>
              </a:ext>
            </a:extLst>
          </p:cNvPr>
          <p:cNvSpPr/>
          <p:nvPr/>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29615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457200" indent="-227013"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684213" indent="-22225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14400" indent="-230188"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8D73-34B0-4032-A536-73B2FA6AFCE6}"/>
              </a:ext>
            </a:extLst>
          </p:cNvPr>
          <p:cNvSpPr>
            <a:spLocks noGrp="1"/>
          </p:cNvSpPr>
          <p:nvPr>
            <p:ph type="ctrTitle"/>
          </p:nvPr>
        </p:nvSpPr>
        <p:spPr/>
        <p:txBody>
          <a:bodyPr/>
          <a:lstStyle/>
          <a:p>
            <a:r>
              <a:rPr lang="en-US" dirty="0"/>
              <a:t>Medicare Plan Finder</a:t>
            </a:r>
          </a:p>
        </p:txBody>
      </p:sp>
      <p:sp>
        <p:nvSpPr>
          <p:cNvPr id="4" name="Subtitle 2">
            <a:extLst>
              <a:ext uri="{FF2B5EF4-FFF2-40B4-BE49-F238E27FC236}">
                <a16:creationId xmlns:a16="http://schemas.microsoft.com/office/drawing/2014/main" id="{2171C698-A78F-4A9E-939C-9A73047BCBFF}"/>
              </a:ext>
            </a:extLst>
          </p:cNvPr>
          <p:cNvSpPr>
            <a:spLocks noGrp="1"/>
          </p:cNvSpPr>
          <p:nvPr>
            <p:ph type="subTitle" idx="1"/>
          </p:nvPr>
        </p:nvSpPr>
        <p:spPr>
          <a:xfrm>
            <a:off x="783104" y="4903938"/>
            <a:ext cx="7727575" cy="783432"/>
          </a:xfrm>
        </p:spPr>
        <p:txBody>
          <a:bodyPr>
            <a:normAutofit fontScale="85000" lnSpcReduction="20000"/>
          </a:bodyPr>
          <a:lstStyle/>
          <a:p>
            <a:r>
              <a:rPr lang="en-US" dirty="0"/>
              <a:t>Chuck Nethery</a:t>
            </a:r>
          </a:p>
          <a:p>
            <a:r>
              <a:rPr lang="en-US" dirty="0"/>
              <a:t>August 19, 2021</a:t>
            </a:r>
          </a:p>
        </p:txBody>
      </p:sp>
    </p:spTree>
    <p:extLst>
      <p:ext uri="{BB962C8B-B14F-4D97-AF65-F5344CB8AC3E}">
        <p14:creationId xmlns:p14="http://schemas.microsoft.com/office/powerpoint/2010/main" val="309725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Results Filters Updates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Status: Complete!</a:t>
            </a:r>
          </a:p>
          <a:p>
            <a:r>
              <a:rPr lang="en-US" dirty="0"/>
              <a:t>Consumer testing and analytics showed filters weren’t being used very often</a:t>
            </a:r>
          </a:p>
          <a:p>
            <a:r>
              <a:rPr lang="en-US" dirty="0"/>
              <a:t>Filters more visible and accessible when page loads</a:t>
            </a:r>
          </a:p>
          <a:p>
            <a:r>
              <a:rPr lang="en-US" dirty="0"/>
              <a:t>Filter design updated to sync with other Medicare.gov tools</a:t>
            </a:r>
          </a:p>
          <a:p>
            <a:r>
              <a:rPr lang="en-US" dirty="0"/>
              <a:t>Removing Insulin Savings Program filter on August 19, 2021</a:t>
            </a:r>
          </a:p>
        </p:txBody>
      </p:sp>
    </p:spTree>
    <p:extLst>
      <p:ext uri="{BB962C8B-B14F-4D97-AF65-F5344CB8AC3E}">
        <p14:creationId xmlns:p14="http://schemas.microsoft.com/office/powerpoint/2010/main" val="406431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Results Filters – Old</a:t>
            </a:r>
          </a:p>
        </p:txBody>
      </p:sp>
      <p:pic>
        <p:nvPicPr>
          <p:cNvPr id="7" name="Content Placeholder 6" descr="Medicare.gov screenshot: sample results page for available Medicare Advantage Plans.">
            <a:extLst>
              <a:ext uri="{FF2B5EF4-FFF2-40B4-BE49-F238E27FC236}">
                <a16:creationId xmlns:a16="http://schemas.microsoft.com/office/drawing/2014/main" id="{39CDBFC1-AE39-43EB-9DAF-529318BE8CA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407899"/>
            <a:ext cx="11053763" cy="4569253"/>
          </a:xfrm>
        </p:spPr>
      </p:pic>
    </p:spTree>
    <p:extLst>
      <p:ext uri="{BB962C8B-B14F-4D97-AF65-F5344CB8AC3E}">
        <p14:creationId xmlns:p14="http://schemas.microsoft.com/office/powerpoint/2010/main" val="174886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Results Filters – New</a:t>
            </a:r>
          </a:p>
        </p:txBody>
      </p:sp>
      <p:pic>
        <p:nvPicPr>
          <p:cNvPr id="9" name="Content Placeholder 8" descr="Plan results filters: The updated filters are now exposed immediately when Plan Results load. The filters have also been redesigned to align with the filters of other Medicare.gov tools, to create a single, seamless Medicare.gov experience.&#10;&#10;As of August 19, 2021, the Insulin Savings filter has been removed. Plan Finder will continue to calculate pricing for the Insulin Savings model.&#10;">
            <a:extLst>
              <a:ext uri="{FF2B5EF4-FFF2-40B4-BE49-F238E27FC236}">
                <a16:creationId xmlns:a16="http://schemas.microsoft.com/office/drawing/2014/main" id="{1FC6AA52-F081-430F-B675-5A2E241D2BF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401682"/>
            <a:ext cx="11053763" cy="4581687"/>
          </a:xfrm>
        </p:spPr>
      </p:pic>
    </p:spTree>
    <p:extLst>
      <p:ext uri="{BB962C8B-B14F-4D97-AF65-F5344CB8AC3E}">
        <p14:creationId xmlns:p14="http://schemas.microsoft.com/office/powerpoint/2010/main" val="197563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Comparison Updates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Status: Complete!</a:t>
            </a:r>
          </a:p>
          <a:p>
            <a:r>
              <a:rPr lang="en-US" dirty="0"/>
              <a:t>Easier to quickly view key costs</a:t>
            </a:r>
          </a:p>
          <a:p>
            <a:r>
              <a:rPr lang="en-US" dirty="0"/>
              <a:t>Minor design tweaks for better readability</a:t>
            </a:r>
          </a:p>
          <a:p>
            <a:r>
              <a:rPr lang="en-US" dirty="0"/>
              <a:t>Major improvements to mobile styling</a:t>
            </a:r>
          </a:p>
          <a:p>
            <a:r>
              <a:rPr lang="en-US" dirty="0"/>
              <a:t>Major improvements to print styling</a:t>
            </a:r>
          </a:p>
          <a:p>
            <a:endParaRPr lang="en-US" dirty="0"/>
          </a:p>
          <a:p>
            <a:endParaRPr lang="en-US" dirty="0"/>
          </a:p>
        </p:txBody>
      </p:sp>
    </p:spTree>
    <p:extLst>
      <p:ext uri="{BB962C8B-B14F-4D97-AF65-F5344CB8AC3E}">
        <p14:creationId xmlns:p14="http://schemas.microsoft.com/office/powerpoint/2010/main" val="214817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Comparison – Old</a:t>
            </a:r>
          </a:p>
        </p:txBody>
      </p:sp>
      <p:pic>
        <p:nvPicPr>
          <p:cNvPr id="7" name="Content Placeholder 6" descr="Medicare.gov plan comparison old page">
            <a:extLst>
              <a:ext uri="{FF2B5EF4-FFF2-40B4-BE49-F238E27FC236}">
                <a16:creationId xmlns:a16="http://schemas.microsoft.com/office/drawing/2014/main" id="{77ECEC96-4D71-4C37-82E0-ECCC58BE7AF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85581" y="1182688"/>
            <a:ext cx="6701800" cy="5019675"/>
          </a:xfrm>
        </p:spPr>
      </p:pic>
    </p:spTree>
    <p:extLst>
      <p:ext uri="{BB962C8B-B14F-4D97-AF65-F5344CB8AC3E}">
        <p14:creationId xmlns:p14="http://schemas.microsoft.com/office/powerpoint/2010/main" val="9758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Comparison – New</a:t>
            </a:r>
          </a:p>
        </p:txBody>
      </p:sp>
      <p:pic>
        <p:nvPicPr>
          <p:cNvPr id="7" name="Content Placeholder 6" descr="Medicare.gov plan comparison new page is easier to scan and view key costs of plans.">
            <a:extLst>
              <a:ext uri="{FF2B5EF4-FFF2-40B4-BE49-F238E27FC236}">
                <a16:creationId xmlns:a16="http://schemas.microsoft.com/office/drawing/2014/main" id="{F6FA5F0E-0BBA-4FBD-9F71-82EE356DA12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58269" y="1182688"/>
            <a:ext cx="9956425" cy="5019675"/>
          </a:xfrm>
        </p:spPr>
      </p:pic>
    </p:spTree>
    <p:extLst>
      <p:ext uri="{BB962C8B-B14F-4D97-AF65-F5344CB8AC3E}">
        <p14:creationId xmlns:p14="http://schemas.microsoft.com/office/powerpoint/2010/main" val="194836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Plan Compare – New Mobile Styling</a:t>
            </a:r>
          </a:p>
        </p:txBody>
      </p:sp>
      <p:pic>
        <p:nvPicPr>
          <p:cNvPr id="20" name="Content Placeholder 19" descr="Medicare.gov plan compare screenshot of the new mobile view.">
            <a:extLst>
              <a:ext uri="{FF2B5EF4-FFF2-40B4-BE49-F238E27FC236}">
                <a16:creationId xmlns:a16="http://schemas.microsoft.com/office/drawing/2014/main" id="{4EF8CBE9-AA69-4E68-96FA-58A04117E04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7946" y="1171575"/>
            <a:ext cx="4521069" cy="5019675"/>
          </a:xfrm>
        </p:spPr>
      </p:pic>
      <p:pic>
        <p:nvPicPr>
          <p:cNvPr id="22" name="Content Placeholder 21" descr="Medicare.gov plan compare screenshot of the new mobile view. The menu that appears at the top of the page on mobile view allows you to easily switch plans and scroll to view key information.&#10;">
            <a:extLst>
              <a:ext uri="{FF2B5EF4-FFF2-40B4-BE49-F238E27FC236}">
                <a16:creationId xmlns:a16="http://schemas.microsoft.com/office/drawing/2014/main" id="{96BC038D-3349-48A1-BA9B-D049CF8C650B}"/>
              </a:ext>
            </a:extLst>
          </p:cNvPr>
          <p:cNvPicPr>
            <a:picLocks noGrp="1" noChangeAspect="1"/>
          </p:cNvPicPr>
          <p:nvPr>
            <p:ph idx="12"/>
          </p:nvPr>
        </p:nvPicPr>
        <p:blipFill>
          <a:blip r:embed="rId4" cstate="email">
            <a:extLst>
              <a:ext uri="{28A0092B-C50C-407E-A947-70E740481C1C}">
                <a14:useLocalDpi xmlns:a14="http://schemas.microsoft.com/office/drawing/2010/main"/>
              </a:ext>
            </a:extLst>
          </a:blip>
          <a:stretch>
            <a:fillRect/>
          </a:stretch>
        </p:blipFill>
        <p:spPr>
          <a:xfrm>
            <a:off x="6609446" y="1171575"/>
            <a:ext cx="4548408" cy="5021263"/>
          </a:xfrm>
        </p:spPr>
      </p:pic>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Tree>
    <p:extLst>
      <p:ext uri="{BB962C8B-B14F-4D97-AF65-F5344CB8AC3E}">
        <p14:creationId xmlns:p14="http://schemas.microsoft.com/office/powerpoint/2010/main" val="12707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Plan Compare – New Print Styling</a:t>
            </a:r>
          </a:p>
        </p:txBody>
      </p:sp>
      <p:pic>
        <p:nvPicPr>
          <p:cNvPr id="11" name="Content Placeholder 10" descr="Plan Compare screenshot – Now, the page prints effectively and without a lot of whitespace. Print views should look similar regardless of the browser you use.&#10;">
            <a:extLst>
              <a:ext uri="{FF2B5EF4-FFF2-40B4-BE49-F238E27FC236}">
                <a16:creationId xmlns:a16="http://schemas.microsoft.com/office/drawing/2014/main" id="{A950F324-206B-48DC-8B31-4C19CE0A356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6095" y="1173163"/>
            <a:ext cx="3873496" cy="5019675"/>
          </a:xfrm>
        </p:spPr>
      </p:pic>
      <p:pic>
        <p:nvPicPr>
          <p:cNvPr id="14" name="Content Placeholder 13" descr="Plan Compare screenshot continued – Now, the page prints effectively and without a lot of whitespace. Print views should look similar regardless of the browser you use.">
            <a:extLst>
              <a:ext uri="{FF2B5EF4-FFF2-40B4-BE49-F238E27FC236}">
                <a16:creationId xmlns:a16="http://schemas.microsoft.com/office/drawing/2014/main" id="{43B6D638-DCC0-4654-A6B6-D76891FC9E3C}"/>
              </a:ext>
            </a:extLst>
          </p:cNvPr>
          <p:cNvPicPr>
            <a:picLocks noGrp="1" noChangeAspect="1"/>
          </p:cNvPicPr>
          <p:nvPr>
            <p:ph idx="12"/>
          </p:nvPr>
        </p:nvPicPr>
        <p:blipFill>
          <a:blip r:embed="rId4" cstate="email">
            <a:extLst>
              <a:ext uri="{28A0092B-C50C-407E-A947-70E740481C1C}">
                <a14:useLocalDpi xmlns:a14="http://schemas.microsoft.com/office/drawing/2010/main"/>
              </a:ext>
            </a:extLst>
          </a:blip>
          <a:stretch>
            <a:fillRect/>
          </a:stretch>
        </p:blipFill>
        <p:spPr>
          <a:xfrm>
            <a:off x="6942410" y="1171575"/>
            <a:ext cx="3882480" cy="5021263"/>
          </a:xfrm>
        </p:spPr>
      </p:pic>
    </p:spTree>
    <p:extLst>
      <p:ext uri="{BB962C8B-B14F-4D97-AF65-F5344CB8AC3E}">
        <p14:creationId xmlns:p14="http://schemas.microsoft.com/office/powerpoint/2010/main" val="404123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Details Updates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normAutofit/>
          </a:bodyPr>
          <a:lstStyle/>
          <a:p>
            <a:r>
              <a:rPr lang="en-US" dirty="0"/>
              <a:t>Status: Complete!</a:t>
            </a:r>
          </a:p>
          <a:p>
            <a:r>
              <a:rPr lang="en-US" dirty="0"/>
              <a:t>Quick view of key costs at top of the page</a:t>
            </a:r>
          </a:p>
          <a:p>
            <a:r>
              <a:rPr lang="en-US" dirty="0"/>
              <a:t>Navigation menu simplified and moved to the top</a:t>
            </a:r>
          </a:p>
          <a:p>
            <a:r>
              <a:rPr lang="en-US" dirty="0"/>
              <a:t>Improved drug pricing cost comparison tables </a:t>
            </a:r>
          </a:p>
          <a:p>
            <a:r>
              <a:rPr lang="en-US" dirty="0"/>
              <a:t>Minor design tweaks for better readability</a:t>
            </a:r>
          </a:p>
          <a:p>
            <a:r>
              <a:rPr lang="en-US" dirty="0"/>
              <a:t>Major improvements to print styling</a:t>
            </a:r>
          </a:p>
        </p:txBody>
      </p:sp>
    </p:spTree>
    <p:extLst>
      <p:ext uri="{BB962C8B-B14F-4D97-AF65-F5344CB8AC3E}">
        <p14:creationId xmlns:p14="http://schemas.microsoft.com/office/powerpoint/2010/main" val="367983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Plan Details – Old</a:t>
            </a:r>
          </a:p>
        </p:txBody>
      </p:sp>
      <p:pic>
        <p:nvPicPr>
          <p:cNvPr id="20" name="Content Placeholder 19" descr="Screenshot of old plan details page. The drug cost information tables of the old Plan Details page were difficult to comprehend given the amount of information shown on the page. &#10;">
            <a:extLst>
              <a:ext uri="{FF2B5EF4-FFF2-40B4-BE49-F238E27FC236}">
                <a16:creationId xmlns:a16="http://schemas.microsoft.com/office/drawing/2014/main" id="{DE023C70-7BC1-48D4-B2A0-D5AD8C9A6AD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6750" y="1836229"/>
            <a:ext cx="5276850" cy="3712592"/>
          </a:xfrm>
        </p:spPr>
      </p:pic>
      <p:pic>
        <p:nvPicPr>
          <p:cNvPr id="22" name="Content Placeholder 21" descr="Screenshot of old plan details page. Sample of the page with the current estimated total drug and premium cost.">
            <a:extLst>
              <a:ext uri="{FF2B5EF4-FFF2-40B4-BE49-F238E27FC236}">
                <a16:creationId xmlns:a16="http://schemas.microsoft.com/office/drawing/2014/main" id="{DEE73648-B104-4883-9387-1D1E6AFF9E91}"/>
              </a:ext>
            </a:extLst>
          </p:cNvPr>
          <p:cNvPicPr>
            <a:picLocks noGrp="1" noChangeAspect="1"/>
          </p:cNvPicPr>
          <p:nvPr>
            <p:ph idx="12"/>
          </p:nvPr>
        </p:nvPicPr>
        <p:blipFill>
          <a:blip r:embed="rId4"/>
          <a:stretch>
            <a:fillRect/>
          </a:stretch>
        </p:blipFill>
        <p:spPr>
          <a:xfrm>
            <a:off x="6740226" y="1695967"/>
            <a:ext cx="4286848" cy="3972479"/>
          </a:xfrm>
        </p:spPr>
      </p:pic>
    </p:spTree>
    <p:extLst>
      <p:ext uri="{BB962C8B-B14F-4D97-AF65-F5344CB8AC3E}">
        <p14:creationId xmlns:p14="http://schemas.microsoft.com/office/powerpoint/2010/main" val="296024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142" y="-7185"/>
            <a:ext cx="9837234" cy="1020646"/>
          </a:xfrm>
        </p:spPr>
        <p:txBody>
          <a:bodyPr/>
          <a:lstStyle/>
          <a:p>
            <a:r>
              <a:rPr lang="en-US" dirty="0"/>
              <a:t>Contents</a:t>
            </a:r>
          </a:p>
        </p:txBody>
      </p:sp>
      <p:sp>
        <p:nvSpPr>
          <p:cNvPr id="4" name="Content Placeholder 3"/>
          <p:cNvSpPr>
            <a:spLocks noGrp="1"/>
          </p:cNvSpPr>
          <p:nvPr>
            <p:ph idx="1"/>
          </p:nvPr>
        </p:nvSpPr>
        <p:spPr>
          <a:xfrm>
            <a:off x="1866142" y="1143000"/>
            <a:ext cx="8780088" cy="5021042"/>
          </a:xfrm>
        </p:spPr>
        <p:txBody>
          <a:bodyPr>
            <a:normAutofit/>
          </a:bodyPr>
          <a:lstStyle/>
          <a:p>
            <a:pPr marL="0" lvl="0" indent="0" algn="just" defTabSz="685800">
              <a:lnSpc>
                <a:spcPct val="100000"/>
              </a:lnSpc>
              <a:spcBef>
                <a:spcPts val="600"/>
              </a:spcBef>
              <a:buNone/>
            </a:pPr>
            <a:r>
              <a:rPr lang="en-US" sz="2200" b="1" dirty="0"/>
              <a:t>Lesson 1</a:t>
            </a:r>
            <a:r>
              <a:rPr lang="en-US" sz="2200" dirty="0"/>
              <a:t>—User Facing Features……………………………………………………………..…..    </a:t>
            </a:r>
          </a:p>
          <a:p>
            <a:pPr marL="0" lvl="0" indent="0" algn="just" defTabSz="685800">
              <a:lnSpc>
                <a:spcPct val="100000"/>
              </a:lnSpc>
              <a:spcBef>
                <a:spcPts val="600"/>
              </a:spcBef>
              <a:buNone/>
            </a:pPr>
            <a:r>
              <a:rPr lang="en-US" sz="2200" b="1" dirty="0"/>
              <a:t>Lesson 2</a:t>
            </a:r>
            <a:r>
              <a:rPr lang="en-US" sz="2200" dirty="0"/>
              <a:t>—Policy Updates…………………………....................................................    </a:t>
            </a:r>
          </a:p>
          <a:p>
            <a:pPr marL="0" lvl="0" indent="0" algn="just" defTabSz="685800">
              <a:lnSpc>
                <a:spcPct val="100000"/>
              </a:lnSpc>
              <a:spcBef>
                <a:spcPts val="600"/>
              </a:spcBef>
              <a:buNone/>
            </a:pPr>
            <a:r>
              <a:rPr lang="en-US" sz="2200" b="1" dirty="0"/>
              <a:t>Lesson 3</a:t>
            </a:r>
            <a:r>
              <a:rPr lang="en-US" sz="2200" dirty="0"/>
              <a:t>—Back-End Enablers………………………………..........................................       </a:t>
            </a:r>
          </a:p>
        </p:txBody>
      </p:sp>
      <p:sp>
        <p:nvSpPr>
          <p:cNvPr id="9" name="Content Placeholder 3"/>
          <p:cNvSpPr txBox="1">
            <a:spLocks/>
          </p:cNvSpPr>
          <p:nvPr/>
        </p:nvSpPr>
        <p:spPr>
          <a:xfrm>
            <a:off x="10646230" y="1143000"/>
            <a:ext cx="1017267" cy="50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457200" indent="-227013"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684213" indent="-22225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14400" indent="-230188"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0000"/>
              </a:lnSpc>
              <a:spcBef>
                <a:spcPts val="600"/>
              </a:spcBef>
              <a:buFont typeface="Wingdings" pitchFamily="2" charset="2"/>
              <a:buNone/>
            </a:pPr>
            <a:r>
              <a:rPr lang="en-US" sz="2200" dirty="0"/>
              <a:t>4-26</a:t>
            </a:r>
          </a:p>
          <a:p>
            <a:pPr marL="0" indent="0" algn="just" defTabSz="685800">
              <a:lnSpc>
                <a:spcPct val="100000"/>
              </a:lnSpc>
              <a:spcBef>
                <a:spcPts val="600"/>
              </a:spcBef>
              <a:buFont typeface="Wingdings" pitchFamily="2" charset="2"/>
              <a:buNone/>
            </a:pPr>
            <a:r>
              <a:rPr lang="en-US" sz="2200" dirty="0"/>
              <a:t>27-28</a:t>
            </a:r>
          </a:p>
          <a:p>
            <a:pPr marL="0" indent="0" algn="just" defTabSz="685800">
              <a:lnSpc>
                <a:spcPct val="100000"/>
              </a:lnSpc>
              <a:spcBef>
                <a:spcPts val="600"/>
              </a:spcBef>
              <a:buFont typeface="Wingdings" pitchFamily="2" charset="2"/>
              <a:buNone/>
            </a:pPr>
            <a:r>
              <a:rPr lang="en-US" sz="2200" dirty="0"/>
              <a:t>29-30</a:t>
            </a:r>
          </a:p>
        </p:txBody>
      </p:sp>
      <p:sp>
        <p:nvSpPr>
          <p:cNvPr id="2" name="Date Placeholder 1"/>
          <p:cNvSpPr>
            <a:spLocks noGrp="1"/>
          </p:cNvSpPr>
          <p:nvPr>
            <p:ph type="dt" sz="half" idx="10"/>
          </p:nvPr>
        </p:nvSpPr>
        <p:spPr/>
        <p:txBody>
          <a:bodyPr/>
          <a:lstStyle/>
          <a:p>
            <a:r>
              <a:rPr lang="en-US"/>
              <a:t>July 2021</a:t>
            </a:r>
            <a:endParaRPr lang="en-US" dirty="0"/>
          </a:p>
        </p:txBody>
      </p:sp>
      <p:sp>
        <p:nvSpPr>
          <p:cNvPr id="3" name="Footer Placeholder 2">
            <a:extLst>
              <a:ext uri="{FF2B5EF4-FFF2-40B4-BE49-F238E27FC236}">
                <a16:creationId xmlns:a16="http://schemas.microsoft.com/office/drawing/2014/main" id="{7915CF63-C2D5-8C4C-AABA-2A08D8A507C2}"/>
              </a:ext>
            </a:extLst>
          </p:cNvPr>
          <p:cNvSpPr>
            <a:spLocks noGrp="1"/>
          </p:cNvSpPr>
          <p:nvPr>
            <p:ph type="ftr" sz="quarter" idx="11"/>
          </p:nvPr>
        </p:nvSpPr>
        <p:spPr/>
        <p:txBody>
          <a:bodyPr/>
          <a:lstStyle/>
          <a:p>
            <a:r>
              <a:rPr lang="en-US" dirty="0"/>
              <a:t>Medicare Drug Coverage</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Details – New</a:t>
            </a:r>
          </a:p>
        </p:txBody>
      </p:sp>
      <p:pic>
        <p:nvPicPr>
          <p:cNvPr id="7" name="Content Placeholder 6" descr="Screenshot of the new plan details page. Key costs are now highlighted at the top of the Plan Details page, and navigation menus have been added so you can find other sections more easily.&#10;">
            <a:extLst>
              <a:ext uri="{FF2B5EF4-FFF2-40B4-BE49-F238E27FC236}">
                <a16:creationId xmlns:a16="http://schemas.microsoft.com/office/drawing/2014/main" id="{21F809B6-0FD5-4017-A892-D0B56329000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8405" y="1182688"/>
            <a:ext cx="10116153" cy="5019675"/>
          </a:xfrm>
        </p:spPr>
      </p:pic>
    </p:spTree>
    <p:extLst>
      <p:ext uri="{BB962C8B-B14F-4D97-AF65-F5344CB8AC3E}">
        <p14:creationId xmlns:p14="http://schemas.microsoft.com/office/powerpoint/2010/main" val="56534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Details – New Drug Costs Comparison Tables</a:t>
            </a:r>
          </a:p>
        </p:txBody>
      </p:sp>
      <p:pic>
        <p:nvPicPr>
          <p:cNvPr id="9" name="Content Placeholder 8" descr="These improved drug cost comparison tables make it easier to see key drug costs across pharmacies.&#10;&#10;A plan’s information is suppressed if it has supplied incomplete or incorrect data to the Centers to Medicare &amp; Medicaid Services (CMS). Typically, this is temporary and suppressed data field will display as “N/A.” &#10;">
            <a:extLst>
              <a:ext uri="{FF2B5EF4-FFF2-40B4-BE49-F238E27FC236}">
                <a16:creationId xmlns:a16="http://schemas.microsoft.com/office/drawing/2014/main" id="{4DE1A519-F01A-46F5-9CB0-854EB6DC014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371112"/>
            <a:ext cx="11053763" cy="4642827"/>
          </a:xfrm>
        </p:spPr>
      </p:pic>
    </p:spTree>
    <p:extLst>
      <p:ext uri="{BB962C8B-B14F-4D97-AF65-F5344CB8AC3E}">
        <p14:creationId xmlns:p14="http://schemas.microsoft.com/office/powerpoint/2010/main" val="356223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Plan Details – New Print Styling</a:t>
            </a:r>
          </a:p>
        </p:txBody>
      </p:sp>
      <p:pic>
        <p:nvPicPr>
          <p:cNvPr id="10" name="Content Placeholder 9" descr="Screenshot of the new plan details print styling. The amount of whitespace has been reduced for printing, and the page should print similarly across browsers.&#10;">
            <a:extLst>
              <a:ext uri="{FF2B5EF4-FFF2-40B4-BE49-F238E27FC236}">
                <a16:creationId xmlns:a16="http://schemas.microsoft.com/office/drawing/2014/main" id="{6E5E84A4-78E2-4A34-A4BA-F7B4608CE7F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67088" y="1182688"/>
            <a:ext cx="3876174" cy="5019675"/>
          </a:xfrm>
        </p:spPr>
      </p:pic>
      <p:pic>
        <p:nvPicPr>
          <p:cNvPr id="13" name="Content Placeholder 12" descr="continued- Screenshot of the new plan details print styling. The amount of whitespace has been reduced for printing, and the page should print similarly across browsers.">
            <a:extLst>
              <a:ext uri="{FF2B5EF4-FFF2-40B4-BE49-F238E27FC236}">
                <a16:creationId xmlns:a16="http://schemas.microsoft.com/office/drawing/2014/main" id="{0DBA8D3A-0245-4590-94F0-9751EFB87966}"/>
              </a:ext>
            </a:extLst>
          </p:cNvPr>
          <p:cNvPicPr>
            <a:picLocks noGrp="1" noChangeAspect="1"/>
          </p:cNvPicPr>
          <p:nvPr>
            <p:ph idx="12"/>
          </p:nvPr>
        </p:nvPicPr>
        <p:blipFill>
          <a:blip r:embed="rId4" cstate="email">
            <a:extLst>
              <a:ext uri="{28A0092B-C50C-407E-A947-70E740481C1C}">
                <a14:useLocalDpi xmlns:a14="http://schemas.microsoft.com/office/drawing/2010/main"/>
              </a:ext>
            </a:extLst>
          </a:blip>
          <a:stretch>
            <a:fillRect/>
          </a:stretch>
        </p:blipFill>
        <p:spPr>
          <a:xfrm>
            <a:off x="6881807" y="1171575"/>
            <a:ext cx="4003685" cy="5021263"/>
          </a:xfrm>
        </p:spPr>
      </p:pic>
    </p:spTree>
    <p:extLst>
      <p:ext uri="{BB962C8B-B14F-4D97-AF65-F5344CB8AC3E}">
        <p14:creationId xmlns:p14="http://schemas.microsoft.com/office/powerpoint/2010/main" val="127503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Plan Finder Support Tool Updates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Status: Complete!</a:t>
            </a:r>
          </a:p>
          <a:p>
            <a:r>
              <a:rPr lang="en-US" dirty="0"/>
              <a:t>Using new data source for Pharmaceutical Assistance Programs (PAP) that’s updated more frequently</a:t>
            </a:r>
          </a:p>
          <a:p>
            <a:r>
              <a:rPr lang="en-US" dirty="0"/>
              <a:t>No significant feature changes</a:t>
            </a:r>
          </a:p>
          <a:p>
            <a:r>
              <a:rPr lang="en-US" dirty="0"/>
              <a:t>Designs updated to sync with Medicare.gov and Plan Finder</a:t>
            </a:r>
          </a:p>
        </p:txBody>
      </p:sp>
    </p:spTree>
    <p:extLst>
      <p:ext uri="{BB962C8B-B14F-4D97-AF65-F5344CB8AC3E}">
        <p14:creationId xmlns:p14="http://schemas.microsoft.com/office/powerpoint/2010/main" val="152368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Pharmaceutical Assistance Programs (PAP)</a:t>
            </a:r>
          </a:p>
        </p:txBody>
      </p:sp>
      <p:pic>
        <p:nvPicPr>
          <p:cNvPr id="21" name="Content Placeholder 20" descr="Screenshot of the pharmaceutical assistance programs page results page in plan finder.">
            <a:extLst>
              <a:ext uri="{FF2B5EF4-FFF2-40B4-BE49-F238E27FC236}">
                <a16:creationId xmlns:a16="http://schemas.microsoft.com/office/drawing/2014/main" id="{649B0CD2-7C59-478E-9732-28E7AE9D3C45}"/>
              </a:ext>
            </a:extLst>
          </p:cNvPr>
          <p:cNvPicPr>
            <a:picLocks noGrp="1" noChangeAspect="1"/>
          </p:cNvPicPr>
          <p:nvPr>
            <p:ph idx="12"/>
          </p:nvPr>
        </p:nvPicPr>
        <p:blipFill>
          <a:blip r:embed="rId3" cstate="email">
            <a:extLst>
              <a:ext uri="{28A0092B-C50C-407E-A947-70E740481C1C}">
                <a14:useLocalDpi xmlns:a14="http://schemas.microsoft.com/office/drawing/2010/main"/>
              </a:ext>
            </a:extLst>
          </a:blip>
          <a:stretch>
            <a:fillRect/>
          </a:stretch>
        </p:blipFill>
        <p:spPr>
          <a:xfrm>
            <a:off x="6248400" y="1360959"/>
            <a:ext cx="5276850" cy="4658510"/>
          </a:xfrm>
        </p:spPr>
      </p:pic>
      <p:pic>
        <p:nvPicPr>
          <p:cNvPr id="19" name="Content Placeholder 18" descr="Screenshot of the pharmaceutical assistance programs page in plan finder. Search by entering a drug to find programs.">
            <a:extLst>
              <a:ext uri="{FF2B5EF4-FFF2-40B4-BE49-F238E27FC236}">
                <a16:creationId xmlns:a16="http://schemas.microsoft.com/office/drawing/2014/main" id="{C63BD636-432D-48F6-9D5A-63F0808DD769}"/>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66750" y="1365581"/>
            <a:ext cx="5276850" cy="4653888"/>
          </a:xfrm>
        </p:spPr>
      </p:pic>
    </p:spTree>
    <p:extLst>
      <p:ext uri="{BB962C8B-B14F-4D97-AF65-F5344CB8AC3E}">
        <p14:creationId xmlns:p14="http://schemas.microsoft.com/office/powerpoint/2010/main" val="272074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pic>
        <p:nvPicPr>
          <p:cNvPr id="13" name="Content Placeholder 12" descr="Screenshot of the state pharmaceutical assistance programs page results page in plan finder.">
            <a:extLst>
              <a:ext uri="{FF2B5EF4-FFF2-40B4-BE49-F238E27FC236}">
                <a16:creationId xmlns:a16="http://schemas.microsoft.com/office/drawing/2014/main" id="{E971A0CA-C245-47E8-86ED-8076907A7039}"/>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6256632" y="1171575"/>
            <a:ext cx="5254036" cy="5021263"/>
          </a:xfrm>
        </p:spPr>
      </p:pic>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State Pharmaceutical Assistance Programs (SPAP)</a:t>
            </a:r>
          </a:p>
        </p:txBody>
      </p:sp>
      <p:pic>
        <p:nvPicPr>
          <p:cNvPr id="14" name="Content Placeholder 13" descr="Screenshot of the state pharmaceutical assistance programs page in plan finder. Search by entering a drug to find programs.">
            <a:extLst>
              <a:ext uri="{FF2B5EF4-FFF2-40B4-BE49-F238E27FC236}">
                <a16:creationId xmlns:a16="http://schemas.microsoft.com/office/drawing/2014/main" id="{3F5F2E93-94D7-48DE-9809-49C3DEB5D16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6750" y="1407885"/>
            <a:ext cx="5276850" cy="4784953"/>
          </a:xfrm>
        </p:spPr>
      </p:pic>
    </p:spTree>
    <p:extLst>
      <p:ext uri="{BB962C8B-B14F-4D97-AF65-F5344CB8AC3E}">
        <p14:creationId xmlns:p14="http://schemas.microsoft.com/office/powerpoint/2010/main" val="1796736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Program of All-Inclusive Care for the Elderly (PACE)</a:t>
            </a:r>
          </a:p>
        </p:txBody>
      </p:sp>
      <p:pic>
        <p:nvPicPr>
          <p:cNvPr id="10" name="Content Placeholder 9" descr="Screenshot of the Program of All-inclusive Care for the Elderly (PACE) page search page in plan finder.">
            <a:extLst>
              <a:ext uri="{FF2B5EF4-FFF2-40B4-BE49-F238E27FC236}">
                <a16:creationId xmlns:a16="http://schemas.microsoft.com/office/drawing/2014/main" id="{F2763041-2C38-4631-A596-830654AC629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6750" y="1407461"/>
            <a:ext cx="5276850" cy="4570129"/>
          </a:xfrm>
        </p:spPr>
      </p:pic>
      <p:pic>
        <p:nvPicPr>
          <p:cNvPr id="12" name="Content Placeholder 11" descr="Screenshot of the Program of All-inclusive Care for the Elderly (PACE) page results page in plan finder.">
            <a:extLst>
              <a:ext uri="{FF2B5EF4-FFF2-40B4-BE49-F238E27FC236}">
                <a16:creationId xmlns:a16="http://schemas.microsoft.com/office/drawing/2014/main" id="{EC5CFC3A-B154-45DF-8B35-EDB74B09D8A4}"/>
              </a:ext>
            </a:extLst>
          </p:cNvPr>
          <p:cNvPicPr>
            <a:picLocks noGrp="1" noChangeAspect="1"/>
          </p:cNvPicPr>
          <p:nvPr>
            <p:ph idx="12"/>
          </p:nvPr>
        </p:nvPicPr>
        <p:blipFill>
          <a:blip r:embed="rId3" cstate="email">
            <a:extLst>
              <a:ext uri="{28A0092B-C50C-407E-A947-70E740481C1C}">
                <a14:useLocalDpi xmlns:a14="http://schemas.microsoft.com/office/drawing/2010/main"/>
              </a:ext>
            </a:extLst>
          </a:blip>
          <a:stretch>
            <a:fillRect/>
          </a:stretch>
        </p:blipFill>
        <p:spPr>
          <a:xfrm>
            <a:off x="6245225" y="1357568"/>
            <a:ext cx="5276850" cy="4649276"/>
          </a:xfrm>
        </p:spPr>
      </p:pic>
    </p:spTree>
    <p:extLst>
      <p:ext uri="{BB962C8B-B14F-4D97-AF65-F5344CB8AC3E}">
        <p14:creationId xmlns:p14="http://schemas.microsoft.com/office/powerpoint/2010/main" val="3722094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8A3792-5728-43C7-8701-5024D49C97B7}"/>
              </a:ext>
            </a:extLst>
          </p:cNvPr>
          <p:cNvSpPr>
            <a:spLocks noGrp="1"/>
          </p:cNvSpPr>
          <p:nvPr>
            <p:ph type="ftr" sz="quarter" idx="11"/>
          </p:nvPr>
        </p:nvSpPr>
        <p:spPr/>
        <p:txBody>
          <a:bodyPr/>
          <a:lstStyle/>
          <a:p>
            <a:r>
              <a:rPr lang="en-US" dirty="0"/>
              <a:t>Medicare Plan Finder</a:t>
            </a:r>
          </a:p>
        </p:txBody>
      </p:sp>
      <p:sp>
        <p:nvSpPr>
          <p:cNvPr id="3" name="Date Placeholder 2">
            <a:extLst>
              <a:ext uri="{FF2B5EF4-FFF2-40B4-BE49-F238E27FC236}">
                <a16:creationId xmlns:a16="http://schemas.microsoft.com/office/drawing/2014/main" id="{48385370-4FEA-4D46-A08A-4C58184273B2}"/>
              </a:ext>
            </a:extLst>
          </p:cNvPr>
          <p:cNvSpPr>
            <a:spLocks noGrp="1"/>
          </p:cNvSpPr>
          <p:nvPr>
            <p:ph type="dt" sz="half" idx="10"/>
          </p:nvPr>
        </p:nvSpPr>
        <p:spPr/>
        <p:txBody>
          <a:bodyPr/>
          <a:lstStyle/>
          <a:p>
            <a:r>
              <a:rPr lang="en-US" dirty="0"/>
              <a:t>August 2021</a:t>
            </a:r>
          </a:p>
        </p:txBody>
      </p:sp>
      <p:sp>
        <p:nvSpPr>
          <p:cNvPr id="4" name="Title 3">
            <a:extLst>
              <a:ext uri="{FF2B5EF4-FFF2-40B4-BE49-F238E27FC236}">
                <a16:creationId xmlns:a16="http://schemas.microsoft.com/office/drawing/2014/main" id="{0AFAEE0C-1D24-49AD-9A6B-8EEA72ED0276}"/>
              </a:ext>
            </a:extLst>
          </p:cNvPr>
          <p:cNvSpPr>
            <a:spLocks noGrp="1"/>
          </p:cNvSpPr>
          <p:nvPr>
            <p:ph type="title"/>
          </p:nvPr>
        </p:nvSpPr>
        <p:spPr/>
        <p:txBody>
          <a:bodyPr>
            <a:normAutofit fontScale="90000"/>
          </a:bodyPr>
          <a:lstStyle/>
          <a:p>
            <a:r>
              <a:rPr lang="en-US" dirty="0"/>
              <a:t>Lesson 2</a:t>
            </a:r>
          </a:p>
        </p:txBody>
      </p:sp>
      <p:sp>
        <p:nvSpPr>
          <p:cNvPr id="5" name="Text Placeholder 4">
            <a:extLst>
              <a:ext uri="{FF2B5EF4-FFF2-40B4-BE49-F238E27FC236}">
                <a16:creationId xmlns:a16="http://schemas.microsoft.com/office/drawing/2014/main" id="{FF31A6A1-BA64-4B51-B6AA-C3BD3CF90F99}"/>
              </a:ext>
            </a:extLst>
          </p:cNvPr>
          <p:cNvSpPr>
            <a:spLocks noGrp="1"/>
          </p:cNvSpPr>
          <p:nvPr>
            <p:ph type="body" idx="1"/>
          </p:nvPr>
        </p:nvSpPr>
        <p:spPr/>
        <p:txBody>
          <a:bodyPr>
            <a:normAutofit/>
          </a:bodyPr>
          <a:lstStyle/>
          <a:p>
            <a:r>
              <a:rPr lang="en-US" sz="3600" dirty="0"/>
              <a:t>Policy Updates</a:t>
            </a:r>
          </a:p>
        </p:txBody>
      </p:sp>
    </p:spTree>
    <p:extLst>
      <p:ext uri="{BB962C8B-B14F-4D97-AF65-F5344CB8AC3E}">
        <p14:creationId xmlns:p14="http://schemas.microsoft.com/office/powerpoint/2010/main" val="351026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7EBF0-D9A7-4E0C-AFC6-A2166AF8575B}"/>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A1B03CEF-9F61-4FA5-BDDE-CEA3D2126B2F}"/>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544E1969-A9EA-42DF-A9F5-39B93361A383}"/>
              </a:ext>
            </a:extLst>
          </p:cNvPr>
          <p:cNvSpPr>
            <a:spLocks noGrp="1"/>
          </p:cNvSpPr>
          <p:nvPr>
            <p:ph type="title"/>
          </p:nvPr>
        </p:nvSpPr>
        <p:spPr/>
        <p:txBody>
          <a:bodyPr/>
          <a:lstStyle/>
          <a:p>
            <a:r>
              <a:rPr lang="en-US" dirty="0"/>
              <a:t>Policy Updates</a:t>
            </a:r>
          </a:p>
        </p:txBody>
      </p:sp>
      <p:sp>
        <p:nvSpPr>
          <p:cNvPr id="5" name="Content Placeholder 4">
            <a:extLst>
              <a:ext uri="{FF2B5EF4-FFF2-40B4-BE49-F238E27FC236}">
                <a16:creationId xmlns:a16="http://schemas.microsoft.com/office/drawing/2014/main" id="{3D2ACCF3-7FE9-4772-B46F-0A7D55AF651E}"/>
              </a:ext>
            </a:extLst>
          </p:cNvPr>
          <p:cNvSpPr>
            <a:spLocks noGrp="1"/>
          </p:cNvSpPr>
          <p:nvPr>
            <p:ph idx="1"/>
          </p:nvPr>
        </p:nvSpPr>
        <p:spPr/>
        <p:txBody>
          <a:bodyPr/>
          <a:lstStyle/>
          <a:p>
            <a:r>
              <a:rPr lang="en-US" dirty="0"/>
              <a:t>Insulin Savings Model</a:t>
            </a:r>
          </a:p>
          <a:p>
            <a:pPr lvl="1"/>
            <a:r>
              <a:rPr lang="en-US" dirty="0"/>
              <a:t>New drugs added</a:t>
            </a:r>
          </a:p>
          <a:p>
            <a:pPr lvl="1"/>
            <a:r>
              <a:rPr lang="en-US" dirty="0"/>
              <a:t>Plans can now specify pricing for 30/60/90-day refills</a:t>
            </a:r>
          </a:p>
          <a:p>
            <a:pPr lvl="1"/>
            <a:r>
              <a:rPr lang="en-US" dirty="0"/>
              <a:t>Plans can choose the pharmacy type that pricing applies to</a:t>
            </a:r>
          </a:p>
          <a:p>
            <a:r>
              <a:rPr lang="en-US" dirty="0"/>
              <a:t>Addition of preferred specialty tier</a:t>
            </a:r>
          </a:p>
          <a:p>
            <a:r>
              <a:rPr lang="en-US" dirty="0"/>
              <a:t>Tweaks to Special Enrollment Period (SEP) questions on enrollment form</a:t>
            </a:r>
          </a:p>
          <a:p>
            <a:endParaRPr lang="en-US" dirty="0"/>
          </a:p>
          <a:p>
            <a:endParaRPr lang="en-US" dirty="0"/>
          </a:p>
        </p:txBody>
      </p:sp>
    </p:spTree>
    <p:extLst>
      <p:ext uri="{BB962C8B-B14F-4D97-AF65-F5344CB8AC3E}">
        <p14:creationId xmlns:p14="http://schemas.microsoft.com/office/powerpoint/2010/main" val="81315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8EBA-BDF5-4FC2-9928-1B847A2313F1}"/>
              </a:ext>
            </a:extLst>
          </p:cNvPr>
          <p:cNvSpPr>
            <a:spLocks noGrp="1"/>
          </p:cNvSpPr>
          <p:nvPr>
            <p:ph type="title"/>
          </p:nvPr>
        </p:nvSpPr>
        <p:spPr/>
        <p:txBody>
          <a:bodyPr>
            <a:normAutofit fontScale="90000"/>
          </a:bodyPr>
          <a:lstStyle/>
          <a:p>
            <a:r>
              <a:rPr lang="en-US" dirty="0"/>
              <a:t>Lesson 3</a:t>
            </a:r>
          </a:p>
        </p:txBody>
      </p:sp>
      <p:sp>
        <p:nvSpPr>
          <p:cNvPr id="3" name="Footer Placeholder 2">
            <a:extLst>
              <a:ext uri="{FF2B5EF4-FFF2-40B4-BE49-F238E27FC236}">
                <a16:creationId xmlns:a16="http://schemas.microsoft.com/office/drawing/2014/main" id="{FD91566B-7F12-4F5D-A8F1-CDA949292C83}"/>
              </a:ext>
            </a:extLst>
          </p:cNvPr>
          <p:cNvSpPr>
            <a:spLocks noGrp="1"/>
          </p:cNvSpPr>
          <p:nvPr>
            <p:ph type="ftr" sz="quarter" idx="11"/>
          </p:nvPr>
        </p:nvSpPr>
        <p:spPr/>
        <p:txBody>
          <a:bodyPr/>
          <a:lstStyle/>
          <a:p>
            <a:r>
              <a:rPr lang="en-US" dirty="0"/>
              <a:t>Medicare Plan Finder</a:t>
            </a:r>
          </a:p>
        </p:txBody>
      </p:sp>
      <p:sp>
        <p:nvSpPr>
          <p:cNvPr id="4" name="Date Placeholder 3">
            <a:extLst>
              <a:ext uri="{FF2B5EF4-FFF2-40B4-BE49-F238E27FC236}">
                <a16:creationId xmlns:a16="http://schemas.microsoft.com/office/drawing/2014/main" id="{AB691315-74DA-44B1-8AB8-1EC2460E1057}"/>
              </a:ext>
            </a:extLst>
          </p:cNvPr>
          <p:cNvSpPr>
            <a:spLocks noGrp="1"/>
          </p:cNvSpPr>
          <p:nvPr>
            <p:ph type="dt" sz="half" idx="10"/>
          </p:nvPr>
        </p:nvSpPr>
        <p:spPr/>
        <p:txBody>
          <a:bodyPr/>
          <a:lstStyle/>
          <a:p>
            <a:r>
              <a:rPr lang="en-US" dirty="0"/>
              <a:t>August 2021</a:t>
            </a:r>
          </a:p>
        </p:txBody>
      </p:sp>
      <p:sp>
        <p:nvSpPr>
          <p:cNvPr id="5" name="Text Placeholder 4">
            <a:extLst>
              <a:ext uri="{FF2B5EF4-FFF2-40B4-BE49-F238E27FC236}">
                <a16:creationId xmlns:a16="http://schemas.microsoft.com/office/drawing/2014/main" id="{7A8EE55C-54FC-49FA-BD47-D9094EA2DAAE}"/>
              </a:ext>
            </a:extLst>
          </p:cNvPr>
          <p:cNvSpPr>
            <a:spLocks noGrp="1"/>
          </p:cNvSpPr>
          <p:nvPr>
            <p:ph type="body" idx="1"/>
          </p:nvPr>
        </p:nvSpPr>
        <p:spPr/>
        <p:txBody>
          <a:bodyPr>
            <a:normAutofit/>
          </a:bodyPr>
          <a:lstStyle/>
          <a:p>
            <a:r>
              <a:rPr lang="en-US" sz="3600" dirty="0"/>
              <a:t>Back-End Enablers</a:t>
            </a:r>
          </a:p>
        </p:txBody>
      </p:sp>
    </p:spTree>
    <p:extLst>
      <p:ext uri="{BB962C8B-B14F-4D97-AF65-F5344CB8AC3E}">
        <p14:creationId xmlns:p14="http://schemas.microsoft.com/office/powerpoint/2010/main" val="267447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p:txBody>
          <a:bodyPr>
            <a:normAutofit/>
          </a:bodyPr>
          <a:lstStyle/>
          <a:p>
            <a:pPr marL="0" lvl="0" indent="0" defTabSz="685800">
              <a:lnSpc>
                <a:spcPct val="100000"/>
              </a:lnSpc>
              <a:spcBef>
                <a:spcPts val="600"/>
              </a:spcBef>
              <a:buNone/>
            </a:pPr>
            <a:r>
              <a:rPr lang="en-US" dirty="0"/>
              <a:t>This session should help you: </a:t>
            </a:r>
          </a:p>
          <a:p>
            <a:pPr marL="265510" lvl="0" indent="-265510" defTabSz="685800">
              <a:lnSpc>
                <a:spcPct val="100000"/>
              </a:lnSpc>
              <a:spcBef>
                <a:spcPts val="600"/>
              </a:spcBef>
            </a:pPr>
            <a:r>
              <a:rPr lang="en-US" dirty="0"/>
              <a:t>Recognize and navigate Plan Finder updates</a:t>
            </a:r>
          </a:p>
          <a:p>
            <a:pPr marL="265510" lvl="0" indent="-265510" defTabSz="685800">
              <a:lnSpc>
                <a:spcPct val="100000"/>
              </a:lnSpc>
              <a:spcBef>
                <a:spcPts val="600"/>
              </a:spcBef>
            </a:pPr>
            <a:r>
              <a:rPr lang="en-US" dirty="0"/>
              <a:t>Review Plan Finder support tools for Pharmaceutical Assistance Programs (PAP), State Pharmaceutical Assistance Programs (SPAP), and Program of All-Inclusive Care for the Elderly (PACE)</a:t>
            </a:r>
          </a:p>
          <a:p>
            <a:pPr marL="265510" lvl="0" indent="-265510" defTabSz="685800">
              <a:lnSpc>
                <a:spcPct val="100000"/>
              </a:lnSpc>
              <a:spcBef>
                <a:spcPts val="600"/>
              </a:spcBef>
            </a:pPr>
            <a:r>
              <a:rPr lang="en-US" dirty="0"/>
              <a:t>Identify policy updates</a:t>
            </a:r>
          </a:p>
          <a:p>
            <a:pPr marL="265510" lvl="0" indent="-265510" defTabSz="685800">
              <a:lnSpc>
                <a:spcPct val="100000"/>
              </a:lnSpc>
              <a:spcBef>
                <a:spcPts val="600"/>
              </a:spcBef>
            </a:pPr>
            <a:r>
              <a:rPr lang="en-US" dirty="0"/>
              <a:t>Define back-end enablers</a:t>
            </a:r>
          </a:p>
          <a:p>
            <a:pPr marL="265510" lvl="0" indent="-265510" defTabSz="685800">
              <a:lnSpc>
                <a:spcPct val="100000"/>
              </a:lnSpc>
              <a:spcBef>
                <a:spcPts val="600"/>
              </a:spcBef>
            </a:pPr>
            <a:endParaRPr lang="en-US" dirty="0"/>
          </a:p>
          <a:p>
            <a:pPr marL="265510" lvl="0" indent="-265510" defTabSz="685800">
              <a:lnSpc>
                <a:spcPct val="100000"/>
              </a:lnSpc>
              <a:spcBef>
                <a:spcPts val="600"/>
              </a:spcBef>
            </a:pPr>
            <a:endParaRPr lang="en-US" dirty="0"/>
          </a:p>
          <a:p>
            <a:pPr marL="265510" lvl="0" indent="-265510" defTabSz="685800">
              <a:lnSpc>
                <a:spcPct val="100000"/>
              </a:lnSpc>
              <a:spcBef>
                <a:spcPts val="600"/>
              </a:spcBef>
            </a:pPr>
            <a:endParaRPr lang="en-US" dirty="0"/>
          </a:p>
          <a:p>
            <a:endParaRPr lang="en-US" dirty="0"/>
          </a:p>
        </p:txBody>
      </p:sp>
      <p:sp>
        <p:nvSpPr>
          <p:cNvPr id="4" name="Date Placeholder 3">
            <a:extLst>
              <a:ext uri="{FF2B5EF4-FFF2-40B4-BE49-F238E27FC236}">
                <a16:creationId xmlns:a16="http://schemas.microsoft.com/office/drawing/2014/main" id="{FFE0F7BA-B7CB-CC44-A510-4BEEF236974B}"/>
              </a:ext>
            </a:extLst>
          </p:cNvPr>
          <p:cNvSpPr>
            <a:spLocks noGrp="1"/>
          </p:cNvSpPr>
          <p:nvPr>
            <p:ph type="dt" sz="half"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59947857-69D2-7E49-B8BA-12BDADCFB697}"/>
              </a:ext>
            </a:extLst>
          </p:cNvPr>
          <p:cNvSpPr>
            <a:spLocks noGrp="1"/>
          </p:cNvSpPr>
          <p:nvPr>
            <p:ph type="ftr" sz="quarter" idx="11"/>
          </p:nvPr>
        </p:nvSpPr>
        <p:spPr/>
        <p:txBody>
          <a:bodyPr/>
          <a:lstStyle/>
          <a:p>
            <a:r>
              <a:rPr lang="en-US" dirty="0"/>
              <a:t>Medicare Drug Coverage</a:t>
            </a:r>
          </a:p>
        </p:txBody>
      </p:sp>
    </p:spTree>
    <p:extLst>
      <p:ext uri="{BB962C8B-B14F-4D97-AF65-F5344CB8AC3E}">
        <p14:creationId xmlns:p14="http://schemas.microsoft.com/office/powerpoint/2010/main" val="117979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Back-End Enablers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Data schema improvements</a:t>
            </a:r>
          </a:p>
          <a:p>
            <a:r>
              <a:rPr lang="en-US" dirty="0"/>
              <a:t>Analytics and dashboard improvements</a:t>
            </a:r>
          </a:p>
          <a:p>
            <a:r>
              <a:rPr lang="en-US" dirty="0"/>
              <a:t>Accessibility improvements</a:t>
            </a:r>
          </a:p>
          <a:p>
            <a:r>
              <a:rPr lang="en-US" dirty="0"/>
              <a:t>Continual performance testing and improvements</a:t>
            </a:r>
          </a:p>
          <a:p>
            <a:r>
              <a:rPr lang="en-US" dirty="0"/>
              <a:t>New system to triage Plan Finder issues</a:t>
            </a:r>
          </a:p>
        </p:txBody>
      </p:sp>
    </p:spTree>
    <p:extLst>
      <p:ext uri="{BB962C8B-B14F-4D97-AF65-F5344CB8AC3E}">
        <p14:creationId xmlns:p14="http://schemas.microsoft.com/office/powerpoint/2010/main" val="3037758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6142" y="-96447"/>
            <a:ext cx="9837234" cy="1020646"/>
          </a:xfrm>
        </p:spPr>
        <p:txBody>
          <a:bodyPr/>
          <a:lstStyle/>
          <a:p>
            <a:r>
              <a:rPr lang="en-US" dirty="0"/>
              <a:t>5-Minute Break</a:t>
            </a:r>
          </a:p>
        </p:txBody>
      </p:sp>
      <p:sp>
        <p:nvSpPr>
          <p:cNvPr id="10" name="TextBox 9"/>
          <p:cNvSpPr txBox="1"/>
          <p:nvPr/>
        </p:nvSpPr>
        <p:spPr>
          <a:xfrm>
            <a:off x="1896163" y="1231839"/>
            <a:ext cx="8657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To help you track when we’ll resume, each bar takes 1 minute to disappear from the slide…</a:t>
            </a:r>
          </a:p>
        </p:txBody>
      </p:sp>
      <p:sp>
        <p:nvSpPr>
          <p:cNvPr id="37" name="Rectangle 36" title="blue rectangle">
            <a:extLst>
              <a:ext uri="{FF2B5EF4-FFF2-40B4-BE49-F238E27FC236}">
                <a16:creationId xmlns:a16="http://schemas.microsoft.com/office/drawing/2014/main" id="{A8E7EFB2-7AAB-4B13-97D1-B472CC50F7EE}"/>
              </a:ext>
            </a:extLst>
          </p:cNvPr>
          <p:cNvSpPr/>
          <p:nvPr/>
        </p:nvSpPr>
        <p:spPr>
          <a:xfrm rot="10800000">
            <a:off x="1866141" y="2304130"/>
            <a:ext cx="10190875" cy="664036"/>
          </a:xfrm>
          <a:prstGeom prst="rect">
            <a:avLst/>
          </a:prstGeom>
          <a:gradFill flip="none" rotWithShape="1">
            <a:gsLst>
              <a:gs pos="0">
                <a:schemeClr val="accent1">
                  <a:lumMod val="5000"/>
                  <a:lumOff val="95000"/>
                </a:schemeClr>
              </a:gs>
              <a:gs pos="12000">
                <a:srgbClr val="A3D1FF"/>
              </a:gs>
              <a:gs pos="41000">
                <a:srgbClr val="A7BCE3"/>
              </a:gs>
              <a:gs pos="54000">
                <a:srgbClr val="82A1D8"/>
              </a:gs>
              <a:gs pos="83000">
                <a:srgbClr val="5C84CC"/>
              </a:gs>
              <a:gs pos="100000">
                <a:srgbClr val="0755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40" name="Rectangle 39" title="blue rectangle">
            <a:extLst>
              <a:ext uri="{FF2B5EF4-FFF2-40B4-BE49-F238E27FC236}">
                <a16:creationId xmlns:a16="http://schemas.microsoft.com/office/drawing/2014/main" id="{A8E7EFB2-7AAB-4B13-97D1-B472CC50F7EE}"/>
              </a:ext>
            </a:extLst>
          </p:cNvPr>
          <p:cNvSpPr/>
          <p:nvPr/>
        </p:nvSpPr>
        <p:spPr>
          <a:xfrm rot="10800000">
            <a:off x="1874848" y="3161925"/>
            <a:ext cx="10190875" cy="664036"/>
          </a:xfrm>
          <a:prstGeom prst="rect">
            <a:avLst/>
          </a:prstGeom>
          <a:gradFill flip="none" rotWithShape="1">
            <a:gsLst>
              <a:gs pos="0">
                <a:schemeClr val="accent1">
                  <a:lumMod val="5000"/>
                  <a:lumOff val="95000"/>
                </a:schemeClr>
              </a:gs>
              <a:gs pos="12000">
                <a:srgbClr val="A3D1FF"/>
              </a:gs>
              <a:gs pos="41000">
                <a:srgbClr val="A7BCE3"/>
              </a:gs>
              <a:gs pos="54000">
                <a:srgbClr val="82A1D8"/>
              </a:gs>
              <a:gs pos="83000">
                <a:srgbClr val="5C84CC"/>
              </a:gs>
              <a:gs pos="100000">
                <a:srgbClr val="0755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title="blue rectangle">
            <a:extLst>
              <a:ext uri="{FF2B5EF4-FFF2-40B4-BE49-F238E27FC236}">
                <a16:creationId xmlns:a16="http://schemas.microsoft.com/office/drawing/2014/main" id="{A8E7EFB2-7AAB-4B13-97D1-B472CC50F7EE}"/>
              </a:ext>
            </a:extLst>
          </p:cNvPr>
          <p:cNvSpPr/>
          <p:nvPr/>
        </p:nvSpPr>
        <p:spPr>
          <a:xfrm rot="10800000">
            <a:off x="1880251" y="3984482"/>
            <a:ext cx="10190875" cy="664036"/>
          </a:xfrm>
          <a:prstGeom prst="rect">
            <a:avLst/>
          </a:prstGeom>
          <a:gradFill flip="none" rotWithShape="1">
            <a:gsLst>
              <a:gs pos="0">
                <a:schemeClr val="accent1">
                  <a:lumMod val="5000"/>
                  <a:lumOff val="95000"/>
                </a:schemeClr>
              </a:gs>
              <a:gs pos="12000">
                <a:srgbClr val="A3D1FF"/>
              </a:gs>
              <a:gs pos="41000">
                <a:srgbClr val="A7BCE3"/>
              </a:gs>
              <a:gs pos="54000">
                <a:srgbClr val="82A1D8"/>
              </a:gs>
              <a:gs pos="83000">
                <a:srgbClr val="5C84CC"/>
              </a:gs>
              <a:gs pos="100000">
                <a:srgbClr val="0755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title="blue rectangle">
            <a:extLst>
              <a:ext uri="{FF2B5EF4-FFF2-40B4-BE49-F238E27FC236}">
                <a16:creationId xmlns:a16="http://schemas.microsoft.com/office/drawing/2014/main" id="{A8E7EFB2-7AAB-4B13-97D1-B472CC50F7EE}"/>
              </a:ext>
            </a:extLst>
          </p:cNvPr>
          <p:cNvSpPr/>
          <p:nvPr/>
        </p:nvSpPr>
        <p:spPr>
          <a:xfrm rot="10800000">
            <a:off x="1852031" y="4818651"/>
            <a:ext cx="10190875" cy="664036"/>
          </a:xfrm>
          <a:prstGeom prst="rect">
            <a:avLst/>
          </a:prstGeom>
          <a:gradFill flip="none" rotWithShape="1">
            <a:gsLst>
              <a:gs pos="0">
                <a:schemeClr val="accent1">
                  <a:lumMod val="5000"/>
                  <a:lumOff val="95000"/>
                </a:schemeClr>
              </a:gs>
              <a:gs pos="12000">
                <a:srgbClr val="A3D1FF"/>
              </a:gs>
              <a:gs pos="41000">
                <a:srgbClr val="A7BCE3"/>
              </a:gs>
              <a:gs pos="54000">
                <a:srgbClr val="82A1D8"/>
              </a:gs>
              <a:gs pos="83000">
                <a:srgbClr val="5C84CC"/>
              </a:gs>
              <a:gs pos="100000">
                <a:srgbClr val="0755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title="blue rectangle">
            <a:extLst>
              <a:ext uri="{FF2B5EF4-FFF2-40B4-BE49-F238E27FC236}">
                <a16:creationId xmlns:a16="http://schemas.microsoft.com/office/drawing/2014/main" id="{A8E7EFB2-7AAB-4B13-97D1-B472CC50F7EE}"/>
              </a:ext>
            </a:extLst>
          </p:cNvPr>
          <p:cNvSpPr/>
          <p:nvPr/>
        </p:nvSpPr>
        <p:spPr>
          <a:xfrm rot="10800000">
            <a:off x="1866141" y="5619554"/>
            <a:ext cx="10190875" cy="664036"/>
          </a:xfrm>
          <a:prstGeom prst="rect">
            <a:avLst/>
          </a:prstGeom>
          <a:gradFill flip="none" rotWithShape="1">
            <a:gsLst>
              <a:gs pos="0">
                <a:schemeClr val="accent1">
                  <a:lumMod val="5000"/>
                  <a:lumOff val="95000"/>
                </a:schemeClr>
              </a:gs>
              <a:gs pos="12000">
                <a:srgbClr val="A3D1FF"/>
              </a:gs>
              <a:gs pos="41000">
                <a:srgbClr val="A7BCE3"/>
              </a:gs>
              <a:gs pos="54000">
                <a:srgbClr val="82A1D8"/>
              </a:gs>
              <a:gs pos="83000">
                <a:srgbClr val="5C84CC"/>
              </a:gs>
              <a:gs pos="100000">
                <a:srgbClr val="0755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9000"/>
                                        <p:tgtEl>
                                          <p:spTgt spid="37"/>
                                        </p:tgtEl>
                                        <p:attrNameLst>
                                          <p:attrName>ppt_x</p:attrName>
                                        </p:attrNameLst>
                                      </p:cBhvr>
                                      <p:tavLst>
                                        <p:tav tm="0">
                                          <p:val>
                                            <p:strVal val="ppt_x"/>
                                          </p:val>
                                        </p:tav>
                                        <p:tav tm="100000">
                                          <p:val>
                                            <p:strVal val="1+ppt_w/2"/>
                                          </p:val>
                                        </p:tav>
                                      </p:tavLst>
                                    </p:anim>
                                    <p:anim calcmode="lin" valueType="num">
                                      <p:cBhvr additive="base">
                                        <p:cTn id="7" dur="59000"/>
                                        <p:tgtEl>
                                          <p:spTgt spid="37"/>
                                        </p:tgtEl>
                                        <p:attrNameLst>
                                          <p:attrName>ppt_y</p:attrName>
                                        </p:attrNameLst>
                                      </p:cBhvr>
                                      <p:tavLst>
                                        <p:tav tm="0">
                                          <p:val>
                                            <p:strVal val="ppt_y"/>
                                          </p:val>
                                        </p:tav>
                                        <p:tav tm="100000">
                                          <p:val>
                                            <p:strVal val="ppt_y"/>
                                          </p:val>
                                        </p:tav>
                                      </p:tavLst>
                                    </p:anim>
                                    <p:set>
                                      <p:cBhvr>
                                        <p:cTn id="8" dur="1" fill="hold">
                                          <p:stCondLst>
                                            <p:cond delay="58999"/>
                                          </p:stCondLst>
                                        </p:cTn>
                                        <p:tgtEl>
                                          <p:spTgt spid="37"/>
                                        </p:tgtEl>
                                        <p:attrNameLst>
                                          <p:attrName>style.visibility</p:attrName>
                                        </p:attrNameLst>
                                      </p:cBhvr>
                                      <p:to>
                                        <p:strVal val="hidden"/>
                                      </p:to>
                                    </p:set>
                                  </p:childTnLst>
                                </p:cTn>
                              </p:par>
                            </p:childTnLst>
                          </p:cTn>
                        </p:par>
                        <p:par>
                          <p:cTn id="9" fill="hold">
                            <p:stCondLst>
                              <p:cond delay="59000"/>
                            </p:stCondLst>
                            <p:childTnLst>
                              <p:par>
                                <p:cTn id="10" presetID="2" presetClass="exit" presetSubtype="2" fill="hold" grpId="0" nodeType="afterEffect">
                                  <p:stCondLst>
                                    <p:cond delay="0"/>
                                  </p:stCondLst>
                                  <p:childTnLst>
                                    <p:anim calcmode="lin" valueType="num">
                                      <p:cBhvr additive="base">
                                        <p:cTn id="11" dur="59000"/>
                                        <p:tgtEl>
                                          <p:spTgt spid="40"/>
                                        </p:tgtEl>
                                        <p:attrNameLst>
                                          <p:attrName>ppt_x</p:attrName>
                                        </p:attrNameLst>
                                      </p:cBhvr>
                                      <p:tavLst>
                                        <p:tav tm="0">
                                          <p:val>
                                            <p:strVal val="ppt_x"/>
                                          </p:val>
                                        </p:tav>
                                        <p:tav tm="100000">
                                          <p:val>
                                            <p:strVal val="1+ppt_w/2"/>
                                          </p:val>
                                        </p:tav>
                                      </p:tavLst>
                                    </p:anim>
                                    <p:anim calcmode="lin" valueType="num">
                                      <p:cBhvr additive="base">
                                        <p:cTn id="12" dur="59000"/>
                                        <p:tgtEl>
                                          <p:spTgt spid="40"/>
                                        </p:tgtEl>
                                        <p:attrNameLst>
                                          <p:attrName>ppt_y</p:attrName>
                                        </p:attrNameLst>
                                      </p:cBhvr>
                                      <p:tavLst>
                                        <p:tav tm="0">
                                          <p:val>
                                            <p:strVal val="ppt_y"/>
                                          </p:val>
                                        </p:tav>
                                        <p:tav tm="100000">
                                          <p:val>
                                            <p:strVal val="ppt_y"/>
                                          </p:val>
                                        </p:tav>
                                      </p:tavLst>
                                    </p:anim>
                                    <p:set>
                                      <p:cBhvr>
                                        <p:cTn id="13" dur="1" fill="hold">
                                          <p:stCondLst>
                                            <p:cond delay="58999"/>
                                          </p:stCondLst>
                                        </p:cTn>
                                        <p:tgtEl>
                                          <p:spTgt spid="40"/>
                                        </p:tgtEl>
                                        <p:attrNameLst>
                                          <p:attrName>style.visibility</p:attrName>
                                        </p:attrNameLst>
                                      </p:cBhvr>
                                      <p:to>
                                        <p:strVal val="hidden"/>
                                      </p:to>
                                    </p:set>
                                  </p:childTnLst>
                                </p:cTn>
                              </p:par>
                            </p:childTnLst>
                          </p:cTn>
                        </p:par>
                        <p:par>
                          <p:cTn id="14" fill="hold">
                            <p:stCondLst>
                              <p:cond delay="118000"/>
                            </p:stCondLst>
                            <p:childTnLst>
                              <p:par>
                                <p:cTn id="15" presetID="2" presetClass="exit" presetSubtype="2" fill="hold" grpId="0" nodeType="afterEffect">
                                  <p:stCondLst>
                                    <p:cond delay="0"/>
                                  </p:stCondLst>
                                  <p:childTnLst>
                                    <p:anim calcmode="lin" valueType="num">
                                      <p:cBhvr additive="base">
                                        <p:cTn id="16" dur="59000"/>
                                        <p:tgtEl>
                                          <p:spTgt spid="41"/>
                                        </p:tgtEl>
                                        <p:attrNameLst>
                                          <p:attrName>ppt_x</p:attrName>
                                        </p:attrNameLst>
                                      </p:cBhvr>
                                      <p:tavLst>
                                        <p:tav tm="0">
                                          <p:val>
                                            <p:strVal val="ppt_x"/>
                                          </p:val>
                                        </p:tav>
                                        <p:tav tm="100000">
                                          <p:val>
                                            <p:strVal val="1+ppt_w/2"/>
                                          </p:val>
                                        </p:tav>
                                      </p:tavLst>
                                    </p:anim>
                                    <p:anim calcmode="lin" valueType="num">
                                      <p:cBhvr additive="base">
                                        <p:cTn id="17" dur="59000"/>
                                        <p:tgtEl>
                                          <p:spTgt spid="41"/>
                                        </p:tgtEl>
                                        <p:attrNameLst>
                                          <p:attrName>ppt_y</p:attrName>
                                        </p:attrNameLst>
                                      </p:cBhvr>
                                      <p:tavLst>
                                        <p:tav tm="0">
                                          <p:val>
                                            <p:strVal val="ppt_y"/>
                                          </p:val>
                                        </p:tav>
                                        <p:tav tm="100000">
                                          <p:val>
                                            <p:strVal val="ppt_y"/>
                                          </p:val>
                                        </p:tav>
                                      </p:tavLst>
                                    </p:anim>
                                    <p:set>
                                      <p:cBhvr>
                                        <p:cTn id="18" dur="1" fill="hold">
                                          <p:stCondLst>
                                            <p:cond delay="58999"/>
                                          </p:stCondLst>
                                        </p:cTn>
                                        <p:tgtEl>
                                          <p:spTgt spid="41"/>
                                        </p:tgtEl>
                                        <p:attrNameLst>
                                          <p:attrName>style.visibility</p:attrName>
                                        </p:attrNameLst>
                                      </p:cBhvr>
                                      <p:to>
                                        <p:strVal val="hidden"/>
                                      </p:to>
                                    </p:set>
                                  </p:childTnLst>
                                </p:cTn>
                              </p:par>
                            </p:childTnLst>
                          </p:cTn>
                        </p:par>
                        <p:par>
                          <p:cTn id="19" fill="hold">
                            <p:stCondLst>
                              <p:cond delay="177000"/>
                            </p:stCondLst>
                            <p:childTnLst>
                              <p:par>
                                <p:cTn id="20" presetID="2" presetClass="exit" presetSubtype="2" fill="hold" grpId="0" nodeType="afterEffect">
                                  <p:stCondLst>
                                    <p:cond delay="0"/>
                                  </p:stCondLst>
                                  <p:childTnLst>
                                    <p:anim calcmode="lin" valueType="num">
                                      <p:cBhvr additive="base">
                                        <p:cTn id="21" dur="59000"/>
                                        <p:tgtEl>
                                          <p:spTgt spid="42"/>
                                        </p:tgtEl>
                                        <p:attrNameLst>
                                          <p:attrName>ppt_x</p:attrName>
                                        </p:attrNameLst>
                                      </p:cBhvr>
                                      <p:tavLst>
                                        <p:tav tm="0">
                                          <p:val>
                                            <p:strVal val="ppt_x"/>
                                          </p:val>
                                        </p:tav>
                                        <p:tav tm="100000">
                                          <p:val>
                                            <p:strVal val="1+ppt_w/2"/>
                                          </p:val>
                                        </p:tav>
                                      </p:tavLst>
                                    </p:anim>
                                    <p:anim calcmode="lin" valueType="num">
                                      <p:cBhvr additive="base">
                                        <p:cTn id="22" dur="59000"/>
                                        <p:tgtEl>
                                          <p:spTgt spid="42"/>
                                        </p:tgtEl>
                                        <p:attrNameLst>
                                          <p:attrName>ppt_y</p:attrName>
                                        </p:attrNameLst>
                                      </p:cBhvr>
                                      <p:tavLst>
                                        <p:tav tm="0">
                                          <p:val>
                                            <p:strVal val="ppt_y"/>
                                          </p:val>
                                        </p:tav>
                                        <p:tav tm="100000">
                                          <p:val>
                                            <p:strVal val="ppt_y"/>
                                          </p:val>
                                        </p:tav>
                                      </p:tavLst>
                                    </p:anim>
                                    <p:set>
                                      <p:cBhvr>
                                        <p:cTn id="23" dur="1" fill="hold">
                                          <p:stCondLst>
                                            <p:cond delay="58999"/>
                                          </p:stCondLst>
                                        </p:cTn>
                                        <p:tgtEl>
                                          <p:spTgt spid="42"/>
                                        </p:tgtEl>
                                        <p:attrNameLst>
                                          <p:attrName>style.visibility</p:attrName>
                                        </p:attrNameLst>
                                      </p:cBhvr>
                                      <p:to>
                                        <p:strVal val="hidden"/>
                                      </p:to>
                                    </p:set>
                                  </p:childTnLst>
                                </p:cTn>
                              </p:par>
                            </p:childTnLst>
                          </p:cTn>
                        </p:par>
                        <p:par>
                          <p:cTn id="24" fill="hold">
                            <p:stCondLst>
                              <p:cond delay="236000"/>
                            </p:stCondLst>
                            <p:childTnLst>
                              <p:par>
                                <p:cTn id="25" presetID="2" presetClass="exit" presetSubtype="2" fill="hold" grpId="0" nodeType="afterEffect">
                                  <p:stCondLst>
                                    <p:cond delay="0"/>
                                  </p:stCondLst>
                                  <p:childTnLst>
                                    <p:anim calcmode="lin" valueType="num">
                                      <p:cBhvr additive="base">
                                        <p:cTn id="26" dur="59000"/>
                                        <p:tgtEl>
                                          <p:spTgt spid="43"/>
                                        </p:tgtEl>
                                        <p:attrNameLst>
                                          <p:attrName>ppt_x</p:attrName>
                                        </p:attrNameLst>
                                      </p:cBhvr>
                                      <p:tavLst>
                                        <p:tav tm="0">
                                          <p:val>
                                            <p:strVal val="ppt_x"/>
                                          </p:val>
                                        </p:tav>
                                        <p:tav tm="100000">
                                          <p:val>
                                            <p:strVal val="1+ppt_w/2"/>
                                          </p:val>
                                        </p:tav>
                                      </p:tavLst>
                                    </p:anim>
                                    <p:anim calcmode="lin" valueType="num">
                                      <p:cBhvr additive="base">
                                        <p:cTn id="27" dur="59000"/>
                                        <p:tgtEl>
                                          <p:spTgt spid="43"/>
                                        </p:tgtEl>
                                        <p:attrNameLst>
                                          <p:attrName>ppt_y</p:attrName>
                                        </p:attrNameLst>
                                      </p:cBhvr>
                                      <p:tavLst>
                                        <p:tav tm="0">
                                          <p:val>
                                            <p:strVal val="ppt_y"/>
                                          </p:val>
                                        </p:tav>
                                        <p:tav tm="100000">
                                          <p:val>
                                            <p:strVal val="ppt_y"/>
                                          </p:val>
                                        </p:tav>
                                      </p:tavLst>
                                    </p:anim>
                                    <p:set>
                                      <p:cBhvr>
                                        <p:cTn id="28" dur="1" fill="hold">
                                          <p:stCondLst>
                                            <p:cond delay="58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a:t>Question and Answer Session</a:t>
            </a:r>
          </a:p>
        </p:txBody>
      </p:sp>
      <p:pic>
        <p:nvPicPr>
          <p:cNvPr id="6" name="Picture 5" descr="Submit your questions using the Q&amp;A panel  on the side of your screen.&#10;" title="Woman holding a sig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1604" y="3251"/>
            <a:ext cx="5168792" cy="6405826"/>
          </a:xfrm>
          <a:prstGeom prst="rect">
            <a:avLst/>
          </a:prstGeom>
        </p:spPr>
      </p:pic>
      <p:sp>
        <p:nvSpPr>
          <p:cNvPr id="7" name="TextBox 6" descr="Submit your questions using the Q&amp;A panel  on the side of your screen.&#10;"/>
          <p:cNvSpPr txBox="1"/>
          <p:nvPr/>
        </p:nvSpPr>
        <p:spPr>
          <a:xfrm>
            <a:off x="4533580" y="3373291"/>
            <a:ext cx="2836212" cy="2369880"/>
          </a:xfrm>
          <a:prstGeom prst="rect">
            <a:avLst/>
          </a:prstGeom>
          <a:noFill/>
        </p:spPr>
        <p:txBody>
          <a:bodyPr wrap="square" rtlCol="0">
            <a:spAutoFit/>
          </a:bodyPr>
          <a:lstStyle/>
          <a:p>
            <a:pPr algn="ctr"/>
            <a:r>
              <a:rPr lang="en-US" sz="3700" dirty="0"/>
              <a:t>Question </a:t>
            </a:r>
          </a:p>
          <a:p>
            <a:pPr algn="ctr"/>
            <a:r>
              <a:rPr lang="en-US" sz="3700" dirty="0"/>
              <a:t>&amp;</a:t>
            </a:r>
          </a:p>
          <a:p>
            <a:pPr algn="ctr"/>
            <a:r>
              <a:rPr lang="en-US" sz="3700" dirty="0"/>
              <a:t>Answer Session</a:t>
            </a:r>
          </a:p>
        </p:txBody>
      </p:sp>
      <p:sp>
        <p:nvSpPr>
          <p:cNvPr id="2" name="Date Placeholder 1"/>
          <p:cNvSpPr>
            <a:spLocks noGrp="1"/>
          </p:cNvSpPr>
          <p:nvPr>
            <p:ph type="dt" sz="half" idx="10"/>
          </p:nvPr>
        </p:nvSpPr>
        <p:spPr/>
        <p:txBody>
          <a:bodyPr/>
          <a:lstStyle/>
          <a:p>
            <a:r>
              <a:rPr lang="en-US"/>
              <a:t>July 2021</a:t>
            </a:r>
            <a:endParaRPr lang="en-US" dirty="0"/>
          </a:p>
        </p:txBody>
      </p:sp>
      <p:sp>
        <p:nvSpPr>
          <p:cNvPr id="3" name="Footer Placeholder 2"/>
          <p:cNvSpPr>
            <a:spLocks noGrp="1"/>
          </p:cNvSpPr>
          <p:nvPr>
            <p:ph type="ftr" sz="quarter" idx="11"/>
          </p:nvPr>
        </p:nvSpPr>
        <p:spPr/>
        <p:txBody>
          <a:bodyPr/>
          <a:lstStyle/>
          <a:p>
            <a:r>
              <a:rPr lang="en-US"/>
              <a:t>Medicare Drug Coverage</a:t>
            </a:r>
            <a:endParaRPr lang="en-US" dirty="0"/>
          </a:p>
        </p:txBody>
      </p:sp>
    </p:spTree>
    <p:extLst>
      <p:ext uri="{BB962C8B-B14F-4D97-AF65-F5344CB8AC3E}">
        <p14:creationId xmlns:p14="http://schemas.microsoft.com/office/powerpoint/2010/main" val="553080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5" name="Content Placeholder 4"/>
          <p:cNvSpPr>
            <a:spLocks noGrp="1"/>
          </p:cNvSpPr>
          <p:nvPr>
            <p:ph idx="1"/>
          </p:nvPr>
        </p:nvSpPr>
        <p:spPr/>
        <p:txBody>
          <a:bodyPr/>
          <a:lstStyle/>
          <a:p>
            <a:pPr marL="0" lvl="0" indent="0">
              <a:lnSpc>
                <a:spcPct val="100000"/>
              </a:lnSpc>
              <a:spcBef>
                <a:spcPts val="600"/>
              </a:spcBef>
              <a:buNone/>
            </a:pPr>
            <a:r>
              <a:rPr lang="en-US" dirty="0"/>
              <a:t>Stay connected. </a:t>
            </a:r>
          </a:p>
          <a:p>
            <a:pPr marL="0" lvl="0" indent="0">
              <a:lnSpc>
                <a:spcPct val="100000"/>
              </a:lnSpc>
              <a:spcBef>
                <a:spcPts val="600"/>
              </a:spcBef>
              <a:buNone/>
            </a:pPr>
            <a:endParaRPr lang="en-US" dirty="0"/>
          </a:p>
          <a:p>
            <a:pPr marL="0" lvl="0" indent="0">
              <a:lnSpc>
                <a:spcPct val="100000"/>
              </a:lnSpc>
              <a:spcBef>
                <a:spcPts val="600"/>
              </a:spcBef>
              <a:buNone/>
            </a:pPr>
            <a:r>
              <a:rPr lang="en-US" dirty="0"/>
              <a:t>Visit </a:t>
            </a:r>
            <a:r>
              <a:rPr lang="en-US" dirty="0">
                <a:hlinkClick r:id="rId3"/>
              </a:rPr>
              <a:t>CMSnationaltrainingprogram.cms.gov</a:t>
            </a:r>
            <a:r>
              <a:rPr lang="en-US" dirty="0"/>
              <a:t> to view NTP training materials and to subscribe to our email list. </a:t>
            </a:r>
          </a:p>
          <a:p>
            <a:pPr marL="0" lvl="0" indent="0">
              <a:lnSpc>
                <a:spcPct val="100000"/>
              </a:lnSpc>
              <a:spcBef>
                <a:spcPts val="600"/>
              </a:spcBef>
              <a:buNone/>
            </a:pPr>
            <a:endParaRPr lang="en-US" dirty="0"/>
          </a:p>
          <a:p>
            <a:pPr marL="0" lvl="0" indent="0">
              <a:lnSpc>
                <a:spcPct val="100000"/>
              </a:lnSpc>
              <a:spcBef>
                <a:spcPts val="600"/>
              </a:spcBef>
              <a:buNone/>
            </a:pPr>
            <a:r>
              <a:rPr lang="en-US" dirty="0"/>
              <a:t>Contact us at </a:t>
            </a:r>
            <a:r>
              <a:rPr lang="en-US" dirty="0">
                <a:hlinkClick r:id="rId4"/>
              </a:rPr>
              <a:t>training@cms.hhs.gov</a:t>
            </a:r>
            <a:r>
              <a:rPr lang="en-US" dirty="0"/>
              <a:t>.</a:t>
            </a:r>
          </a:p>
        </p:txBody>
      </p:sp>
      <p:sp>
        <p:nvSpPr>
          <p:cNvPr id="3" name="Footer Placeholder 2"/>
          <p:cNvSpPr>
            <a:spLocks noGrp="1"/>
          </p:cNvSpPr>
          <p:nvPr>
            <p:ph type="ftr" sz="quarter" idx="11"/>
          </p:nvPr>
        </p:nvSpPr>
        <p:spPr/>
        <p:txBody>
          <a:bodyPr/>
          <a:lstStyle/>
          <a:p>
            <a:r>
              <a:rPr lang="en-US" dirty="0"/>
              <a:t>Medicare Advantage and Other Medicare Health Plans</a:t>
            </a:r>
          </a:p>
        </p:txBody>
      </p:sp>
      <p:sp>
        <p:nvSpPr>
          <p:cNvPr id="2" name="Date Placeholder 1"/>
          <p:cNvSpPr>
            <a:spLocks noGrp="1"/>
          </p:cNvSpPr>
          <p:nvPr>
            <p:ph type="dt" sz="half" idx="10"/>
          </p:nvPr>
        </p:nvSpPr>
        <p:spPr/>
        <p:txBody>
          <a:bodyPr/>
          <a:lstStyle/>
          <a:p>
            <a:r>
              <a:rPr lang="en-US"/>
              <a:t>August 2021</a:t>
            </a:r>
            <a:endParaRPr lang="en-US" dirty="0"/>
          </a:p>
        </p:txBody>
      </p:sp>
    </p:spTree>
    <p:extLst>
      <p:ext uri="{BB962C8B-B14F-4D97-AF65-F5344CB8AC3E}">
        <p14:creationId xmlns:p14="http://schemas.microsoft.com/office/powerpoint/2010/main" val="427905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0F5C5C-D805-445A-8B63-A8C9F5B32AE8}"/>
              </a:ext>
            </a:extLst>
          </p:cNvPr>
          <p:cNvSpPr>
            <a:spLocks noGrp="1"/>
          </p:cNvSpPr>
          <p:nvPr>
            <p:ph type="ftr" sz="quarter" idx="11"/>
          </p:nvPr>
        </p:nvSpPr>
        <p:spPr/>
        <p:txBody>
          <a:bodyPr/>
          <a:lstStyle/>
          <a:p>
            <a:r>
              <a:rPr lang="en-US" dirty="0"/>
              <a:t>Medicare Plan Finder</a:t>
            </a:r>
          </a:p>
        </p:txBody>
      </p:sp>
      <p:sp>
        <p:nvSpPr>
          <p:cNvPr id="3" name="Date Placeholder 2">
            <a:extLst>
              <a:ext uri="{FF2B5EF4-FFF2-40B4-BE49-F238E27FC236}">
                <a16:creationId xmlns:a16="http://schemas.microsoft.com/office/drawing/2014/main" id="{3E8A531C-60DF-4161-9F46-D2C2989DA6F4}"/>
              </a:ext>
            </a:extLst>
          </p:cNvPr>
          <p:cNvSpPr>
            <a:spLocks noGrp="1"/>
          </p:cNvSpPr>
          <p:nvPr>
            <p:ph type="dt" sz="half" idx="10"/>
          </p:nvPr>
        </p:nvSpPr>
        <p:spPr/>
        <p:txBody>
          <a:bodyPr/>
          <a:lstStyle/>
          <a:p>
            <a:r>
              <a:rPr lang="en-US" dirty="0"/>
              <a:t>August 2021</a:t>
            </a:r>
          </a:p>
        </p:txBody>
      </p:sp>
      <p:sp>
        <p:nvSpPr>
          <p:cNvPr id="4" name="Text Placeholder 3">
            <a:extLst>
              <a:ext uri="{FF2B5EF4-FFF2-40B4-BE49-F238E27FC236}">
                <a16:creationId xmlns:a16="http://schemas.microsoft.com/office/drawing/2014/main" id="{6961FAD1-38B7-4C12-A6E7-39DA75FDDD5B}"/>
              </a:ext>
            </a:extLst>
          </p:cNvPr>
          <p:cNvSpPr>
            <a:spLocks noGrp="1"/>
          </p:cNvSpPr>
          <p:nvPr>
            <p:ph type="body" idx="1"/>
          </p:nvPr>
        </p:nvSpPr>
        <p:spPr/>
        <p:txBody>
          <a:bodyPr>
            <a:normAutofit/>
          </a:bodyPr>
          <a:lstStyle/>
          <a:p>
            <a:r>
              <a:rPr lang="en-US" sz="3600" dirty="0"/>
              <a:t>User Facing Features</a:t>
            </a:r>
          </a:p>
        </p:txBody>
      </p:sp>
      <p:sp>
        <p:nvSpPr>
          <p:cNvPr id="5" name="Title 4">
            <a:extLst>
              <a:ext uri="{FF2B5EF4-FFF2-40B4-BE49-F238E27FC236}">
                <a16:creationId xmlns:a16="http://schemas.microsoft.com/office/drawing/2014/main" id="{FAF40B35-5542-4764-B4BD-5809A95A08AE}"/>
              </a:ext>
            </a:extLst>
          </p:cNvPr>
          <p:cNvSpPr>
            <a:spLocks noGrp="1"/>
          </p:cNvSpPr>
          <p:nvPr>
            <p:ph type="title"/>
          </p:nvPr>
        </p:nvSpPr>
        <p:spPr/>
        <p:txBody>
          <a:bodyPr>
            <a:normAutofit fontScale="90000"/>
          </a:bodyPr>
          <a:lstStyle/>
          <a:p>
            <a:r>
              <a:rPr lang="en-US" dirty="0"/>
              <a:t>Lesson 1</a:t>
            </a:r>
          </a:p>
        </p:txBody>
      </p:sp>
    </p:spTree>
    <p:extLst>
      <p:ext uri="{BB962C8B-B14F-4D97-AF65-F5344CB8AC3E}">
        <p14:creationId xmlns:p14="http://schemas.microsoft.com/office/powerpoint/2010/main" val="28473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Saved Drugs &amp; Pharmacies Improvements</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Status: On schedule for September 2021 release</a:t>
            </a:r>
          </a:p>
          <a:p>
            <a:r>
              <a:rPr lang="en-US" dirty="0"/>
              <a:t>Logged in users will be able to save their selected pharmacies</a:t>
            </a:r>
          </a:p>
          <a:p>
            <a:r>
              <a:rPr lang="en-US" dirty="0"/>
              <a:t>Can be accessed from the consistent header anywhere on Medicare.gov or the Medicare Account screen</a:t>
            </a:r>
          </a:p>
          <a:p>
            <a:r>
              <a:rPr lang="en-US" dirty="0"/>
              <a:t>Improved flow so users can easily get back to their original page</a:t>
            </a:r>
          </a:p>
        </p:txBody>
      </p:sp>
    </p:spTree>
    <p:extLst>
      <p:ext uri="{BB962C8B-B14F-4D97-AF65-F5344CB8AC3E}">
        <p14:creationId xmlns:p14="http://schemas.microsoft.com/office/powerpoint/2010/main" val="128148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Navigating Saved Drugs &amp; Pharmacies</a:t>
            </a:r>
          </a:p>
        </p:txBody>
      </p:sp>
      <p:pic>
        <p:nvPicPr>
          <p:cNvPr id="10" name="Content Placeholder 9" descr="screenshot from website: When logged in, you’ll be able to access your drugs or pharmacies from anywhere on Medicare.gov using the consistent header drop down. ">
            <a:extLst>
              <a:ext uri="{FF2B5EF4-FFF2-40B4-BE49-F238E27FC236}">
                <a16:creationId xmlns:a16="http://schemas.microsoft.com/office/drawing/2014/main" id="{6E71D2DC-FA4D-4AB5-9423-EE8B3F084478}"/>
              </a:ext>
            </a:extLst>
          </p:cNvPr>
          <p:cNvPicPr>
            <a:picLocks noGrp="1" noChangeAspect="1"/>
          </p:cNvPicPr>
          <p:nvPr>
            <p:ph idx="1"/>
          </p:nvPr>
        </p:nvPicPr>
        <p:blipFill>
          <a:blip r:embed="rId3"/>
          <a:stretch>
            <a:fillRect/>
          </a:stretch>
        </p:blipFill>
        <p:spPr>
          <a:xfrm>
            <a:off x="522515" y="1825365"/>
            <a:ext cx="4997532" cy="4212973"/>
          </a:xfrm>
        </p:spPr>
      </p:pic>
      <p:pic>
        <p:nvPicPr>
          <p:cNvPr id="12" name="Content Placeholder 11" descr="screen shot of website: You can also access your drugs or pharmacies from your account page.">
            <a:extLst>
              <a:ext uri="{FF2B5EF4-FFF2-40B4-BE49-F238E27FC236}">
                <a16:creationId xmlns:a16="http://schemas.microsoft.com/office/drawing/2014/main" id="{9EC1D820-38DD-473E-A97B-DE9CFD909077}"/>
              </a:ext>
            </a:extLst>
          </p:cNvPr>
          <p:cNvPicPr>
            <a:picLocks noGrp="1" noChangeAspect="1"/>
          </p:cNvPicPr>
          <p:nvPr>
            <p:ph idx="12"/>
          </p:nvPr>
        </p:nvPicPr>
        <p:blipFill>
          <a:blip r:embed="rId4"/>
          <a:stretch>
            <a:fillRect/>
          </a:stretch>
        </p:blipFill>
        <p:spPr>
          <a:xfrm>
            <a:off x="6519546" y="2046519"/>
            <a:ext cx="5002975" cy="3770664"/>
          </a:xfrm>
        </p:spPr>
      </p:pic>
    </p:spTree>
    <p:extLst>
      <p:ext uri="{BB962C8B-B14F-4D97-AF65-F5344CB8AC3E}">
        <p14:creationId xmlns:p14="http://schemas.microsoft.com/office/powerpoint/2010/main" val="57567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Navigating Saved Drugs &amp; Pharmacies (continued)</a:t>
            </a:r>
          </a:p>
        </p:txBody>
      </p:sp>
      <p:pic>
        <p:nvPicPr>
          <p:cNvPr id="11" name="Content Placeholder 10" descr="screenshot from website of &quot;my drug list&quot;.These button links will be added to the drugs and pharmacies pages on the Plan Finder. You’ll be able to either find a plan or easily leave the page.&#10; ">
            <a:extLst>
              <a:ext uri="{FF2B5EF4-FFF2-40B4-BE49-F238E27FC236}">
                <a16:creationId xmlns:a16="http://schemas.microsoft.com/office/drawing/2014/main" id="{0E92A711-D18C-4760-9811-7F3AE3F5D765}"/>
              </a:ext>
            </a:extLst>
          </p:cNvPr>
          <p:cNvPicPr>
            <a:picLocks noGrp="1" noChangeAspect="1"/>
          </p:cNvPicPr>
          <p:nvPr>
            <p:ph idx="1"/>
          </p:nvPr>
        </p:nvPicPr>
        <p:blipFill>
          <a:blip r:embed="rId3"/>
          <a:stretch>
            <a:fillRect/>
          </a:stretch>
        </p:blipFill>
        <p:spPr>
          <a:xfrm>
            <a:off x="1022031" y="1539575"/>
            <a:ext cx="4169357" cy="4758964"/>
          </a:xfrm>
        </p:spPr>
      </p:pic>
      <p:pic>
        <p:nvPicPr>
          <p:cNvPr id="14" name="Content Placeholder 13" descr="screenshot from website of &quot;my pharmacy list&quot;. These button links will be added to the drugs and pharmacies pages on the Plan Finder. You’ll be able to either find a plan or easily leave the page.">
            <a:extLst>
              <a:ext uri="{FF2B5EF4-FFF2-40B4-BE49-F238E27FC236}">
                <a16:creationId xmlns:a16="http://schemas.microsoft.com/office/drawing/2014/main" id="{5D53FF63-3C93-43D3-9676-55E301A1A73A}"/>
              </a:ext>
            </a:extLst>
          </p:cNvPr>
          <p:cNvPicPr>
            <a:picLocks noGrp="1" noChangeAspect="1"/>
          </p:cNvPicPr>
          <p:nvPr>
            <p:ph idx="12"/>
          </p:nvPr>
        </p:nvPicPr>
        <p:blipFill>
          <a:blip r:embed="rId4"/>
          <a:stretch>
            <a:fillRect/>
          </a:stretch>
        </p:blipFill>
        <p:spPr>
          <a:xfrm>
            <a:off x="6582816" y="1539575"/>
            <a:ext cx="4114800" cy="4621625"/>
          </a:xfrm>
        </p:spPr>
      </p:pic>
    </p:spTree>
    <p:extLst>
      <p:ext uri="{BB962C8B-B14F-4D97-AF65-F5344CB8AC3E}">
        <p14:creationId xmlns:p14="http://schemas.microsoft.com/office/powerpoint/2010/main" val="61075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CB77-8C16-4881-BEF0-ABD76070415A}"/>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D35062FD-C574-40D5-BD61-C8C4D7514F5E}"/>
              </a:ext>
            </a:extLst>
          </p:cNvPr>
          <p:cNvSpPr>
            <a:spLocks noGrp="1"/>
          </p:cNvSpPr>
          <p:nvPr>
            <p:ph type="ftr" sz="quarter" idx="11"/>
          </p:nvPr>
        </p:nvSpPr>
        <p:spPr/>
        <p:txBody>
          <a:bodyPr/>
          <a:lstStyle/>
          <a:p>
            <a:r>
              <a:rPr lang="en-US" dirty="0"/>
              <a:t>Medicare Plan Finder</a:t>
            </a:r>
          </a:p>
        </p:txBody>
      </p:sp>
      <p:sp>
        <p:nvSpPr>
          <p:cNvPr id="4" name="Title 3">
            <a:extLst>
              <a:ext uri="{FF2B5EF4-FFF2-40B4-BE49-F238E27FC236}">
                <a16:creationId xmlns:a16="http://schemas.microsoft.com/office/drawing/2014/main" id="{B62ABF97-3B9D-4BF1-BD55-D8CCE76B52F1}"/>
              </a:ext>
            </a:extLst>
          </p:cNvPr>
          <p:cNvSpPr>
            <a:spLocks noGrp="1"/>
          </p:cNvSpPr>
          <p:nvPr>
            <p:ph type="title"/>
          </p:nvPr>
        </p:nvSpPr>
        <p:spPr/>
        <p:txBody>
          <a:bodyPr/>
          <a:lstStyle/>
          <a:p>
            <a:r>
              <a:rPr lang="en-US" dirty="0"/>
              <a:t>In-Network Pharmacy Finder</a:t>
            </a:r>
          </a:p>
        </p:txBody>
      </p:sp>
      <p:sp>
        <p:nvSpPr>
          <p:cNvPr id="5" name="Content Placeholder 4">
            <a:extLst>
              <a:ext uri="{FF2B5EF4-FFF2-40B4-BE49-F238E27FC236}">
                <a16:creationId xmlns:a16="http://schemas.microsoft.com/office/drawing/2014/main" id="{224D2ECC-00E3-46A4-9C02-B91AA6FDD956}"/>
              </a:ext>
            </a:extLst>
          </p:cNvPr>
          <p:cNvSpPr>
            <a:spLocks noGrp="1"/>
          </p:cNvSpPr>
          <p:nvPr>
            <p:ph idx="1"/>
          </p:nvPr>
        </p:nvSpPr>
        <p:spPr/>
        <p:txBody>
          <a:bodyPr/>
          <a:lstStyle/>
          <a:p>
            <a:r>
              <a:rPr lang="en-US" dirty="0"/>
              <a:t>Status: On schedule for September 2021 release</a:t>
            </a:r>
          </a:p>
          <a:p>
            <a:r>
              <a:rPr lang="en-US" dirty="0"/>
              <a:t>Default search is all in-network pharmacies</a:t>
            </a:r>
          </a:p>
          <a:p>
            <a:r>
              <a:rPr lang="en-US" dirty="0"/>
              <a:t>Users can choose to show only preferred pharmacies</a:t>
            </a:r>
          </a:p>
          <a:p>
            <a:r>
              <a:rPr lang="en-US" dirty="0"/>
              <a:t>Adding pharmacy type indicators to results list and sticky tray</a:t>
            </a:r>
          </a:p>
          <a:p>
            <a:r>
              <a:rPr lang="en-US" dirty="0"/>
              <a:t>Will be able to access from Plan Details</a:t>
            </a:r>
          </a:p>
        </p:txBody>
      </p:sp>
    </p:spTree>
    <p:extLst>
      <p:ext uri="{BB962C8B-B14F-4D97-AF65-F5344CB8AC3E}">
        <p14:creationId xmlns:p14="http://schemas.microsoft.com/office/powerpoint/2010/main" val="41711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BAB2A-2B7D-4EE5-B2DE-019FCF68DC49}"/>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1FE144B5-BAC6-41AC-BE2A-969E9FC41097}"/>
              </a:ext>
            </a:extLst>
          </p:cNvPr>
          <p:cNvSpPr>
            <a:spLocks noGrp="1"/>
          </p:cNvSpPr>
          <p:nvPr>
            <p:ph type="ftr" sz="quarter" idx="11"/>
          </p:nvPr>
        </p:nvSpPr>
        <p:spPr/>
        <p:txBody>
          <a:bodyPr/>
          <a:lstStyle/>
          <a:p>
            <a:r>
              <a:rPr lang="en-US" dirty="0"/>
              <a:t>Medicare Plan Finder</a:t>
            </a:r>
          </a:p>
        </p:txBody>
      </p:sp>
      <p:sp>
        <p:nvSpPr>
          <p:cNvPr id="6" name="Title 5">
            <a:extLst>
              <a:ext uri="{FF2B5EF4-FFF2-40B4-BE49-F238E27FC236}">
                <a16:creationId xmlns:a16="http://schemas.microsoft.com/office/drawing/2014/main" id="{1A778AA4-D94F-4368-8BA2-3B4496E739E4}"/>
              </a:ext>
            </a:extLst>
          </p:cNvPr>
          <p:cNvSpPr>
            <a:spLocks noGrp="1"/>
          </p:cNvSpPr>
          <p:nvPr>
            <p:ph type="title"/>
          </p:nvPr>
        </p:nvSpPr>
        <p:spPr/>
        <p:txBody>
          <a:bodyPr/>
          <a:lstStyle/>
          <a:p>
            <a:r>
              <a:rPr lang="en-US" dirty="0"/>
              <a:t>In-Network Pharmacy Finder (continued)</a:t>
            </a:r>
          </a:p>
        </p:txBody>
      </p:sp>
      <p:pic>
        <p:nvPicPr>
          <p:cNvPr id="10" name="Content Placeholder 9" descr="screenshot from website of &quot;my in-network pharmacy finder. By default the search will display all in-network pharmacies. You can select the checkbox to show only your preferred pharmacies. ">
            <a:extLst>
              <a:ext uri="{FF2B5EF4-FFF2-40B4-BE49-F238E27FC236}">
                <a16:creationId xmlns:a16="http://schemas.microsoft.com/office/drawing/2014/main" id="{C9C9F085-AF38-46D4-A6E1-0F05FAE7DB0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05078" y="1074473"/>
            <a:ext cx="3993203" cy="5418734"/>
          </a:xfrm>
        </p:spPr>
      </p:pic>
      <p:pic>
        <p:nvPicPr>
          <p:cNvPr id="13" name="Content Placeholder 12" descr="screen shot from website: Drug Coverage by pharmacy">
            <a:extLst>
              <a:ext uri="{FF2B5EF4-FFF2-40B4-BE49-F238E27FC236}">
                <a16:creationId xmlns:a16="http://schemas.microsoft.com/office/drawing/2014/main" id="{B28A6136-1DBF-47E0-A05D-68EE6B3987F9}"/>
              </a:ext>
            </a:extLst>
          </p:cNvPr>
          <p:cNvPicPr>
            <a:picLocks noGrp="1" noChangeAspect="1"/>
          </p:cNvPicPr>
          <p:nvPr>
            <p:ph idx="12"/>
          </p:nvPr>
        </p:nvPicPr>
        <p:blipFill>
          <a:blip r:embed="rId4" cstate="email">
            <a:extLst>
              <a:ext uri="{28A0092B-C50C-407E-A947-70E740481C1C}">
                <a14:useLocalDpi xmlns:a14="http://schemas.microsoft.com/office/drawing/2010/main"/>
              </a:ext>
            </a:extLst>
          </a:blip>
          <a:stretch>
            <a:fillRect/>
          </a:stretch>
        </p:blipFill>
        <p:spPr>
          <a:xfrm>
            <a:off x="6186616" y="1171575"/>
            <a:ext cx="5159924" cy="5259946"/>
          </a:xfrm>
        </p:spPr>
      </p:pic>
    </p:spTree>
    <p:extLst>
      <p:ext uri="{BB962C8B-B14F-4D97-AF65-F5344CB8AC3E}">
        <p14:creationId xmlns:p14="http://schemas.microsoft.com/office/powerpoint/2010/main" val="3052917218"/>
      </p:ext>
    </p:extLst>
  </p:cSld>
  <p:clrMapOvr>
    <a:masterClrMapping/>
  </p:clrMapOvr>
</p:sld>
</file>

<file path=ppt/theme/theme1.xml><?xml version="1.0" encoding="utf-8"?>
<a:theme xmlns:a="http://schemas.openxmlformats.org/drawingml/2006/main" name="Animation Template with Accessibil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ion Template with Accessibility" id="{904414F1-BBAB-4C59-AC2C-98A7B754B738}" vid="{25A89F48-6CD8-499A-BB25-C59939A279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Animation Template with Accessibility</Template>
  <TotalTime>876</TotalTime>
  <Words>2387</Words>
  <Application>Microsoft Office PowerPoint</Application>
  <PresentationFormat>Widescreen</PresentationFormat>
  <Paragraphs>300</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vt:lpstr>
      <vt:lpstr>Fjalla One</vt:lpstr>
      <vt:lpstr>Wingdings</vt:lpstr>
      <vt:lpstr>Animation Template with Accessibility</vt:lpstr>
      <vt:lpstr>Medicare Plan Finder</vt:lpstr>
      <vt:lpstr>Contents</vt:lpstr>
      <vt:lpstr>Session Objectives</vt:lpstr>
      <vt:lpstr>Lesson 1</vt:lpstr>
      <vt:lpstr>Saved Drugs &amp; Pharmacies Improvements</vt:lpstr>
      <vt:lpstr>Navigating Saved Drugs &amp; Pharmacies</vt:lpstr>
      <vt:lpstr>Navigating Saved Drugs &amp; Pharmacies (continued)</vt:lpstr>
      <vt:lpstr>In-Network Pharmacy Finder</vt:lpstr>
      <vt:lpstr>In-Network Pharmacy Finder (continued)</vt:lpstr>
      <vt:lpstr>Plan Results Filters Updates</vt:lpstr>
      <vt:lpstr>Plan Results Filters – Old</vt:lpstr>
      <vt:lpstr>Plan Results Filters – New</vt:lpstr>
      <vt:lpstr>Plan Comparison Updates</vt:lpstr>
      <vt:lpstr>Plan Comparison – Old</vt:lpstr>
      <vt:lpstr>Plan Comparison – New</vt:lpstr>
      <vt:lpstr>Plan Compare – New Mobile Styling</vt:lpstr>
      <vt:lpstr>Plan Compare – New Print Styling</vt:lpstr>
      <vt:lpstr>Plan Details Updates</vt:lpstr>
      <vt:lpstr>Plan Details – Old</vt:lpstr>
      <vt:lpstr>Plan Details – New</vt:lpstr>
      <vt:lpstr>Plan Details – New Drug Costs Comparison Tables</vt:lpstr>
      <vt:lpstr>Plan Details – New Print Styling</vt:lpstr>
      <vt:lpstr>Plan Finder Support Tool Updates</vt:lpstr>
      <vt:lpstr>Pharmaceutical Assistance Programs (PAP)</vt:lpstr>
      <vt:lpstr>State Pharmaceutical Assistance Programs (SPAP)</vt:lpstr>
      <vt:lpstr>Program of All-Inclusive Care for the Elderly (PACE)</vt:lpstr>
      <vt:lpstr>Lesson 2</vt:lpstr>
      <vt:lpstr>Policy Updates</vt:lpstr>
      <vt:lpstr>Lesson 3</vt:lpstr>
      <vt:lpstr>Back-End Enablers</vt:lpstr>
      <vt:lpstr>5-Minute Break</vt:lpstr>
      <vt:lpstr>Question and Answer Session</vt:lpstr>
      <vt:lpstr>CMS National Training Program (NTP)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Plan Finder</dc:title>
  <dc:creator>Chuck Nethery</dc:creator>
  <cp:lastModifiedBy>Wells, Donna (OIC)</cp:lastModifiedBy>
  <cp:revision>55</cp:revision>
  <dcterms:created xsi:type="dcterms:W3CDTF">2021-08-16T12:58:00Z</dcterms:created>
  <dcterms:modified xsi:type="dcterms:W3CDTF">2021-08-30T16:03:19Z</dcterms:modified>
</cp:coreProperties>
</file>