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35"/>
  </p:notesMasterIdLst>
  <p:handoutMasterIdLst>
    <p:handoutMasterId r:id="rId36"/>
  </p:handoutMasterIdLst>
  <p:sldIdLst>
    <p:sldId id="937" r:id="rId2"/>
    <p:sldId id="942" r:id="rId3"/>
    <p:sldId id="922" r:id="rId4"/>
    <p:sldId id="926" r:id="rId5"/>
    <p:sldId id="923" r:id="rId6"/>
    <p:sldId id="897" r:id="rId7"/>
    <p:sldId id="894" r:id="rId8"/>
    <p:sldId id="921" r:id="rId9"/>
    <p:sldId id="927" r:id="rId10"/>
    <p:sldId id="909" r:id="rId11"/>
    <p:sldId id="928" r:id="rId12"/>
    <p:sldId id="919" r:id="rId13"/>
    <p:sldId id="924" r:id="rId14"/>
    <p:sldId id="925" r:id="rId15"/>
    <p:sldId id="908" r:id="rId16"/>
    <p:sldId id="929" r:id="rId17"/>
    <p:sldId id="930" r:id="rId18"/>
    <p:sldId id="938" r:id="rId19"/>
    <p:sldId id="944" r:id="rId20"/>
    <p:sldId id="939" r:id="rId21"/>
    <p:sldId id="945" r:id="rId22"/>
    <p:sldId id="940" r:id="rId23"/>
    <p:sldId id="946" r:id="rId24"/>
    <p:sldId id="931" r:id="rId25"/>
    <p:sldId id="898" r:id="rId26"/>
    <p:sldId id="899" r:id="rId27"/>
    <p:sldId id="932" r:id="rId28"/>
    <p:sldId id="943" r:id="rId29"/>
    <p:sldId id="934" r:id="rId30"/>
    <p:sldId id="935" r:id="rId31"/>
    <p:sldId id="903" r:id="rId32"/>
    <p:sldId id="822" r:id="rId33"/>
    <p:sldId id="889" r:id="rId34"/>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News Gothic MT"/>
        <a:ea typeface="+mn-ea"/>
        <a:cs typeface="+mn-cs"/>
      </a:defRPr>
    </a:lvl1pPr>
    <a:lvl2pPr marL="457200" algn="l" defTabSz="457200" rtl="0" eaLnBrk="0" fontAlgn="base" hangingPunct="0">
      <a:spcBef>
        <a:spcPct val="0"/>
      </a:spcBef>
      <a:spcAft>
        <a:spcPct val="0"/>
      </a:spcAft>
      <a:defRPr kern="1200">
        <a:solidFill>
          <a:schemeClr val="tx1"/>
        </a:solidFill>
        <a:latin typeface="News Gothic MT"/>
        <a:ea typeface="+mn-ea"/>
        <a:cs typeface="+mn-cs"/>
      </a:defRPr>
    </a:lvl2pPr>
    <a:lvl3pPr marL="914400" algn="l" defTabSz="457200" rtl="0" eaLnBrk="0" fontAlgn="base" hangingPunct="0">
      <a:spcBef>
        <a:spcPct val="0"/>
      </a:spcBef>
      <a:spcAft>
        <a:spcPct val="0"/>
      </a:spcAft>
      <a:defRPr kern="1200">
        <a:solidFill>
          <a:schemeClr val="tx1"/>
        </a:solidFill>
        <a:latin typeface="News Gothic MT"/>
        <a:ea typeface="+mn-ea"/>
        <a:cs typeface="+mn-cs"/>
      </a:defRPr>
    </a:lvl3pPr>
    <a:lvl4pPr marL="1371600" algn="l" defTabSz="457200" rtl="0" eaLnBrk="0" fontAlgn="base" hangingPunct="0">
      <a:spcBef>
        <a:spcPct val="0"/>
      </a:spcBef>
      <a:spcAft>
        <a:spcPct val="0"/>
      </a:spcAft>
      <a:defRPr kern="1200">
        <a:solidFill>
          <a:schemeClr val="tx1"/>
        </a:solidFill>
        <a:latin typeface="News Gothic MT"/>
        <a:ea typeface="+mn-ea"/>
        <a:cs typeface="+mn-cs"/>
      </a:defRPr>
    </a:lvl4pPr>
    <a:lvl5pPr marL="1828800" algn="l" defTabSz="457200" rtl="0" eaLnBrk="0" fontAlgn="base" hangingPunct="0">
      <a:spcBef>
        <a:spcPct val="0"/>
      </a:spcBef>
      <a:spcAft>
        <a:spcPct val="0"/>
      </a:spcAft>
      <a:defRPr kern="1200">
        <a:solidFill>
          <a:schemeClr val="tx1"/>
        </a:solidFill>
        <a:latin typeface="News Gothic MT"/>
        <a:ea typeface="+mn-ea"/>
        <a:cs typeface="+mn-cs"/>
      </a:defRPr>
    </a:lvl5pPr>
    <a:lvl6pPr marL="2286000" algn="l" defTabSz="914400" rtl="0" eaLnBrk="1" latinLnBrk="0" hangingPunct="1">
      <a:defRPr kern="1200">
        <a:solidFill>
          <a:schemeClr val="tx1"/>
        </a:solidFill>
        <a:latin typeface="News Gothic MT"/>
        <a:ea typeface="+mn-ea"/>
        <a:cs typeface="+mn-cs"/>
      </a:defRPr>
    </a:lvl6pPr>
    <a:lvl7pPr marL="2743200" algn="l" defTabSz="914400" rtl="0" eaLnBrk="1" latinLnBrk="0" hangingPunct="1">
      <a:defRPr kern="1200">
        <a:solidFill>
          <a:schemeClr val="tx1"/>
        </a:solidFill>
        <a:latin typeface="News Gothic MT"/>
        <a:ea typeface="+mn-ea"/>
        <a:cs typeface="+mn-cs"/>
      </a:defRPr>
    </a:lvl7pPr>
    <a:lvl8pPr marL="3200400" algn="l" defTabSz="914400" rtl="0" eaLnBrk="1" latinLnBrk="0" hangingPunct="1">
      <a:defRPr kern="1200">
        <a:solidFill>
          <a:schemeClr val="tx1"/>
        </a:solidFill>
        <a:latin typeface="News Gothic MT"/>
        <a:ea typeface="+mn-ea"/>
        <a:cs typeface="+mn-cs"/>
      </a:defRPr>
    </a:lvl8pPr>
    <a:lvl9pPr marL="3657600" algn="l" defTabSz="914400" rtl="0" eaLnBrk="1" latinLnBrk="0" hangingPunct="1">
      <a:defRPr kern="1200">
        <a:solidFill>
          <a:schemeClr val="tx1"/>
        </a:solidFill>
        <a:latin typeface="News Gothic M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244"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678"/>
    <a:srgbClr val="FEB924"/>
    <a:srgbClr val="E0E0E0"/>
    <a:srgbClr val="D0D0D0"/>
    <a:srgbClr val="003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9" autoAdjust="0"/>
    <p:restoredTop sz="53433" autoAdjust="0"/>
  </p:normalViewPr>
  <p:slideViewPr>
    <p:cSldViewPr snapToGrid="0" snapToObjects="1">
      <p:cViewPr varScale="1">
        <p:scale>
          <a:sx n="64" d="100"/>
          <a:sy n="64" d="100"/>
        </p:scale>
        <p:origin x="2490" y="66"/>
      </p:cViewPr>
      <p:guideLst>
        <p:guide orient="horz" pos="2160"/>
        <p:guide pos="2880"/>
      </p:guideLst>
    </p:cSldViewPr>
  </p:slideViewPr>
  <p:outlineViewPr>
    <p:cViewPr>
      <p:scale>
        <a:sx n="33" d="100"/>
        <a:sy n="33" d="100"/>
      </p:scale>
      <p:origin x="0" y="-624"/>
    </p:cViewPr>
  </p:outlineViewPr>
  <p:notesTextViewPr>
    <p:cViewPr>
      <p:scale>
        <a:sx n="125" d="100"/>
        <a:sy n="125" d="100"/>
      </p:scale>
      <p:origin x="0" y="0"/>
    </p:cViewPr>
  </p:notesTextViewPr>
  <p:sorterViewPr>
    <p:cViewPr>
      <p:scale>
        <a:sx n="100" d="100"/>
        <a:sy n="100" d="100"/>
      </p:scale>
      <p:origin x="0" y="-8352"/>
    </p:cViewPr>
  </p:sorterViewPr>
  <p:notesViewPr>
    <p:cSldViewPr snapToGrid="0" snapToObjects="1">
      <p:cViewPr varScale="1">
        <p:scale>
          <a:sx n="64" d="100"/>
          <a:sy n="64" d="100"/>
        </p:scale>
        <p:origin x="346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38475" cy="465138"/>
          </a:xfrm>
          <a:prstGeom prst="rect">
            <a:avLst/>
          </a:prstGeom>
        </p:spPr>
        <p:txBody>
          <a:bodyPr vert="horz" lIns="93125" tIns="46563" rIns="93125" bIns="4656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44" y="0"/>
            <a:ext cx="3038475" cy="465138"/>
          </a:xfrm>
          <a:prstGeom prst="rect">
            <a:avLst/>
          </a:prstGeom>
        </p:spPr>
        <p:txBody>
          <a:bodyPr vert="horz" lIns="93125" tIns="46563" rIns="93125" bIns="46563" rtlCol="0"/>
          <a:lstStyle>
            <a:lvl1pPr algn="r" eaLnBrk="1" fontAlgn="auto" hangingPunct="1">
              <a:spcBef>
                <a:spcPts val="0"/>
              </a:spcBef>
              <a:spcAft>
                <a:spcPts val="0"/>
              </a:spcAft>
              <a:defRPr sz="1200">
                <a:latin typeface="+mn-lt"/>
              </a:defRPr>
            </a:lvl1pPr>
          </a:lstStyle>
          <a:p>
            <a:pPr>
              <a:defRPr/>
            </a:pPr>
            <a:fld id="{E90C14BC-A176-4034-87E0-7D7810727699}" type="datetimeFigureOut">
              <a:rPr lang="en-US"/>
              <a:pPr>
                <a:defRPr/>
              </a:pPr>
              <a:t>5/11/2022</a:t>
            </a:fld>
            <a:endParaRPr lang="en-US" dirty="0"/>
          </a:p>
        </p:txBody>
      </p:sp>
      <p:sp>
        <p:nvSpPr>
          <p:cNvPr id="4" name="Footer Placeholder 3"/>
          <p:cNvSpPr>
            <a:spLocks noGrp="1"/>
          </p:cNvSpPr>
          <p:nvPr>
            <p:ph type="ftr" sz="quarter" idx="2"/>
          </p:nvPr>
        </p:nvSpPr>
        <p:spPr>
          <a:xfrm>
            <a:off x="5" y="8829675"/>
            <a:ext cx="3473135" cy="465138"/>
          </a:xfrm>
          <a:prstGeom prst="rect">
            <a:avLst/>
          </a:prstGeom>
        </p:spPr>
        <p:txBody>
          <a:bodyPr vert="horz" lIns="93125" tIns="46563" rIns="93125" bIns="46563" rtlCol="0" anchor="b"/>
          <a:lstStyle>
            <a:lvl1pPr algn="l" eaLnBrk="1" fontAlgn="auto" hangingPunct="1">
              <a:spcBef>
                <a:spcPts val="0"/>
              </a:spcBef>
              <a:spcAft>
                <a:spcPts val="0"/>
              </a:spcAft>
              <a:defRPr sz="1200">
                <a:latin typeface="+mn-lt"/>
              </a:defRPr>
            </a:lvl1pPr>
          </a:lstStyle>
          <a:p>
            <a:pPr>
              <a:defRPr/>
            </a:pPr>
            <a:r>
              <a:rPr lang="en-US" dirty="0"/>
              <a:t>SHIBA volunteer continuing education | June 2022</a:t>
            </a:r>
          </a:p>
        </p:txBody>
      </p:sp>
      <p:sp>
        <p:nvSpPr>
          <p:cNvPr id="5" name="Slide Number Placeholder 4"/>
          <p:cNvSpPr>
            <a:spLocks noGrp="1"/>
          </p:cNvSpPr>
          <p:nvPr>
            <p:ph type="sldNum" sz="quarter" idx="3"/>
          </p:nvPr>
        </p:nvSpPr>
        <p:spPr>
          <a:xfrm>
            <a:off x="3970344" y="8829675"/>
            <a:ext cx="3038475" cy="465138"/>
          </a:xfrm>
          <a:prstGeom prst="rect">
            <a:avLst/>
          </a:prstGeom>
        </p:spPr>
        <p:txBody>
          <a:bodyPr vert="horz" lIns="93125" tIns="46563" rIns="93125" bIns="46563" rtlCol="0" anchor="b"/>
          <a:lstStyle>
            <a:lvl1pPr algn="r" eaLnBrk="1" fontAlgn="auto" hangingPunct="1">
              <a:spcBef>
                <a:spcPts val="0"/>
              </a:spcBef>
              <a:spcAft>
                <a:spcPts val="0"/>
              </a:spcAft>
              <a:defRPr sz="1200">
                <a:latin typeface="+mn-lt"/>
              </a:defRPr>
            </a:lvl1pPr>
          </a:lstStyle>
          <a:p>
            <a:pPr>
              <a:defRPr/>
            </a:pPr>
            <a:fld id="{B5B8F38B-DE45-4275-A30E-A3255DAFA9D9}" type="slidenum">
              <a:rPr lang="en-US"/>
              <a:pPr>
                <a:defRPr/>
              </a:pPr>
              <a:t>‹#›</a:t>
            </a:fld>
            <a:endParaRPr lang="en-US" dirty="0"/>
          </a:p>
        </p:txBody>
      </p:sp>
    </p:spTree>
    <p:extLst>
      <p:ext uri="{BB962C8B-B14F-4D97-AF65-F5344CB8AC3E}">
        <p14:creationId xmlns:p14="http://schemas.microsoft.com/office/powerpoint/2010/main" val="1219933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38475" cy="465138"/>
          </a:xfrm>
          <a:prstGeom prst="rect">
            <a:avLst/>
          </a:prstGeom>
        </p:spPr>
        <p:txBody>
          <a:bodyPr vert="horz" lIns="93125" tIns="46563" rIns="93125" bIns="4656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44" y="0"/>
            <a:ext cx="3038475" cy="465138"/>
          </a:xfrm>
          <a:prstGeom prst="rect">
            <a:avLst/>
          </a:prstGeom>
        </p:spPr>
        <p:txBody>
          <a:bodyPr vert="horz" lIns="93125" tIns="46563" rIns="93125" bIns="46563" rtlCol="0"/>
          <a:lstStyle>
            <a:lvl1pPr algn="r" eaLnBrk="1" fontAlgn="auto" hangingPunct="1">
              <a:spcBef>
                <a:spcPts val="0"/>
              </a:spcBef>
              <a:spcAft>
                <a:spcPts val="0"/>
              </a:spcAft>
              <a:defRPr sz="1200">
                <a:latin typeface="+mn-lt"/>
              </a:defRPr>
            </a:lvl1pPr>
          </a:lstStyle>
          <a:p>
            <a:pPr>
              <a:defRPr/>
            </a:pPr>
            <a:fld id="{6D3BDE0C-565D-4622-97D7-E1CD70C67F14}" type="datetimeFigureOut">
              <a:rPr lang="en-US"/>
              <a:pPr>
                <a:defRPr/>
              </a:pPr>
              <a:t>5/11/2022</a:t>
            </a:fld>
            <a:endParaRPr lang="en-US" dirty="0"/>
          </a:p>
        </p:txBody>
      </p:sp>
      <p:sp>
        <p:nvSpPr>
          <p:cNvPr id="4" name="Slide Image Placeholder 3"/>
          <p:cNvSpPr>
            <a:spLocks noGrp="1" noRot="1" noChangeAspect="1"/>
          </p:cNvSpPr>
          <p:nvPr>
            <p:ph type="sldImg" idx="2"/>
          </p:nvPr>
        </p:nvSpPr>
        <p:spPr>
          <a:xfrm>
            <a:off x="850900" y="311150"/>
            <a:ext cx="5308600" cy="3983038"/>
          </a:xfrm>
          <a:prstGeom prst="rect">
            <a:avLst/>
          </a:prstGeom>
          <a:noFill/>
          <a:ln w="12700">
            <a:solidFill>
              <a:prstClr val="black"/>
            </a:solidFill>
          </a:ln>
        </p:spPr>
        <p:txBody>
          <a:bodyPr vert="horz" lIns="93125" tIns="46563" rIns="93125" bIns="46563" rtlCol="0" anchor="ctr"/>
          <a:lstStyle/>
          <a:p>
            <a:pPr lvl="0"/>
            <a:endParaRPr lang="en-US" noProof="0" dirty="0"/>
          </a:p>
        </p:txBody>
      </p:sp>
      <p:sp>
        <p:nvSpPr>
          <p:cNvPr id="5" name="Notes Placeholder 4"/>
          <p:cNvSpPr>
            <a:spLocks noGrp="1"/>
          </p:cNvSpPr>
          <p:nvPr>
            <p:ph type="body" sz="quarter" idx="3"/>
          </p:nvPr>
        </p:nvSpPr>
        <p:spPr>
          <a:xfrm>
            <a:off x="701679" y="4416432"/>
            <a:ext cx="5607050" cy="4183063"/>
          </a:xfrm>
          <a:prstGeom prst="rect">
            <a:avLst/>
          </a:prstGeom>
        </p:spPr>
        <p:txBody>
          <a:bodyPr vert="horz" lIns="93125" tIns="46563" rIns="93125" bIns="4656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a:extLst>
              <a:ext uri="{FF2B5EF4-FFF2-40B4-BE49-F238E27FC236}">
                <a16:creationId xmlns:a16="http://schemas.microsoft.com/office/drawing/2014/main" id="{E4030644-6DF2-418F-90CC-2D19B28BC6BF}"/>
              </a:ext>
            </a:extLst>
          </p:cNvPr>
          <p:cNvSpPr txBox="1"/>
          <p:nvPr/>
        </p:nvSpPr>
        <p:spPr>
          <a:xfrm>
            <a:off x="219072" y="8970212"/>
            <a:ext cx="4346909" cy="298006"/>
          </a:xfrm>
          <a:prstGeom prst="rect">
            <a:avLst/>
          </a:prstGeom>
          <a:noFill/>
        </p:spPr>
        <p:txBody>
          <a:bodyPr wrap="square" lIns="88139" tIns="44070" rIns="88139" bIns="44070" rtlCol="0">
            <a:spAutoFit/>
          </a:bodyPr>
          <a:lstStyle/>
          <a:p>
            <a:r>
              <a:rPr lang="en-US" sz="1300" dirty="0">
                <a:latin typeface="Segoe UI" panose="020B0502040204020203" pitchFamily="34" charset="0"/>
                <a:cs typeface="Segoe UI" panose="020B0502040204020203" pitchFamily="34" charset="0"/>
              </a:rPr>
              <a:t>SHIBA volunteer continuing education | June 2022</a:t>
            </a:r>
          </a:p>
        </p:txBody>
      </p:sp>
      <p:sp>
        <p:nvSpPr>
          <p:cNvPr id="7" name="Slide Number Placeholder 6">
            <a:extLst>
              <a:ext uri="{FF2B5EF4-FFF2-40B4-BE49-F238E27FC236}">
                <a16:creationId xmlns:a16="http://schemas.microsoft.com/office/drawing/2014/main" id="{4D26A363-C7E2-4013-8D3D-22A9EDF2E81C}"/>
              </a:ext>
            </a:extLst>
          </p:cNvPr>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E8ED751-0E44-4C56-B3A4-5C7FD17DAD48}" type="slidenum">
              <a:rPr lang="en-US" smtClean="0"/>
              <a:t>‹#›</a:t>
            </a:fld>
            <a:endParaRPr lang="en-US"/>
          </a:p>
        </p:txBody>
      </p:sp>
    </p:spTree>
    <p:extLst>
      <p:ext uri="{BB962C8B-B14F-4D97-AF65-F5344CB8AC3E}">
        <p14:creationId xmlns:p14="http://schemas.microsoft.com/office/powerpoint/2010/main" val="265305069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a:xfrm>
            <a:off x="701679" y="4416431"/>
            <a:ext cx="5607050" cy="4437283"/>
          </a:xfrm>
        </p:spPr>
        <p:txBody>
          <a:bodyPr/>
          <a:lstStyle/>
          <a:p>
            <a:r>
              <a:rPr lang="en-US" sz="1400" b="1" u="sng" dirty="0"/>
              <a:t>SHOW:</a:t>
            </a:r>
          </a:p>
          <a:p>
            <a:r>
              <a:rPr lang="en-US" sz="1400" b="0" u="none" dirty="0"/>
              <a:t>Slide #1</a:t>
            </a:r>
          </a:p>
          <a:p>
            <a:pPr defTabSz="440695">
              <a:defRPr/>
            </a:pPr>
            <a:endParaRPr lang="en-US" sz="1400" b="1" u="sng" dirty="0">
              <a:cs typeface="Segoe UI" panose="020B0502040204020203" pitchFamily="34" charset="0"/>
            </a:endParaRPr>
          </a:p>
          <a:p>
            <a:pPr defTabSz="440695">
              <a:defRPr/>
            </a:pPr>
            <a:r>
              <a:rPr lang="en-US" sz="1400" b="1" u="sng" dirty="0">
                <a:cs typeface="Segoe UI" panose="020B0502040204020203" pitchFamily="34" charset="0"/>
              </a:rPr>
              <a:t>SAY:</a:t>
            </a:r>
          </a:p>
          <a:p>
            <a:pPr marL="285750" indent="-285750">
              <a:buFont typeface="Arial" panose="020B0604020202020204" pitchFamily="34" charset="0"/>
              <a:buChar char="•"/>
            </a:pPr>
            <a:r>
              <a:rPr lang="en-US" altLang="en-US" sz="1400" dirty="0">
                <a:cs typeface="Segoe UI" panose="020B0502040204020203" pitchFamily="34" charset="0"/>
              </a:rPr>
              <a:t>The June 2022 CE training will be the second of three (3) programs with a focus on Medigaps or Medicare Supplement plans.</a:t>
            </a:r>
          </a:p>
        </p:txBody>
      </p:sp>
    </p:spTree>
    <p:extLst>
      <p:ext uri="{BB962C8B-B14F-4D97-AF65-F5344CB8AC3E}">
        <p14:creationId xmlns:p14="http://schemas.microsoft.com/office/powerpoint/2010/main" val="2121781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a:t>
            </a:r>
          </a:p>
          <a:p>
            <a:r>
              <a:rPr lang="en-US" sz="1400" b="0" u="none" dirty="0"/>
              <a:t>Slide #10</a:t>
            </a:r>
          </a:p>
          <a:p>
            <a:endParaRPr lang="en-US" sz="1400" b="0" u="none" dirty="0"/>
          </a:p>
          <a:p>
            <a:pPr defTabSz="440695">
              <a:defRPr/>
            </a:pPr>
            <a:r>
              <a:rPr lang="en-US" sz="1400" b="1" u="sng" dirty="0">
                <a:cs typeface="Segoe UI" panose="020B0502040204020203" pitchFamily="34" charset="0"/>
              </a:rPr>
              <a:t>SAY:</a:t>
            </a:r>
          </a:p>
          <a:p>
            <a:pPr marL="171450" indent="-171450" defTabSz="440695">
              <a:buFont typeface="Arial" panose="020B0604020202020204" pitchFamily="34" charset="0"/>
              <a:buChar char="•"/>
              <a:defRPr/>
            </a:pPr>
            <a:r>
              <a:rPr lang="en-US" sz="1400" b="0" u="none" dirty="0">
                <a:cs typeface="Segoe UI" panose="020B0502040204020203" pitchFamily="34" charset="0"/>
              </a:rPr>
              <a:t>We did not ship the Medicare and You Handbook to anybody. We hope that you have one for reference.</a:t>
            </a:r>
          </a:p>
          <a:p>
            <a:pPr marL="171450" indent="-171450" defTabSz="440695">
              <a:buFont typeface="Arial" panose="020B0604020202020204" pitchFamily="34" charset="0"/>
              <a:buChar char="•"/>
              <a:defRPr/>
            </a:pPr>
            <a:r>
              <a:rPr lang="en-US" sz="1400" b="0" u="none" dirty="0">
                <a:cs typeface="Segoe UI" panose="020B0502040204020203" pitchFamily="34" charset="0"/>
              </a:rPr>
              <a:t>Here is what we think you’re going to use today for counseling:</a:t>
            </a:r>
          </a:p>
          <a:p>
            <a:pPr marL="628650" lvl="1" indent="-171450" defTabSz="440695">
              <a:buFont typeface="Arial" panose="020B0604020202020204" pitchFamily="34" charset="0"/>
              <a:buChar char="•"/>
              <a:defRPr/>
            </a:pPr>
            <a:r>
              <a:rPr lang="en-US" sz="1400" dirty="0"/>
              <a:t>Scenarios [1, 2 or 3] describe the client perspective</a:t>
            </a:r>
          </a:p>
          <a:p>
            <a:pPr marL="628650" lvl="1" indent="-171450" defTabSz="440695">
              <a:buFont typeface="Arial" panose="020B0604020202020204" pitchFamily="34" charset="0"/>
              <a:buChar char="•"/>
              <a:defRPr/>
            </a:pPr>
            <a:r>
              <a:rPr lang="en-US" sz="1400" dirty="0"/>
              <a:t>Approved Medicare Supplement (Medigap) plans</a:t>
            </a:r>
            <a:r>
              <a:rPr lang="en-US" sz="1400" b="0" u="none" dirty="0">
                <a:cs typeface="Segoe UI" panose="020B0502040204020203" pitchFamily="34" charset="0"/>
              </a:rPr>
              <a:t> -- which includes (last page)</a:t>
            </a:r>
          </a:p>
          <a:p>
            <a:pPr marL="628650" marR="0" lvl="1" indent="-171450" algn="l" defTabSz="44069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10 Standardized Medicare Supplement (Medigap) plans chart </a:t>
            </a:r>
            <a:r>
              <a:rPr lang="en-US" altLang="en-US" sz="1400" dirty="0">
                <a:cs typeface="Segoe UI" panose="020B0502040204020203" pitchFamily="34" charset="0"/>
              </a:rPr>
              <a:t>https://www.insurance.wa.gov/sites/default/files/documents/medicare-supp-plans_55.pdf </a:t>
            </a:r>
          </a:p>
          <a:p>
            <a:pPr marL="628650" marR="0" lvl="1" indent="-171450" algn="l" defTabSz="44069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“What you need to know about Medigap (Medicare Supplement) plans” </a:t>
            </a:r>
            <a:r>
              <a:rPr lang="en-US" sz="1400" b="1" dirty="0"/>
              <a:t>(SHIBA publication: SHP875-4/2022)</a:t>
            </a:r>
            <a:endParaRPr lang="en-US" sz="1400" dirty="0"/>
          </a:p>
          <a:p>
            <a:pPr marL="171450" marR="0" lvl="0" indent="-171450" algn="l" defTabSz="44069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b="0" u="none" dirty="0">
                <a:cs typeface="Segoe UI" panose="020B0502040204020203" pitchFamily="34" charset="0"/>
              </a:rPr>
              <a:t>Here is what we’re asking you to review later:</a:t>
            </a:r>
          </a:p>
          <a:p>
            <a:pPr marL="628650" marR="0" lvl="1" indent="-171450" algn="l" defTabSz="44069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b="0" u="none" dirty="0">
                <a:cs typeface="Segoe UI" panose="020B0502040204020203" pitchFamily="34" charset="0"/>
              </a:rPr>
              <a:t>Counseling checklist</a:t>
            </a:r>
          </a:p>
          <a:p>
            <a:pPr marL="0" lvl="0" indent="0" defTabSz="440695">
              <a:buFont typeface="Arial" panose="020B0604020202020204" pitchFamily="34" charset="0"/>
              <a:buNone/>
              <a:defRPr/>
            </a:pPr>
            <a:endParaRPr lang="en-US" sz="1400" b="0" u="none" dirty="0">
              <a:cs typeface="Segoe UI" panose="020B0502040204020203" pitchFamily="34" charset="0"/>
            </a:endParaRPr>
          </a:p>
          <a:p>
            <a:r>
              <a:rPr lang="en-US" altLang="en-US" sz="1400" dirty="0">
                <a:cs typeface="Segoe UI" panose="020B0502040204020203" pitchFamily="34" charset="0"/>
              </a:rPr>
              <a:t>Materials for June 2022:</a:t>
            </a:r>
          </a:p>
          <a:p>
            <a:pPr marL="275434" indent="-275434">
              <a:buFont typeface="Arial" panose="020B0604020202020204" pitchFamily="34" charset="0"/>
              <a:buChar char="•"/>
            </a:pPr>
            <a:r>
              <a:rPr lang="en-US" altLang="en-US" sz="1400" dirty="0">
                <a:cs typeface="Segoe UI" panose="020B0502040204020203" pitchFamily="34" charset="0"/>
              </a:rPr>
              <a:t>Medigap Plans, Medicare &amp; You page 76</a:t>
            </a:r>
          </a:p>
          <a:p>
            <a:pPr marL="716130" lvl="1" indent="-275434">
              <a:buFont typeface="Arial" panose="020B0604020202020204" pitchFamily="34" charset="0"/>
              <a:buChar char="•"/>
            </a:pPr>
            <a:r>
              <a:rPr lang="en-US" altLang="en-US" sz="1400" dirty="0">
                <a:cs typeface="Segoe UI" panose="020B0502040204020203" pitchFamily="34" charset="0"/>
              </a:rPr>
              <a:t>Link to the online version, Control F, type “compare medigap plans”</a:t>
            </a:r>
          </a:p>
          <a:p>
            <a:pPr marL="716130" lvl="1" indent="-275434">
              <a:buFont typeface="Arial" panose="020B0604020202020204" pitchFamily="34" charset="0"/>
              <a:buChar char="•"/>
            </a:pPr>
            <a:r>
              <a:rPr lang="en-US" altLang="en-US" sz="1400" dirty="0">
                <a:cs typeface="Segoe UI" panose="020B0502040204020203" pitchFamily="34" charset="0"/>
              </a:rPr>
              <a:t>Or locate the single page PDF of M&amp;Y page 76 on My SHIBA.</a:t>
            </a:r>
          </a:p>
          <a:p>
            <a:pPr marL="275434" indent="-275434">
              <a:buFont typeface="Arial" panose="020B0604020202020204" pitchFamily="34" charset="0"/>
              <a:buChar char="•"/>
            </a:pPr>
            <a:r>
              <a:rPr lang="en-US" altLang="en-US" sz="1400" dirty="0">
                <a:cs typeface="Segoe UI" panose="020B0502040204020203" pitchFamily="34" charset="0"/>
              </a:rPr>
              <a:t>Checklist for advisors is to help guide review of the counseling.</a:t>
            </a:r>
          </a:p>
          <a:p>
            <a:pPr marL="275434" indent="-275434">
              <a:buFont typeface="Arial" panose="020B0604020202020204" pitchFamily="34" charset="0"/>
              <a:buChar char="•"/>
            </a:pPr>
            <a:r>
              <a:rPr lang="en-US" altLang="en-US" sz="1400" dirty="0">
                <a:cs typeface="Segoe UI" panose="020B0502040204020203" pitchFamily="34" charset="0"/>
              </a:rPr>
              <a:t>Client descriptions are to help get in character.</a:t>
            </a:r>
          </a:p>
          <a:p>
            <a:endParaRPr lang="en-US" sz="1400" dirty="0"/>
          </a:p>
          <a:p>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10</a:t>
            </a:fld>
            <a:endParaRPr lang="en-US"/>
          </a:p>
        </p:txBody>
      </p:sp>
    </p:spTree>
    <p:extLst>
      <p:ext uri="{BB962C8B-B14F-4D97-AF65-F5344CB8AC3E}">
        <p14:creationId xmlns:p14="http://schemas.microsoft.com/office/powerpoint/2010/main" val="185264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 </a:t>
            </a:r>
          </a:p>
          <a:p>
            <a:r>
              <a:rPr lang="en-US" sz="1400" b="0" u="none" dirty="0"/>
              <a:t>Slide #11</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11</a:t>
            </a:fld>
            <a:endParaRPr lang="en-US"/>
          </a:p>
        </p:txBody>
      </p:sp>
    </p:spTree>
    <p:extLst>
      <p:ext uri="{BB962C8B-B14F-4D97-AF65-F5344CB8AC3E}">
        <p14:creationId xmlns:p14="http://schemas.microsoft.com/office/powerpoint/2010/main" val="3747759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a:t>
            </a:r>
          </a:p>
          <a:p>
            <a:r>
              <a:rPr lang="en-US" sz="1400" b="0" u="none" dirty="0"/>
              <a:t>Slide #12</a:t>
            </a:r>
          </a:p>
          <a:p>
            <a:endParaRPr lang="en-US" sz="1400" b="1" u="sng" dirty="0"/>
          </a:p>
          <a:p>
            <a:r>
              <a:rPr lang="en-US" sz="1400" b="1" u="sng" dirty="0"/>
              <a:t>SAY:</a:t>
            </a:r>
          </a:p>
          <a:p>
            <a:pPr marL="171450" indent="-171450">
              <a:buFont typeface="Arial" panose="020B0604020202020204" pitchFamily="34" charset="0"/>
              <a:buChar char="•"/>
            </a:pPr>
            <a:r>
              <a:rPr lang="en-US" sz="1400" dirty="0"/>
              <a:t>Before I assign each of you to a small group, let me provide some context for today’s program and the scenarios we have. </a:t>
            </a:r>
          </a:p>
          <a:p>
            <a:pPr marL="171450" indent="-171450">
              <a:buFont typeface="Arial" panose="020B0604020202020204" pitchFamily="34" charset="0"/>
              <a:buChar char="•"/>
            </a:pPr>
            <a:r>
              <a:rPr lang="en-US" sz="1400" dirty="0"/>
              <a:t>In May, we focused on clients who qualify for the special rights and protections of the Medigap OEP.</a:t>
            </a:r>
          </a:p>
          <a:p>
            <a:pPr marL="628650" lvl="1" indent="-171450">
              <a:buFont typeface="Arial" panose="020B0604020202020204" pitchFamily="34" charset="0"/>
              <a:buChar char="•"/>
            </a:pPr>
            <a:r>
              <a:rPr lang="en-US" sz="1400" dirty="0"/>
              <a:t>There were three (3) client scenarios.</a:t>
            </a:r>
          </a:p>
          <a:p>
            <a:pPr marL="171450" indent="-171450">
              <a:buFont typeface="Arial" panose="020B0604020202020204" pitchFamily="34" charset="0"/>
              <a:buChar char="•"/>
            </a:pPr>
            <a:r>
              <a:rPr lang="en-US" sz="1400" dirty="0"/>
              <a:t>In June, there will be three (3) scenarios related to clients who qualify for other guaranteed issue rights and protections.</a:t>
            </a:r>
          </a:p>
          <a:p>
            <a:pPr marL="171450" indent="-171450">
              <a:buFont typeface="Arial" panose="020B0604020202020204" pitchFamily="34" charset="0"/>
              <a:buChar char="•"/>
            </a:pPr>
            <a:r>
              <a:rPr lang="en-US" sz="1400" dirty="0"/>
              <a:t>In July, there will be three (3) scenarios related to clients who do not qualify for </a:t>
            </a:r>
            <a:r>
              <a:rPr lang="en-US" sz="1400" u="sng" dirty="0"/>
              <a:t>any</a:t>
            </a:r>
            <a:r>
              <a:rPr lang="en-US" sz="1400" dirty="0"/>
              <a:t> special rights or protections – and we’ll talk briefly about WSHIP: the Washington State Health Insurance Pool – or high-risk pool.</a:t>
            </a:r>
          </a:p>
          <a:p>
            <a:r>
              <a:rPr lang="en-US" sz="1400" dirty="0"/>
              <a:t> </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12</a:t>
            </a:fld>
            <a:endParaRPr lang="en-US"/>
          </a:p>
        </p:txBody>
      </p:sp>
    </p:spTree>
    <p:extLst>
      <p:ext uri="{BB962C8B-B14F-4D97-AF65-F5344CB8AC3E}">
        <p14:creationId xmlns:p14="http://schemas.microsoft.com/office/powerpoint/2010/main" val="212089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 13: This slide is a review of understanding. The first slide is asking the question and the next slide will show the answer. </a:t>
            </a:r>
          </a:p>
          <a:p>
            <a:endParaRPr lang="en-US" sz="1400" b="0" u="none" dirty="0"/>
          </a:p>
          <a:p>
            <a:r>
              <a:rPr lang="en-US" sz="1400" b="1" u="sng" dirty="0"/>
              <a:t>EXPLAIN: </a:t>
            </a:r>
          </a:p>
          <a:p>
            <a:r>
              <a:rPr lang="en-US" sz="1400" b="0" u="none" dirty="0"/>
              <a:t>To understand the client scenarios, it will help to review the general rules about </a:t>
            </a:r>
            <a:r>
              <a:rPr lang="en-US" sz="1400" dirty="0"/>
              <a:t>Guaranteed Issue for Medigap</a:t>
            </a:r>
            <a:r>
              <a:rPr lang="en-US" sz="1400" b="0" u="none" dirty="0"/>
              <a:t>.</a:t>
            </a:r>
          </a:p>
          <a:p>
            <a:endParaRPr lang="en-US" sz="1400" b="1" u="sng" dirty="0"/>
          </a:p>
          <a:p>
            <a:r>
              <a:rPr lang="en-US" sz="1400" b="1" u="sng" dirty="0"/>
              <a:t>ASK:</a:t>
            </a:r>
          </a:p>
          <a:p>
            <a:r>
              <a:rPr lang="en-US" sz="1400" dirty="0"/>
              <a:t>What are the conditions that the client must meet to qualify for Guaranteed Issue for Medigap?</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13</a:t>
            </a:fld>
            <a:endParaRPr lang="en-US"/>
          </a:p>
        </p:txBody>
      </p:sp>
    </p:spTree>
    <p:extLst>
      <p:ext uri="{BB962C8B-B14F-4D97-AF65-F5344CB8AC3E}">
        <p14:creationId xmlns:p14="http://schemas.microsoft.com/office/powerpoint/2010/main" val="3653275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400" b="0" u="none" dirty="0"/>
              <a:t>Slide #14</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400" b="0" u="none"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400" b="1" u="sng" dirty="0"/>
              <a:t>EXPLAIN: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400" b="0" u="none" dirty="0"/>
              <a:t>Slide #14 was asking the question. Slide #15 is showing the answer. </a:t>
            </a:r>
          </a:p>
          <a:p>
            <a:endParaRPr lang="en-US" sz="1400" b="1" u="sng" dirty="0"/>
          </a:p>
          <a:p>
            <a:r>
              <a:rPr lang="en-US" sz="1400" b="1" u="sng" dirty="0"/>
              <a:t>SAY</a:t>
            </a:r>
            <a:r>
              <a:rPr lang="en-US" sz="1400" dirty="0"/>
              <a:t>:</a:t>
            </a:r>
          </a:p>
          <a:p>
            <a:pPr marL="171450" indent="-171450">
              <a:buFont typeface="Arial" panose="020B0604020202020204" pitchFamily="34" charset="0"/>
              <a:buChar char="•"/>
            </a:pPr>
            <a:r>
              <a:rPr lang="en-US" sz="1400" dirty="0"/>
              <a:t>Nice work.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Guaranteed Issue for Medigap depends upon a specific </a:t>
            </a:r>
            <a:r>
              <a:rPr lang="en-US" sz="1400" u="sng" dirty="0"/>
              <a:t>change</a:t>
            </a:r>
            <a:r>
              <a:rPr lang="en-US" sz="1400" dirty="0"/>
              <a:t> in the client’s circumstances.</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14</a:t>
            </a:fld>
            <a:endParaRPr lang="en-US"/>
          </a:p>
        </p:txBody>
      </p:sp>
    </p:spTree>
    <p:extLst>
      <p:ext uri="{BB962C8B-B14F-4D97-AF65-F5344CB8AC3E}">
        <p14:creationId xmlns:p14="http://schemas.microsoft.com/office/powerpoint/2010/main" val="58105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a:t>
            </a:r>
          </a:p>
          <a:p>
            <a:r>
              <a:rPr lang="en-US" sz="1400" b="0" u="none" strike="noStrike" dirty="0"/>
              <a:t>Slide #15:</a:t>
            </a:r>
          </a:p>
          <a:p>
            <a:endParaRPr lang="en-US" sz="1400" b="1" u="sng" dirty="0">
              <a:cs typeface="Segoe UI" panose="020B0502040204020203" pitchFamily="34" charset="0"/>
            </a:endParaRPr>
          </a:p>
          <a:p>
            <a:pPr defTabSz="440695">
              <a:defRPr/>
            </a:pPr>
            <a:r>
              <a:rPr lang="en-US" sz="1400" b="1" u="sng" dirty="0">
                <a:cs typeface="Segoe UI" panose="020B0502040204020203" pitchFamily="34" charset="0"/>
              </a:rPr>
              <a:t>SAY: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strike="noStrike" dirty="0"/>
              <a:t>For today, we are presenting three (3) relatively </a:t>
            </a:r>
            <a:r>
              <a:rPr lang="en-US" sz="1400" b="1" strike="noStrike" dirty="0"/>
              <a:t>un</a:t>
            </a:r>
            <a:r>
              <a:rPr lang="en-US" sz="1400" strike="noStrike" dirty="0"/>
              <a:t>complicated scenarios.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strike="noStrike" dirty="0"/>
              <a:t>There are – of course – almost limitless variations on these and other possible guaranteed issue cases.</a:t>
            </a:r>
          </a:p>
          <a:p>
            <a:pPr marL="171450" indent="-171450">
              <a:buFont typeface="Arial" panose="020B0604020202020204" pitchFamily="34" charset="0"/>
              <a:buChar char="•"/>
            </a:pPr>
            <a:r>
              <a:rPr lang="en-US" sz="1400" strike="noStrike" dirty="0"/>
              <a:t>For today, the scope of the counseling is about Medigap only – do </a:t>
            </a:r>
            <a:r>
              <a:rPr lang="en-US" sz="1400" u="sng" strike="noStrike" dirty="0"/>
              <a:t>not</a:t>
            </a:r>
            <a:r>
              <a:rPr lang="en-US" sz="1400" strike="noStrike" dirty="0"/>
              <a:t> inquire about MA plans as an alternative, please.</a:t>
            </a:r>
          </a:p>
          <a:p>
            <a:endParaRPr lang="en-US" sz="1400" dirty="0"/>
          </a:p>
          <a:p>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15</a:t>
            </a:fld>
            <a:endParaRPr lang="en-US"/>
          </a:p>
        </p:txBody>
      </p:sp>
    </p:spTree>
    <p:extLst>
      <p:ext uri="{BB962C8B-B14F-4D97-AF65-F5344CB8AC3E}">
        <p14:creationId xmlns:p14="http://schemas.microsoft.com/office/powerpoint/2010/main" val="2412393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#16</a:t>
            </a:r>
          </a:p>
          <a:p>
            <a:endParaRPr lang="en-US" sz="1400" b="1" u="sng" dirty="0"/>
          </a:p>
          <a:p>
            <a:r>
              <a:rPr lang="en-US" sz="1400" b="1" u="sng" dirty="0"/>
              <a:t>EXPLAIN:</a:t>
            </a:r>
          </a:p>
          <a:p>
            <a:pPr marL="171450" indent="-171450">
              <a:buFont typeface="Arial" panose="020B0604020202020204" pitchFamily="34" charset="0"/>
              <a:buChar char="•"/>
            </a:pPr>
            <a:r>
              <a:rPr lang="en-US" sz="1400" b="0" u="none" dirty="0"/>
              <a:t>I am going to assign each of you to a small-group.</a:t>
            </a:r>
          </a:p>
          <a:p>
            <a:pPr marL="628650" lvl="1" indent="-171450">
              <a:buFont typeface="Arial" panose="020B0604020202020204" pitchFamily="34" charset="0"/>
              <a:buChar char="•"/>
            </a:pPr>
            <a:r>
              <a:rPr lang="en-US" sz="1400" b="0" u="none" dirty="0"/>
              <a:t>Most will be an advisor and a client.</a:t>
            </a:r>
          </a:p>
          <a:p>
            <a:pPr marL="628650" lvl="1" indent="-171450">
              <a:buFont typeface="Arial" panose="020B0604020202020204" pitchFamily="34" charset="0"/>
              <a:buChar char="•"/>
            </a:pPr>
            <a:r>
              <a:rPr lang="en-US" sz="1400" b="0" u="none" dirty="0"/>
              <a:t>Some will have an observer role – if we have an odd number of people.</a:t>
            </a:r>
          </a:p>
          <a:p>
            <a:pPr marL="171450" indent="-171450">
              <a:buFont typeface="Arial" panose="020B0604020202020204" pitchFamily="34" charset="0"/>
              <a:buChar char="•"/>
            </a:pPr>
            <a:r>
              <a:rPr lang="en-US" sz="1400" b="0" u="none" dirty="0"/>
              <a:t>I am going to assign each small group one of the three (3) scenarios</a:t>
            </a:r>
          </a:p>
          <a:p>
            <a:pPr marL="628650" lvl="1" indent="-171450">
              <a:buFont typeface="Arial" panose="020B0604020202020204" pitchFamily="34" charset="0"/>
              <a:buChar char="•"/>
            </a:pPr>
            <a:r>
              <a:rPr lang="en-US" sz="1400" b="0" u="none" dirty="0"/>
              <a:t>It matters that we cover all of the scenarios, please, because each presents unique challenges</a:t>
            </a:r>
          </a:p>
          <a:p>
            <a:pPr marL="171450" indent="-171450">
              <a:buFont typeface="Arial" panose="020B0604020202020204" pitchFamily="34" charset="0"/>
              <a:buChar char="•"/>
            </a:pPr>
            <a:r>
              <a:rPr lang="en-US" sz="1400" b="0" u="none" dirty="0"/>
              <a:t>There </a:t>
            </a:r>
            <a:r>
              <a:rPr lang="en-US" sz="1400" b="0" u="sng" dirty="0"/>
              <a:t>can</a:t>
            </a:r>
            <a:r>
              <a:rPr lang="en-US" sz="1400" b="0" u="none" dirty="0"/>
              <a:t> some limited switching. </a:t>
            </a:r>
          </a:p>
          <a:p>
            <a:pPr marL="628650" lvl="1" indent="-171450">
              <a:buFont typeface="Arial" panose="020B0604020202020204" pitchFamily="34" charset="0"/>
              <a:buChar char="•"/>
            </a:pPr>
            <a:r>
              <a:rPr lang="en-US" sz="1400" b="0" u="none" dirty="0"/>
              <a:t>After you’re in the group, you can reach out to me via chat about a re-assignment. </a:t>
            </a:r>
          </a:p>
          <a:p>
            <a:pPr marL="171450" indent="-171450">
              <a:buFont typeface="Arial" panose="020B0604020202020204" pitchFamily="34" charset="0"/>
              <a:buChar char="•"/>
            </a:pPr>
            <a:r>
              <a:rPr lang="en-US" sz="1400" b="0" u="none" dirty="0"/>
              <a:t>The goal will be to have less-experienced or confident volunteers take the advisor role and for more-experienced or confident volunteers to take the client role.</a:t>
            </a:r>
          </a:p>
          <a:p>
            <a:pPr marL="171450" indent="-171450">
              <a:buFont typeface="Arial" panose="020B0604020202020204" pitchFamily="34" charset="0"/>
              <a:buChar char="•"/>
            </a:pPr>
            <a:endParaRPr lang="en-US" sz="1400" b="0" u="none" dirty="0"/>
          </a:p>
          <a:p>
            <a:pPr marL="0" indent="0">
              <a:buFontTx/>
              <a:buNone/>
            </a:pPr>
            <a:r>
              <a:rPr lang="en-US" sz="1400" b="1" u="sng" dirty="0"/>
              <a:t>SAY:</a:t>
            </a:r>
          </a:p>
          <a:p>
            <a:pPr marL="171450" indent="-171450">
              <a:buFont typeface="Arial" panose="020B0604020202020204" pitchFamily="34" charset="0"/>
              <a:buChar char="•"/>
            </a:pPr>
            <a:r>
              <a:rPr lang="en-US" sz="1400" b="0" u="none" dirty="0"/>
              <a:t>After I put you in the group – and after any switching we need to make – please take a moment to choose a role for the simulation and either:</a:t>
            </a:r>
          </a:p>
          <a:p>
            <a:pPr marL="628650" lvl="1" indent="-171450">
              <a:buFont typeface="Arial" panose="020B0604020202020204" pitchFamily="34" charset="0"/>
              <a:buChar char="•"/>
            </a:pPr>
            <a:r>
              <a:rPr lang="en-US" sz="1400" b="0" u="none" dirty="0"/>
              <a:t>Read over the client persona so you can stay in character.</a:t>
            </a:r>
          </a:p>
          <a:p>
            <a:pPr marL="628650" lvl="1" indent="-171450">
              <a:buFont typeface="Arial" panose="020B0604020202020204" pitchFamily="34" charset="0"/>
              <a:buChar char="•"/>
            </a:pPr>
            <a:r>
              <a:rPr lang="en-US" sz="1400" b="0" u="none" dirty="0"/>
              <a:t>Prepare yourself for the advisor role, including reviewing the publications and getting ready to make notes of the kind you’d key into STARS later.</a:t>
            </a:r>
          </a:p>
          <a:p>
            <a:pPr marL="457200" lvl="1" indent="0">
              <a:buFontTx/>
              <a:buNone/>
            </a:pPr>
            <a:endParaRPr lang="en-US" sz="1400" b="0" u="none" dirty="0"/>
          </a:p>
          <a:p>
            <a:pPr marL="0" lvl="0" indent="0">
              <a:buFontTx/>
              <a:buNone/>
            </a:pPr>
            <a:r>
              <a:rPr lang="en-US" sz="1400" b="1" u="sng" dirty="0"/>
              <a:t>SAY: </a:t>
            </a:r>
          </a:p>
          <a:p>
            <a:pPr marL="0" lvl="0" indent="0">
              <a:buFontTx/>
              <a:buNone/>
            </a:pPr>
            <a:r>
              <a:rPr lang="en-US" sz="1400" b="0" u="none" dirty="0"/>
              <a:t>I’m going to leave these instructions on the screen for you to refer to.</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16</a:t>
            </a:fld>
            <a:endParaRPr lang="en-US"/>
          </a:p>
        </p:txBody>
      </p:sp>
    </p:spTree>
    <p:extLst>
      <p:ext uri="{BB962C8B-B14F-4D97-AF65-F5344CB8AC3E}">
        <p14:creationId xmlns:p14="http://schemas.microsoft.com/office/powerpoint/2010/main" val="155619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#17</a:t>
            </a:r>
          </a:p>
          <a:p>
            <a:endParaRPr lang="en-US" sz="1400" b="1" u="sng" dirty="0"/>
          </a:p>
          <a:p>
            <a:r>
              <a:rPr lang="en-US" sz="1400" b="1" u="sng" dirty="0"/>
              <a:t>SAY: </a:t>
            </a:r>
          </a:p>
          <a:p>
            <a:pPr marL="171450" indent="-171450">
              <a:buFont typeface="Arial" panose="020B0604020202020204" pitchFamily="34" charset="0"/>
              <a:buChar char="•"/>
            </a:pPr>
            <a:r>
              <a:rPr lang="en-US" sz="1400" dirty="0"/>
              <a:t>These are the general instructions for you to consider, please.</a:t>
            </a:r>
          </a:p>
          <a:p>
            <a:pPr marL="171450" indent="-171450">
              <a:buFont typeface="Arial" panose="020B0604020202020204" pitchFamily="34" charset="0"/>
              <a:buChar char="•"/>
            </a:pPr>
            <a:r>
              <a:rPr lang="en-US" sz="1400" dirty="0"/>
              <a:t>Use the scenarios document on My SHIBA to help with tracking your checklist ideas. </a:t>
            </a:r>
          </a:p>
          <a:p>
            <a:endParaRPr lang="en-US" sz="1400" dirty="0"/>
          </a:p>
          <a:p>
            <a:r>
              <a:rPr lang="en-US" sz="1400" b="1" u="sng" dirty="0"/>
              <a:t>DO:</a:t>
            </a:r>
          </a:p>
          <a:p>
            <a:pPr marL="171450" indent="-171450">
              <a:buFont typeface="Arial" panose="020B0604020202020204" pitchFamily="34" charset="0"/>
              <a:buChar char="•"/>
            </a:pPr>
            <a:r>
              <a:rPr lang="en-US" sz="1400" dirty="0"/>
              <a:t>Use Zoom to arrange volunteers into small groups.</a:t>
            </a:r>
          </a:p>
          <a:p>
            <a:pPr marL="171450" indent="-171450">
              <a:buFont typeface="Arial" panose="020B0604020202020204" pitchFamily="34" charset="0"/>
              <a:buChar char="•"/>
            </a:pPr>
            <a:r>
              <a:rPr lang="en-US" sz="1400" dirty="0"/>
              <a:t>Groups of two (2) are best – use three (3) if odd numbers…</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17</a:t>
            </a:fld>
            <a:endParaRPr lang="en-US"/>
          </a:p>
        </p:txBody>
      </p:sp>
    </p:spTree>
    <p:extLst>
      <p:ext uri="{BB962C8B-B14F-4D97-AF65-F5344CB8AC3E}">
        <p14:creationId xmlns:p14="http://schemas.microsoft.com/office/powerpoint/2010/main" val="3816515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#18</a:t>
            </a:r>
          </a:p>
          <a:p>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18</a:t>
            </a:fld>
            <a:endParaRPr lang="en-US"/>
          </a:p>
        </p:txBody>
      </p:sp>
    </p:spTree>
    <p:extLst>
      <p:ext uri="{BB962C8B-B14F-4D97-AF65-F5344CB8AC3E}">
        <p14:creationId xmlns:p14="http://schemas.microsoft.com/office/powerpoint/2010/main" val="3705282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#19</a:t>
            </a:r>
          </a:p>
          <a:p>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19</a:t>
            </a:fld>
            <a:endParaRPr lang="en-US"/>
          </a:p>
        </p:txBody>
      </p:sp>
    </p:spTree>
    <p:extLst>
      <p:ext uri="{BB962C8B-B14F-4D97-AF65-F5344CB8AC3E}">
        <p14:creationId xmlns:p14="http://schemas.microsoft.com/office/powerpoint/2010/main" val="1200815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9" y="4416432"/>
            <a:ext cx="5607050" cy="3826231"/>
          </a:xfrm>
        </p:spPr>
        <p:txBody>
          <a:bodyPr/>
          <a:lstStyle/>
          <a:p>
            <a:r>
              <a:rPr lang="en-US" sz="1400" b="1" u="sng" dirty="0"/>
              <a:t>SHOW:</a:t>
            </a:r>
          </a:p>
          <a:p>
            <a:r>
              <a:rPr lang="en-US" sz="1400" b="0" u="none" dirty="0"/>
              <a:t>Slide #2</a:t>
            </a:r>
          </a:p>
          <a:p>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2</a:t>
            </a:fld>
            <a:endParaRPr lang="en-US"/>
          </a:p>
        </p:txBody>
      </p:sp>
    </p:spTree>
    <p:extLst>
      <p:ext uri="{BB962C8B-B14F-4D97-AF65-F5344CB8AC3E}">
        <p14:creationId xmlns:p14="http://schemas.microsoft.com/office/powerpoint/2010/main" val="2987800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#20</a:t>
            </a:r>
            <a:endParaRPr lang="en-US" sz="1400"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20</a:t>
            </a:fld>
            <a:endParaRPr lang="en-US"/>
          </a:p>
        </p:txBody>
      </p:sp>
    </p:spTree>
    <p:extLst>
      <p:ext uri="{BB962C8B-B14F-4D97-AF65-F5344CB8AC3E}">
        <p14:creationId xmlns:p14="http://schemas.microsoft.com/office/powerpoint/2010/main" val="4008822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#21</a:t>
            </a:r>
            <a:endParaRPr lang="en-US" sz="1400"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21</a:t>
            </a:fld>
            <a:endParaRPr lang="en-US"/>
          </a:p>
        </p:txBody>
      </p:sp>
    </p:spTree>
    <p:extLst>
      <p:ext uri="{BB962C8B-B14F-4D97-AF65-F5344CB8AC3E}">
        <p14:creationId xmlns:p14="http://schemas.microsoft.com/office/powerpoint/2010/main" val="2447535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#22</a:t>
            </a:r>
          </a:p>
          <a:p>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22</a:t>
            </a:fld>
            <a:endParaRPr lang="en-US"/>
          </a:p>
        </p:txBody>
      </p:sp>
    </p:spTree>
    <p:extLst>
      <p:ext uri="{BB962C8B-B14F-4D97-AF65-F5344CB8AC3E}">
        <p14:creationId xmlns:p14="http://schemas.microsoft.com/office/powerpoint/2010/main" val="3670567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#23</a:t>
            </a:r>
          </a:p>
          <a:p>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23</a:t>
            </a:fld>
            <a:endParaRPr lang="en-US"/>
          </a:p>
        </p:txBody>
      </p:sp>
    </p:spTree>
    <p:extLst>
      <p:ext uri="{BB962C8B-B14F-4D97-AF65-F5344CB8AC3E}">
        <p14:creationId xmlns:p14="http://schemas.microsoft.com/office/powerpoint/2010/main" val="2029598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 </a:t>
            </a:r>
          </a:p>
          <a:p>
            <a:r>
              <a:rPr lang="en-US" sz="1400" b="0" u="none" dirty="0"/>
              <a:t>Slide #24</a:t>
            </a:r>
          </a:p>
          <a:p>
            <a:endParaRPr lang="en-US" sz="1400" b="0" u="none" dirty="0"/>
          </a:p>
          <a:p>
            <a:pPr marL="171450" indent="-171450">
              <a:buFont typeface="Arial" panose="020B0604020202020204" pitchFamily="34" charset="0"/>
              <a:buChar char="•"/>
            </a:pPr>
            <a:r>
              <a:rPr lang="en-US" sz="1400" b="0" u="none" dirty="0"/>
              <a:t>Collect information from the groups as they share their ideas for a checklist. </a:t>
            </a:r>
          </a:p>
          <a:p>
            <a:pPr marL="171450" indent="-171450">
              <a:buFont typeface="Arial" panose="020B0604020202020204" pitchFamily="34" charset="0"/>
              <a:buChar char="•"/>
            </a:pPr>
            <a:r>
              <a:rPr lang="en-US" sz="1400" b="0" u="none" dirty="0"/>
              <a:t>Share best practices by typing into the Chat.</a:t>
            </a:r>
          </a:p>
          <a:p>
            <a:pPr marL="171450" indent="-171450">
              <a:buFont typeface="Arial" panose="020B0604020202020204" pitchFamily="34" charset="0"/>
              <a:buChar char="•"/>
            </a:pPr>
            <a:r>
              <a:rPr lang="en-US" sz="1400" b="0" u="none" dirty="0"/>
              <a:t>Chats may be saved. </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24</a:t>
            </a:fld>
            <a:endParaRPr lang="en-US"/>
          </a:p>
        </p:txBody>
      </p:sp>
    </p:spTree>
    <p:extLst>
      <p:ext uri="{BB962C8B-B14F-4D97-AF65-F5344CB8AC3E}">
        <p14:creationId xmlns:p14="http://schemas.microsoft.com/office/powerpoint/2010/main" val="1490827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a:t>
            </a:r>
          </a:p>
          <a:p>
            <a:r>
              <a:rPr lang="en-US" sz="1400" b="0" u="none" dirty="0"/>
              <a:t>Slide #25</a:t>
            </a:r>
          </a:p>
          <a:p>
            <a:endParaRPr lang="en-US" sz="1400" b="0" u="none" dirty="0"/>
          </a:p>
          <a:p>
            <a:r>
              <a:rPr lang="en-US" sz="1400" b="1" u="sng" dirty="0"/>
              <a:t>SAY:</a:t>
            </a:r>
          </a:p>
          <a:p>
            <a:r>
              <a:rPr lang="en-US" sz="1400" b="0" i="1" u="none" dirty="0"/>
              <a:t>Customary ‘after-action’ direction here….</a:t>
            </a:r>
          </a:p>
          <a:p>
            <a:pPr defTabSz="440695">
              <a:defRPr/>
            </a:pPr>
            <a:endParaRPr lang="en-US" sz="13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67033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a:t>
            </a:r>
          </a:p>
          <a:p>
            <a:r>
              <a:rPr lang="en-US" sz="1400" b="0" u="none" dirty="0"/>
              <a:t>Slide #26</a:t>
            </a:r>
          </a:p>
          <a:p>
            <a:pPr defTabSz="440695">
              <a:defRPr/>
            </a:pPr>
            <a:endParaRPr lang="en-US" sz="1400" dirty="0">
              <a:cs typeface="Segoe UI" panose="020B0502040204020203" pitchFamily="34" charset="0"/>
            </a:endParaRPr>
          </a:p>
          <a:p>
            <a:pPr defTabSz="440695">
              <a:defRPr/>
            </a:pPr>
            <a:r>
              <a:rPr lang="en-US" sz="1400" b="1" u="sng" dirty="0">
                <a:cs typeface="Segoe UI" panose="020B0502040204020203" pitchFamily="34" charset="0"/>
              </a:rPr>
              <a:t>READ:</a:t>
            </a:r>
          </a:p>
          <a:p>
            <a:pPr defTabSz="440695">
              <a:defRPr/>
            </a:pPr>
            <a:r>
              <a:rPr lang="en-US" sz="1400" dirty="0">
                <a:cs typeface="Segoe UI" panose="020B0502040204020203" pitchFamily="34" charset="0"/>
              </a:rPr>
              <a:t>The slide: bullet points</a:t>
            </a:r>
          </a:p>
        </p:txBody>
      </p:sp>
    </p:spTree>
    <p:extLst>
      <p:ext uri="{BB962C8B-B14F-4D97-AF65-F5344CB8AC3E}">
        <p14:creationId xmlns:p14="http://schemas.microsoft.com/office/powerpoint/2010/main" val="1922375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 </a:t>
            </a:r>
          </a:p>
          <a:p>
            <a:r>
              <a:rPr lang="en-US" sz="1400" b="0" u="none" dirty="0"/>
              <a:t>Slide #27</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27</a:t>
            </a:fld>
            <a:endParaRPr lang="en-US"/>
          </a:p>
        </p:txBody>
      </p:sp>
    </p:spTree>
    <p:extLst>
      <p:ext uri="{BB962C8B-B14F-4D97-AF65-F5344CB8AC3E}">
        <p14:creationId xmlns:p14="http://schemas.microsoft.com/office/powerpoint/2010/main" val="1530290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a:xfrm>
            <a:off x="701679" y="4416431"/>
            <a:ext cx="5607050" cy="4423230"/>
          </a:xfrm>
        </p:spPr>
        <p:txBody>
          <a:bodyPr/>
          <a:lstStyle/>
          <a:p>
            <a:r>
              <a:rPr lang="en-US" sz="1400" b="1" u="sng" dirty="0"/>
              <a:t>SHOW:</a:t>
            </a:r>
          </a:p>
          <a:p>
            <a:r>
              <a:rPr lang="en-US" sz="1400" b="0" u="none" dirty="0"/>
              <a:t>Slide #28</a:t>
            </a:r>
          </a:p>
          <a:p>
            <a:endParaRPr lang="en-US" sz="1400" b="0" u="none" dirty="0"/>
          </a:p>
          <a:p>
            <a:pPr defTabSz="440695">
              <a:defRPr/>
            </a:pPr>
            <a:r>
              <a:rPr lang="en-US" sz="1400" b="1" u="sng" dirty="0">
                <a:cs typeface="Segoe UI" panose="020B0502040204020203" pitchFamily="34" charset="0"/>
              </a:rPr>
              <a:t>SAY:</a:t>
            </a:r>
          </a:p>
          <a:p>
            <a:pPr defTabSz="440695">
              <a:defRPr/>
            </a:pPr>
            <a:r>
              <a:rPr lang="en-US" sz="1400" b="0" u="none" dirty="0">
                <a:cs typeface="Segoe UI" panose="020B0502040204020203" pitchFamily="34" charset="0"/>
              </a:rPr>
              <a:t>Let’s just review our objectives for this program….</a:t>
            </a:r>
          </a:p>
          <a:p>
            <a:pPr defTabSz="440695">
              <a:defRPr/>
            </a:pPr>
            <a:endParaRPr lang="en-US" sz="1400" b="0" u="none" dirty="0">
              <a:cs typeface="Segoe UI" panose="020B0502040204020203" pitchFamily="34" charset="0"/>
            </a:endParaRPr>
          </a:p>
          <a:p>
            <a:pPr defTabSz="440695">
              <a:defRPr/>
            </a:pPr>
            <a:r>
              <a:rPr lang="en-US" sz="1400" b="0" u="none" dirty="0">
                <a:cs typeface="Segoe UI" panose="020B0502040204020203" pitchFamily="34" charset="0"/>
              </a:rPr>
              <a:t>One key here is that Washington State laws and rules do provide more protections than the Federal guaranteed issue rights.</a:t>
            </a:r>
            <a:endParaRPr lang="en-US" sz="1400" b="0" u="none" dirty="0"/>
          </a:p>
          <a:p>
            <a:endParaRPr lang="en-US" sz="1400" dirty="0"/>
          </a:p>
          <a:p>
            <a:endParaRPr lang="en-US" sz="1400" dirty="0"/>
          </a:p>
          <a:p>
            <a:endParaRPr lang="en-US" dirty="0"/>
          </a:p>
        </p:txBody>
      </p:sp>
    </p:spTree>
    <p:extLst>
      <p:ext uri="{BB962C8B-B14F-4D97-AF65-F5344CB8AC3E}">
        <p14:creationId xmlns:p14="http://schemas.microsoft.com/office/powerpoint/2010/main" val="216756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a:xfrm>
            <a:off x="701679" y="4416431"/>
            <a:ext cx="5607050" cy="4423230"/>
          </a:xfrm>
        </p:spPr>
        <p:txBody>
          <a:bodyPr/>
          <a:lstStyle/>
          <a:p>
            <a:r>
              <a:rPr lang="en-US" sz="1400" b="1" u="sng" dirty="0"/>
              <a:t>SHOW:</a:t>
            </a:r>
          </a:p>
          <a:p>
            <a:r>
              <a:rPr lang="en-US" sz="1400" b="0" u="none" dirty="0"/>
              <a:t>Slide #29</a:t>
            </a:r>
          </a:p>
          <a:p>
            <a:endParaRPr lang="en-US" sz="1400" b="0" u="none" dirty="0"/>
          </a:p>
          <a:p>
            <a:pPr defTabSz="440695">
              <a:defRPr/>
            </a:pPr>
            <a:endParaRPr lang="en-US" sz="1300" b="1" u="sng" dirty="0">
              <a:latin typeface="Segoe UI" panose="020B0502040204020203" pitchFamily="34" charset="0"/>
              <a:cs typeface="Segoe UI" panose="020B0502040204020203"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265536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#3</a:t>
            </a:r>
          </a:p>
          <a:p>
            <a:endParaRPr lang="en-US" sz="1400" b="0" u="none" dirty="0"/>
          </a:p>
          <a:p>
            <a:r>
              <a:rPr lang="en-US" sz="1400" b="1" u="sng" dirty="0"/>
              <a:t>ASK: </a:t>
            </a:r>
          </a:p>
          <a:p>
            <a:pPr marL="171450" indent="-171450">
              <a:buFont typeface="Arial" panose="020B0604020202020204" pitchFamily="34" charset="0"/>
              <a:buChar char="•"/>
            </a:pPr>
            <a:r>
              <a:rPr lang="en-US" sz="1400" dirty="0"/>
              <a:t>Why does SHIBA care about Guaranteed Issue for Medigap?</a:t>
            </a:r>
          </a:p>
          <a:p>
            <a:pPr marL="171450" indent="-171450">
              <a:buFont typeface="Arial" panose="020B0604020202020204" pitchFamily="34" charset="0"/>
              <a:buChar char="•"/>
            </a:pPr>
            <a:r>
              <a:rPr lang="en-US" sz="1400" dirty="0"/>
              <a:t>Why do you – as an advisor - care about Guaranteed Issue for Medigap?</a:t>
            </a:r>
          </a:p>
          <a:p>
            <a:pPr marL="171450" indent="-171450">
              <a:buFont typeface="Arial" panose="020B0604020202020204" pitchFamily="34" charset="0"/>
              <a:buChar char="•"/>
            </a:pPr>
            <a:endParaRPr lang="en-US" sz="1400" dirty="0"/>
          </a:p>
          <a:p>
            <a:pPr marL="0" indent="0">
              <a:buFontTx/>
              <a:buNone/>
            </a:pPr>
            <a:r>
              <a:rPr lang="en-US" sz="1400" b="1" u="sng" dirty="0"/>
              <a:t>LISTEN:</a:t>
            </a:r>
          </a:p>
          <a:p>
            <a:pPr marL="0" indent="0">
              <a:buFontTx/>
              <a:buNone/>
            </a:pPr>
            <a:r>
              <a:rPr lang="en-US" sz="1400" b="0" u="none" dirty="0"/>
              <a:t>&lt;Pause&gt;</a:t>
            </a:r>
          </a:p>
          <a:p>
            <a:endParaRPr lang="en-US" sz="1400" b="1" u="sng" dirty="0"/>
          </a:p>
          <a:p>
            <a:r>
              <a:rPr lang="en-US" sz="1400" b="1" u="sng" dirty="0"/>
              <a:t>SAY: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400" dirty="0"/>
              <a:t>Yes. These are </a:t>
            </a:r>
            <a:r>
              <a:rPr lang="en-US" sz="1400" u="sng" dirty="0"/>
              <a:t>all</a:t>
            </a:r>
            <a:r>
              <a:rPr lang="en-US" sz="1400" dirty="0"/>
              <a:t> important reasons why we and you care about Guaranteed Issue for Medigap</a:t>
            </a:r>
          </a:p>
          <a:p>
            <a:endParaRPr lang="en-US" sz="1400"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3</a:t>
            </a:fld>
            <a:endParaRPr lang="en-US"/>
          </a:p>
        </p:txBody>
      </p:sp>
    </p:spTree>
    <p:extLst>
      <p:ext uri="{BB962C8B-B14F-4D97-AF65-F5344CB8AC3E}">
        <p14:creationId xmlns:p14="http://schemas.microsoft.com/office/powerpoint/2010/main" val="1447802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 </a:t>
            </a:r>
          </a:p>
          <a:p>
            <a:r>
              <a:rPr lang="en-US" sz="1400" b="0" u="none" dirty="0"/>
              <a:t>Slide #30</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30</a:t>
            </a:fld>
            <a:endParaRPr lang="en-US"/>
          </a:p>
        </p:txBody>
      </p:sp>
    </p:spTree>
    <p:extLst>
      <p:ext uri="{BB962C8B-B14F-4D97-AF65-F5344CB8AC3E}">
        <p14:creationId xmlns:p14="http://schemas.microsoft.com/office/powerpoint/2010/main" val="3252788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xfrm>
            <a:off x="849313" y="312738"/>
            <a:ext cx="5308600" cy="398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 name="Notes Placeholder 2"/>
          <p:cNvSpPr>
            <a:spLocks noGrp="1"/>
          </p:cNvSpPr>
          <p:nvPr>
            <p:ph type="body" idx="3"/>
          </p:nvPr>
        </p:nvSpPr>
        <p:spPr bwMode="auto">
          <a:xfrm>
            <a:off x="701679" y="4416432"/>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b="1" u="sng" dirty="0"/>
              <a:t>SHOW:</a:t>
            </a:r>
          </a:p>
          <a:p>
            <a:r>
              <a:rPr lang="en-US" sz="1400" b="0" u="none" dirty="0"/>
              <a:t>Slide #31</a:t>
            </a:r>
          </a:p>
          <a:p>
            <a:endParaRPr lang="en-US" altLang="en-US" sz="1400" b="1" u="sng" dirty="0"/>
          </a:p>
          <a:p>
            <a:r>
              <a:rPr lang="en-US" altLang="en-US" sz="1400" b="1" u="sng" dirty="0"/>
              <a:t>SAY:</a:t>
            </a:r>
          </a:p>
          <a:p>
            <a:r>
              <a:rPr lang="en-US" altLang="en-US" sz="1400" dirty="0"/>
              <a:t>We really do want your feedback about this program please.</a:t>
            </a:r>
          </a:p>
          <a:p>
            <a:r>
              <a:rPr lang="en-US" altLang="en-US" sz="1400" dirty="0"/>
              <a:t>I’m going to put a link in the chat to a quick ‘survey monkey’ form.</a:t>
            </a:r>
          </a:p>
          <a:p>
            <a:r>
              <a:rPr lang="en-US" altLang="en-US" sz="1400" dirty="0"/>
              <a:t>Please take a few minutes to complete that, now.</a:t>
            </a:r>
          </a:p>
          <a:p>
            <a:endParaRPr lang="en-US" altLang="en-US" sz="1400" dirty="0"/>
          </a:p>
          <a:p>
            <a:r>
              <a:rPr lang="en-US" altLang="en-US" sz="1400" b="1" u="sng" dirty="0"/>
              <a:t>POST:</a:t>
            </a:r>
          </a:p>
          <a:p>
            <a:r>
              <a:rPr lang="en-US" altLang="en-US" sz="1400" b="0" u="none" dirty="0"/>
              <a:t>Copy </a:t>
            </a:r>
            <a:r>
              <a:rPr lang="en-US" altLang="en-US" sz="1400" b="0" u="sng" dirty="0"/>
              <a:t>link to survey </a:t>
            </a:r>
            <a:r>
              <a:rPr lang="en-US" altLang="en-US" sz="1400" b="0" u="none" dirty="0"/>
              <a:t>into chat and post.</a:t>
            </a:r>
          </a:p>
          <a:p>
            <a:endParaRPr lang="en-US" altLang="en-US" dirty="0"/>
          </a:p>
        </p:txBody>
      </p:sp>
    </p:spTree>
    <p:extLst>
      <p:ext uri="{BB962C8B-B14F-4D97-AF65-F5344CB8AC3E}">
        <p14:creationId xmlns:p14="http://schemas.microsoft.com/office/powerpoint/2010/main" val="76445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 </a:t>
            </a:r>
          </a:p>
          <a:p>
            <a:r>
              <a:rPr lang="en-US" sz="1400" dirty="0"/>
              <a:t>Slide #32</a:t>
            </a:r>
          </a:p>
          <a:p>
            <a:endParaRPr lang="en-US" sz="1400" dirty="0"/>
          </a:p>
          <a:p>
            <a:r>
              <a:rPr lang="en-US" sz="1400" b="1" u="sng" dirty="0"/>
              <a:t>SAY: </a:t>
            </a:r>
          </a:p>
          <a:p>
            <a:pPr marL="171450" indent="-171450">
              <a:buFont typeface="Arial" panose="020B0604020202020204" pitchFamily="34" charset="0"/>
              <a:buChar char="•"/>
            </a:pPr>
            <a:r>
              <a:rPr lang="en-US" sz="1400" dirty="0"/>
              <a:t>Here’s what’s coming next…</a:t>
            </a:r>
          </a:p>
        </p:txBody>
      </p:sp>
    </p:spTree>
    <p:extLst>
      <p:ext uri="{BB962C8B-B14F-4D97-AF65-F5344CB8AC3E}">
        <p14:creationId xmlns:p14="http://schemas.microsoft.com/office/powerpoint/2010/main" val="1492483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a:t>
            </a:r>
          </a:p>
          <a:p>
            <a:r>
              <a:rPr lang="en-US" sz="1400" b="0" u="none" dirty="0"/>
              <a:t>Slide #33</a:t>
            </a:r>
          </a:p>
          <a:p>
            <a:endParaRPr lang="en-US" dirty="0"/>
          </a:p>
        </p:txBody>
      </p:sp>
    </p:spTree>
    <p:extLst>
      <p:ext uri="{BB962C8B-B14F-4D97-AF65-F5344CB8AC3E}">
        <p14:creationId xmlns:p14="http://schemas.microsoft.com/office/powerpoint/2010/main" val="287171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 </a:t>
            </a:r>
          </a:p>
          <a:p>
            <a:r>
              <a:rPr lang="en-US" sz="1400" b="0" u="none" dirty="0"/>
              <a:t>Slide #4</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4</a:t>
            </a:fld>
            <a:endParaRPr lang="en-US"/>
          </a:p>
        </p:txBody>
      </p:sp>
    </p:spTree>
    <p:extLst>
      <p:ext uri="{BB962C8B-B14F-4D97-AF65-F5344CB8AC3E}">
        <p14:creationId xmlns:p14="http://schemas.microsoft.com/office/powerpoint/2010/main" val="153710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#5</a:t>
            </a:r>
          </a:p>
          <a:p>
            <a:endParaRPr lang="en-US" sz="1400" b="1" u="sng" dirty="0"/>
          </a:p>
          <a:p>
            <a:r>
              <a:rPr lang="en-US" sz="1400" b="1" u="sng" dirty="0"/>
              <a:t>SAY: </a:t>
            </a:r>
          </a:p>
          <a:p>
            <a:r>
              <a:rPr lang="en-US" sz="1400" dirty="0"/>
              <a:t>This program has two purposes, at the same time. You’ll see that in the course objectives.</a:t>
            </a:r>
          </a:p>
          <a:p>
            <a:pPr marL="171450" indent="-171450">
              <a:buFont typeface="Arial" panose="020B0604020202020204" pitchFamily="34" charset="0"/>
              <a:buChar char="•"/>
            </a:pPr>
            <a:r>
              <a:rPr lang="en-US" sz="1400" dirty="0"/>
              <a:t>We’re going to do the </a:t>
            </a:r>
            <a:r>
              <a:rPr lang="en-US" sz="1400" u="sng" dirty="0"/>
              <a:t>literal</a:t>
            </a:r>
            <a:r>
              <a:rPr lang="en-US" sz="1400" dirty="0"/>
              <a:t> agenda for the day, filled with activities.</a:t>
            </a:r>
          </a:p>
          <a:p>
            <a:pPr marL="171450" indent="-171450">
              <a:buFont typeface="Arial" panose="020B0604020202020204" pitchFamily="34" charset="0"/>
              <a:buChar char="•"/>
            </a:pPr>
            <a:r>
              <a:rPr lang="en-US" sz="1400" dirty="0"/>
              <a:t>We’re </a:t>
            </a:r>
            <a:r>
              <a:rPr lang="en-US" sz="1400" u="sng" dirty="0"/>
              <a:t>also</a:t>
            </a:r>
            <a:r>
              <a:rPr lang="en-US" sz="1400" dirty="0"/>
              <a:t> going to be building our tool kit together to get better at advising clients about Guaranteed Issue for Medigap and better at counseling work, in general.</a:t>
            </a:r>
          </a:p>
          <a:p>
            <a:pPr marL="171450" indent="-171450">
              <a:buFont typeface="Arial" panose="020B0604020202020204" pitchFamily="34" charset="0"/>
              <a:buChar char="•"/>
            </a:pPr>
            <a:r>
              <a:rPr lang="en-US" sz="1400" dirty="0"/>
              <a:t>Discussion opportunity: Ask the volunteers: “What is important to you as the counselor to help you with your work?” </a:t>
            </a:r>
          </a:p>
          <a:p>
            <a:pPr marL="171450" indent="-171450">
              <a:buFont typeface="Arial" panose="020B0604020202020204" pitchFamily="34" charset="0"/>
              <a:buChar char="•"/>
            </a:pPr>
            <a:r>
              <a:rPr lang="en-US" sz="1400" dirty="0"/>
              <a:t>This is an opportunity to get the information you need, as a counselor, from the client. Obtaining the job aids for topics to discuss will help you with your counseling session. </a:t>
            </a:r>
          </a:p>
          <a:p>
            <a:pPr marL="171450" indent="-171450">
              <a:buFont typeface="Arial" panose="020B0604020202020204" pitchFamily="34" charset="0"/>
              <a:buChar char="•"/>
            </a:pPr>
            <a:r>
              <a:rPr lang="en-US" sz="1400" dirty="0"/>
              <a:t>Trainers: This is an opportunity for the counselors to develop a checklist and share with the group how they create their checklist for a counseling session and what would be included on the checklist.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There are a lot of tools available on My SHIBA and other authoritative sites: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One example is the six-step intake form at https://www.insurance.wa.gov/sites/default/files/documents/client-counseling-six-step-intake-script.pdf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Another is </a:t>
            </a:r>
            <a:r>
              <a:rPr lang="en-US" sz="1400" b="0" i="0" dirty="0">
                <a:solidFill>
                  <a:srgbClr val="000000"/>
                </a:solidFill>
                <a:effectLst/>
              </a:rPr>
              <a:t>Medigap (Medicare Supplement Health Insurance) at </a:t>
            </a:r>
            <a:r>
              <a:rPr lang="en-US" sz="1400" dirty="0"/>
              <a:t>https://www.cms.gov/Medicare/Health-Plans/Medigap</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“What you need to know about Medigap (Medicare Supplement) plans” </a:t>
            </a:r>
            <a:r>
              <a:rPr lang="en-US" sz="1400" b="1" dirty="0"/>
              <a:t>(SHIBA publication: SHP875-4/2022)</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4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5</a:t>
            </a:fld>
            <a:endParaRPr lang="en-US"/>
          </a:p>
        </p:txBody>
      </p:sp>
    </p:spTree>
    <p:extLst>
      <p:ext uri="{BB962C8B-B14F-4D97-AF65-F5344CB8AC3E}">
        <p14:creationId xmlns:p14="http://schemas.microsoft.com/office/powerpoint/2010/main" val="10515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p:txBody>
          <a:bodyPr/>
          <a:lstStyle/>
          <a:p>
            <a:r>
              <a:rPr lang="en-US" sz="1400" b="1" u="sng" dirty="0"/>
              <a:t>SHOW:</a:t>
            </a:r>
          </a:p>
          <a:p>
            <a:r>
              <a:rPr lang="en-US" sz="1400" b="0" u="none" dirty="0"/>
              <a:t>Slide #6</a:t>
            </a:r>
          </a:p>
          <a:p>
            <a:pPr defTabSz="440695">
              <a:defRPr/>
            </a:pPr>
            <a:endParaRPr lang="en-US" sz="1400" b="1" u="sng" dirty="0">
              <a:cs typeface="Segoe UI" panose="020B0502040204020203" pitchFamily="34" charset="0"/>
            </a:endParaRPr>
          </a:p>
          <a:p>
            <a:pPr defTabSz="440695">
              <a:defRPr/>
            </a:pPr>
            <a:r>
              <a:rPr lang="en-US" sz="1400" b="1" u="sng" dirty="0">
                <a:cs typeface="Segoe UI" panose="020B0502040204020203" pitchFamily="34" charset="0"/>
              </a:rPr>
              <a:t>SAY:</a:t>
            </a:r>
          </a:p>
          <a:p>
            <a:pPr marL="285750" indent="-285750" defTabSz="440695">
              <a:buFont typeface="Arial" panose="020B0604020202020204" pitchFamily="34" charset="0"/>
              <a:buChar char="•"/>
              <a:defRPr/>
            </a:pPr>
            <a:r>
              <a:rPr lang="en-US" sz="1400" b="0" u="none" dirty="0">
                <a:cs typeface="Segoe UI" panose="020B0502040204020203" pitchFamily="34" charset="0"/>
              </a:rPr>
              <a:t>Here is the literal agenda for the day.</a:t>
            </a:r>
          </a:p>
          <a:p>
            <a:pPr marL="285750" indent="-285750" defTabSz="440695">
              <a:buFont typeface="Arial" panose="020B0604020202020204" pitchFamily="34" charset="0"/>
              <a:buChar char="•"/>
              <a:defRPr/>
            </a:pPr>
            <a:r>
              <a:rPr lang="en-US" sz="1400" b="0" u="none" dirty="0">
                <a:cs typeface="Segoe UI" panose="020B0502040204020203" pitchFamily="34" charset="0"/>
              </a:rPr>
              <a:t>There are two (2) main activities:</a:t>
            </a:r>
          </a:p>
          <a:p>
            <a:pPr marL="800100" lvl="1" indent="-342900" defTabSz="440695">
              <a:buFont typeface="+mj-lt"/>
              <a:buAutoNum type="arabicPeriod"/>
              <a:defRPr/>
            </a:pPr>
            <a:r>
              <a:rPr lang="en-US" sz="1400" b="0" u="none" dirty="0">
                <a:cs typeface="Segoe UI" panose="020B0502040204020203" pitchFamily="34" charset="0"/>
              </a:rPr>
              <a:t>Small-group work on client counseling, based on scenarios.</a:t>
            </a:r>
          </a:p>
          <a:p>
            <a:pPr marL="800100" lvl="1" indent="-342900" defTabSz="440695">
              <a:buFont typeface="+mj-lt"/>
              <a:buAutoNum type="arabicPeriod"/>
              <a:defRPr/>
            </a:pPr>
            <a:r>
              <a:rPr lang="en-US" sz="1400" b="0" u="none" dirty="0">
                <a:cs typeface="Segoe UI" panose="020B0502040204020203" pitchFamily="34" charset="0"/>
              </a:rPr>
              <a:t>Discuss the work we did in small groups.</a:t>
            </a:r>
          </a:p>
          <a:p>
            <a:pPr marL="285750" lvl="0" indent="-285750" defTabSz="440695">
              <a:buFont typeface="Arial" panose="020B0604020202020204" pitchFamily="34" charset="0"/>
              <a:buChar char="•"/>
              <a:defRPr/>
            </a:pPr>
            <a:r>
              <a:rPr lang="en-US" sz="1400" b="0" u="none" dirty="0">
                <a:cs typeface="Segoe UI" panose="020B0502040204020203" pitchFamily="34" charset="0"/>
              </a:rPr>
              <a:t>Let’s review the course objectives, first, and then the list of materials.</a:t>
            </a:r>
          </a:p>
          <a:p>
            <a:pPr defTabSz="440695">
              <a:defRPr/>
            </a:pPr>
            <a:endParaRPr lang="en-US" sz="1400" b="0" u="none" dirty="0">
              <a:cs typeface="Segoe UI" panose="020B0502040204020203" pitchFamily="34" charset="0"/>
            </a:endParaRPr>
          </a:p>
        </p:txBody>
      </p:sp>
    </p:spTree>
    <p:extLst>
      <p:ext uri="{BB962C8B-B14F-4D97-AF65-F5344CB8AC3E}">
        <p14:creationId xmlns:p14="http://schemas.microsoft.com/office/powerpoint/2010/main" val="256212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a:xfrm>
            <a:off x="701679" y="4416431"/>
            <a:ext cx="5607050" cy="4423230"/>
          </a:xfrm>
        </p:spPr>
        <p:txBody>
          <a:bodyPr/>
          <a:lstStyle/>
          <a:p>
            <a:r>
              <a:rPr lang="en-US" sz="1400" b="1" u="sng" dirty="0"/>
              <a:t>SHOW:</a:t>
            </a:r>
          </a:p>
          <a:p>
            <a:r>
              <a:rPr lang="en-US" sz="1400" b="0" u="none" dirty="0"/>
              <a:t>Slide #7</a:t>
            </a:r>
          </a:p>
          <a:p>
            <a:endParaRPr lang="en-US" sz="1400" b="0" u="none" dirty="0"/>
          </a:p>
          <a:p>
            <a:pPr defTabSz="440695">
              <a:defRPr/>
            </a:pPr>
            <a:r>
              <a:rPr lang="en-US" sz="1400" b="1" u="sng" dirty="0">
                <a:cs typeface="Segoe UI" panose="020B0502040204020203" pitchFamily="34" charset="0"/>
              </a:rPr>
              <a:t>SAY:</a:t>
            </a:r>
          </a:p>
          <a:p>
            <a:pPr defTabSz="440695">
              <a:defRPr/>
            </a:pPr>
            <a:r>
              <a:rPr lang="en-US" sz="1400" dirty="0"/>
              <a:t>These are the learning objectives for this program.</a:t>
            </a:r>
          </a:p>
          <a:p>
            <a:pPr defTabSz="440695">
              <a:defRPr/>
            </a:pPr>
            <a:endParaRPr lang="en-US" sz="1400" u="sng" dirty="0"/>
          </a:p>
          <a:p>
            <a:pPr defTabSz="440695">
              <a:defRPr/>
            </a:pPr>
            <a:r>
              <a:rPr lang="en-US" sz="1400" u="none" dirty="0"/>
              <a:t>We’re making an opportunity for you all to practice these skills together.</a:t>
            </a:r>
          </a:p>
          <a:p>
            <a:pPr marL="165261" indent="-165261">
              <a:buFont typeface="Arial" panose="020B0604020202020204" pitchFamily="34" charset="0"/>
              <a:buChar char="•"/>
            </a:pPr>
            <a:endParaRPr lang="en-US" sz="1400" dirty="0"/>
          </a:p>
          <a:p>
            <a:endParaRPr lang="en-US" sz="1400" dirty="0"/>
          </a:p>
          <a:p>
            <a:endParaRPr lang="en-US" sz="1400" dirty="0"/>
          </a:p>
          <a:p>
            <a:endParaRPr lang="en-US" dirty="0"/>
          </a:p>
        </p:txBody>
      </p:sp>
    </p:spTree>
    <p:extLst>
      <p:ext uri="{BB962C8B-B14F-4D97-AF65-F5344CB8AC3E}">
        <p14:creationId xmlns:p14="http://schemas.microsoft.com/office/powerpoint/2010/main" val="334699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9313" y="312738"/>
            <a:ext cx="5308600" cy="3981450"/>
          </a:xfrm>
        </p:spPr>
      </p:sp>
      <p:sp>
        <p:nvSpPr>
          <p:cNvPr id="3" name="Notes Placeholder 2"/>
          <p:cNvSpPr>
            <a:spLocks noGrp="1"/>
          </p:cNvSpPr>
          <p:nvPr>
            <p:ph type="body" idx="1"/>
          </p:nvPr>
        </p:nvSpPr>
        <p:spPr>
          <a:xfrm>
            <a:off x="701679" y="4416431"/>
            <a:ext cx="5607050" cy="4423230"/>
          </a:xfrm>
        </p:spPr>
        <p:txBody>
          <a:bodyPr/>
          <a:lstStyle/>
          <a:p>
            <a:r>
              <a:rPr lang="en-US" sz="1400" b="1" u="sng" dirty="0"/>
              <a:t>SHOW:</a:t>
            </a:r>
          </a:p>
          <a:p>
            <a:r>
              <a:rPr lang="en-US" sz="1400" b="0" u="none" dirty="0"/>
              <a:t>Slide #8</a:t>
            </a:r>
          </a:p>
          <a:p>
            <a:endParaRPr lang="en-US" sz="1400" b="0" u="none" dirty="0"/>
          </a:p>
          <a:p>
            <a:endParaRPr lang="en-US" dirty="0"/>
          </a:p>
          <a:p>
            <a:endParaRPr lang="en-US" dirty="0"/>
          </a:p>
          <a:p>
            <a:endParaRPr lang="en-US" dirty="0"/>
          </a:p>
        </p:txBody>
      </p:sp>
    </p:spTree>
    <p:extLst>
      <p:ext uri="{BB962C8B-B14F-4D97-AF65-F5344CB8AC3E}">
        <p14:creationId xmlns:p14="http://schemas.microsoft.com/office/powerpoint/2010/main" val="139067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SHOW:</a:t>
            </a:r>
          </a:p>
          <a:p>
            <a:r>
              <a:rPr lang="en-US" sz="1400" b="0" u="none" dirty="0"/>
              <a:t>Slide #9</a:t>
            </a:r>
          </a:p>
          <a:p>
            <a:endParaRPr lang="en-US" sz="1400" b="0" u="none" dirty="0"/>
          </a:p>
          <a:p>
            <a:r>
              <a:rPr lang="en-US" sz="1400" b="1" u="sng" dirty="0"/>
              <a:t>SAY: </a:t>
            </a:r>
          </a:p>
          <a:p>
            <a:pPr marL="171450" indent="-171450">
              <a:buFont typeface="Arial" panose="020B0604020202020204" pitchFamily="34" charset="0"/>
              <a:buChar char="•"/>
            </a:pPr>
            <a:r>
              <a:rPr lang="en-US" sz="1400" b="0" u="none" dirty="0"/>
              <a:t>We mailed some materials ahead of time, upon request, to people. </a:t>
            </a:r>
          </a:p>
          <a:p>
            <a:pPr marL="171450" indent="-171450">
              <a:buFont typeface="Arial" panose="020B0604020202020204" pitchFamily="34" charset="0"/>
              <a:buChar char="•"/>
            </a:pPr>
            <a:r>
              <a:rPr lang="en-US" sz="1400" b="0" u="none" dirty="0"/>
              <a:t>Other materials we posted on-line and announced to everyone.</a:t>
            </a:r>
          </a:p>
          <a:p>
            <a:pPr marL="171450" indent="-171450">
              <a:buFont typeface="Arial" panose="020B0604020202020204" pitchFamily="34" charset="0"/>
              <a:buChar char="•"/>
            </a:pPr>
            <a:r>
              <a:rPr lang="en-US" sz="1400" b="0" u="none" dirty="0"/>
              <a:t>Let’s be sure we’re all ‘on the same page’ so to speak.</a:t>
            </a:r>
          </a:p>
        </p:txBody>
      </p:sp>
      <p:sp>
        <p:nvSpPr>
          <p:cNvPr id="4" name="Slide Number Placeholder 3"/>
          <p:cNvSpPr>
            <a:spLocks noGrp="1"/>
          </p:cNvSpPr>
          <p:nvPr>
            <p:ph type="sldNum" sz="quarter" idx="5"/>
          </p:nvPr>
        </p:nvSpPr>
        <p:spPr>
          <a:xfrm>
            <a:off x="3970734" y="8830658"/>
            <a:ext cx="3038145" cy="465742"/>
          </a:xfrm>
          <a:prstGeom prst="rect">
            <a:avLst/>
          </a:prstGeom>
        </p:spPr>
        <p:txBody>
          <a:bodyPr/>
          <a:lstStyle/>
          <a:p>
            <a:fld id="{ED1B5260-F937-4C8C-821B-CDE85472AE82}" type="slidenum">
              <a:rPr lang="en-US" smtClean="0"/>
              <a:t>9</a:t>
            </a:fld>
            <a:endParaRPr lang="en-US"/>
          </a:p>
        </p:txBody>
      </p:sp>
    </p:spTree>
    <p:extLst>
      <p:ext uri="{BB962C8B-B14F-4D97-AF65-F5344CB8AC3E}">
        <p14:creationId xmlns:p14="http://schemas.microsoft.com/office/powerpoint/2010/main" val="3832728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 Photo">
    <p:spTree>
      <p:nvGrpSpPr>
        <p:cNvPr id="1" name=""/>
        <p:cNvGrpSpPr/>
        <p:nvPr/>
      </p:nvGrpSpPr>
      <p:grpSpPr>
        <a:xfrm>
          <a:off x="0" y="0"/>
          <a:ext cx="0" cy="0"/>
          <a:chOff x="0" y="0"/>
          <a:chExt cx="0" cy="0"/>
        </a:xfrm>
      </p:grpSpPr>
      <p:sp>
        <p:nvSpPr>
          <p:cNvPr id="4" name="Rectangle 3"/>
          <p:cNvSpPr/>
          <p:nvPr userDrawn="1"/>
        </p:nvSpPr>
        <p:spPr>
          <a:xfrm>
            <a:off x="0" y="3846513"/>
            <a:ext cx="9144000" cy="3011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11" descr="Logo for the SHIBA Office of the Insurance Commissioner Washington State."/>
          <p:cNvGrpSpPr>
            <a:grpSpLocks/>
          </p:cNvGrpSpPr>
          <p:nvPr userDrawn="1"/>
        </p:nvGrpSpPr>
        <p:grpSpPr bwMode="auto">
          <a:xfrm>
            <a:off x="0" y="5683250"/>
            <a:ext cx="9144000" cy="795338"/>
            <a:chOff x="1" y="5683019"/>
            <a:chExt cx="9143999" cy="796178"/>
          </a:xfrm>
        </p:grpSpPr>
        <p:sp>
          <p:nvSpPr>
            <p:cNvPr id="6" name="Rectangle 5"/>
            <p:cNvSpPr/>
            <p:nvPr userDrawn="1"/>
          </p:nvSpPr>
          <p:spPr>
            <a:xfrm>
              <a:off x="1" y="5822867"/>
              <a:ext cx="269875" cy="502180"/>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userDrawn="1"/>
          </p:nvSpPr>
          <p:spPr>
            <a:xfrm>
              <a:off x="2994026" y="5822867"/>
              <a:ext cx="6149974" cy="502180"/>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6" descr="SHIBAlogo_RGB_landscap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4140" y="5683019"/>
              <a:ext cx="2417485" cy="79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ctrTitle"/>
          </p:nvPr>
        </p:nvSpPr>
        <p:spPr>
          <a:xfrm>
            <a:off x="341624" y="3896372"/>
            <a:ext cx="8463512" cy="651067"/>
          </a:xfrm>
        </p:spPr>
        <p:txBody>
          <a:bodyPr>
            <a:noAutofit/>
          </a:bodyPr>
          <a:lstStyle>
            <a:lvl1pPr algn="r">
              <a:defRPr sz="3600"/>
            </a:lvl1pPr>
          </a:lstStyle>
          <a:p>
            <a:r>
              <a:rPr lang="en-US" dirty="0"/>
              <a:t>Click to edit Master title style</a:t>
            </a:r>
          </a:p>
        </p:txBody>
      </p:sp>
      <p:sp>
        <p:nvSpPr>
          <p:cNvPr id="16" name="Subtitle 2"/>
          <p:cNvSpPr>
            <a:spLocks noGrp="1"/>
          </p:cNvSpPr>
          <p:nvPr>
            <p:ph type="subTitle" idx="1"/>
          </p:nvPr>
        </p:nvSpPr>
        <p:spPr>
          <a:xfrm>
            <a:off x="341624" y="4547439"/>
            <a:ext cx="8463512" cy="450720"/>
          </a:xfrm>
        </p:spPr>
        <p:txBody>
          <a:bodyPr>
            <a:normAutofit/>
          </a:bodyPr>
          <a:lstStyle>
            <a:lvl1pPr marL="0" indent="0" algn="r">
              <a:buNone/>
              <a:defRPr sz="2000" i="1">
                <a:solidFill>
                  <a:srgbClr val="08467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2" name="Group 1">
            <a:extLst>
              <a:ext uri="{FF2B5EF4-FFF2-40B4-BE49-F238E27FC236}">
                <a16:creationId xmlns:a16="http://schemas.microsoft.com/office/drawing/2014/main" id="{7C223014-0914-4E13-B205-13D21A3DE6DF}"/>
              </a:ext>
            </a:extLst>
          </p:cNvPr>
          <p:cNvGrpSpPr/>
          <p:nvPr userDrawn="1"/>
        </p:nvGrpSpPr>
        <p:grpSpPr>
          <a:xfrm>
            <a:off x="-1" y="-1"/>
            <a:ext cx="9148100" cy="3897193"/>
            <a:chOff x="-1" y="-1"/>
            <a:chExt cx="9148100" cy="3897193"/>
          </a:xfrm>
        </p:grpSpPr>
        <p:pic>
          <p:nvPicPr>
            <p:cNvPr id="22" name="Picture 21" descr="A person smiling with her hand on her face&#10;&#10;Description automatically generated with low confidence">
              <a:extLst>
                <a:ext uri="{FF2B5EF4-FFF2-40B4-BE49-F238E27FC236}">
                  <a16:creationId xmlns:a16="http://schemas.microsoft.com/office/drawing/2014/main" id="{DF80A24A-9267-4F4A-981B-C0BD4F6B98EB}"/>
                </a:ext>
              </a:extLst>
            </p:cNvPr>
            <p:cNvPicPr>
              <a:picLocks noChangeAspect="1"/>
            </p:cNvPicPr>
            <p:nvPr userDrawn="1"/>
          </p:nvPicPr>
          <p:blipFill>
            <a:blip r:embed="rId3"/>
            <a:stretch>
              <a:fillRect/>
            </a:stretch>
          </p:blipFill>
          <p:spPr>
            <a:xfrm>
              <a:off x="0" y="-1"/>
              <a:ext cx="3188674" cy="2140527"/>
            </a:xfrm>
            <a:prstGeom prst="rect">
              <a:avLst/>
            </a:prstGeom>
          </p:spPr>
        </p:pic>
        <p:pic>
          <p:nvPicPr>
            <p:cNvPr id="26" name="Picture 25" descr="A child kissing an older woman who is holding the child. &#10;&#10;Description automatically generated with low confidence">
              <a:extLst>
                <a:ext uri="{FF2B5EF4-FFF2-40B4-BE49-F238E27FC236}">
                  <a16:creationId xmlns:a16="http://schemas.microsoft.com/office/drawing/2014/main" id="{1A2C5653-4732-4227-9A6B-B15060471065}"/>
                </a:ext>
              </a:extLst>
            </p:cNvPr>
            <p:cNvPicPr>
              <a:picLocks noChangeAspect="1"/>
            </p:cNvPicPr>
            <p:nvPr userDrawn="1"/>
          </p:nvPicPr>
          <p:blipFill>
            <a:blip r:embed="rId4"/>
            <a:stretch>
              <a:fillRect/>
            </a:stretch>
          </p:blipFill>
          <p:spPr>
            <a:xfrm>
              <a:off x="5836679" y="1682379"/>
              <a:ext cx="3307321" cy="2213993"/>
            </a:xfrm>
            <a:prstGeom prst="rect">
              <a:avLst/>
            </a:prstGeom>
          </p:spPr>
        </p:pic>
        <p:pic>
          <p:nvPicPr>
            <p:cNvPr id="28" name="Picture 27" descr="A group three of people embracing.&#10;&#10;Description automatically generated with medium confidence">
              <a:extLst>
                <a:ext uri="{FF2B5EF4-FFF2-40B4-BE49-F238E27FC236}">
                  <a16:creationId xmlns:a16="http://schemas.microsoft.com/office/drawing/2014/main" id="{DF28A95E-4E50-453E-8A2F-3EED9EEDB922}"/>
                </a:ext>
              </a:extLst>
            </p:cNvPr>
            <p:cNvPicPr>
              <a:picLocks noChangeAspect="1"/>
            </p:cNvPicPr>
            <p:nvPr userDrawn="1"/>
          </p:nvPicPr>
          <p:blipFill rotWithShape="1">
            <a:blip r:embed="rId5"/>
            <a:srcRect t="11166"/>
            <a:stretch/>
          </p:blipFill>
          <p:spPr>
            <a:xfrm>
              <a:off x="-1" y="1953490"/>
              <a:ext cx="3206751" cy="1941368"/>
            </a:xfrm>
            <a:prstGeom prst="rect">
              <a:avLst/>
            </a:prstGeom>
          </p:spPr>
        </p:pic>
        <p:pic>
          <p:nvPicPr>
            <p:cNvPr id="30" name="Picture 29" descr="A smiling woman sitting on a hospital bed. ">
              <a:extLst>
                <a:ext uri="{FF2B5EF4-FFF2-40B4-BE49-F238E27FC236}">
                  <a16:creationId xmlns:a16="http://schemas.microsoft.com/office/drawing/2014/main" id="{540D54FF-58E5-4ABA-9CD8-82B5ADAC7F54}"/>
                </a:ext>
              </a:extLst>
            </p:cNvPr>
            <p:cNvPicPr>
              <a:picLocks noChangeAspect="1"/>
            </p:cNvPicPr>
            <p:nvPr userDrawn="1"/>
          </p:nvPicPr>
          <p:blipFill rotWithShape="1">
            <a:blip r:embed="rId6"/>
            <a:srcRect t="11305" b="6222"/>
            <a:stretch/>
          </p:blipFill>
          <p:spPr>
            <a:xfrm>
              <a:off x="5854181" y="0"/>
              <a:ext cx="3293918" cy="1811079"/>
            </a:xfrm>
            <a:prstGeom prst="rect">
              <a:avLst/>
            </a:prstGeom>
          </p:spPr>
        </p:pic>
        <p:pic>
          <p:nvPicPr>
            <p:cNvPr id="3" name="Picture 2" descr="A couple walking on a path in a garden.&#10;&#10;Description automatically generated with low confidence">
              <a:extLst>
                <a:ext uri="{FF2B5EF4-FFF2-40B4-BE49-F238E27FC236}">
                  <a16:creationId xmlns:a16="http://schemas.microsoft.com/office/drawing/2014/main" id="{59320918-91A9-490D-A7DE-654309DCE545}"/>
                </a:ext>
              </a:extLst>
            </p:cNvPr>
            <p:cNvPicPr>
              <a:picLocks noChangeAspect="1"/>
            </p:cNvPicPr>
            <p:nvPr userDrawn="1"/>
          </p:nvPicPr>
          <p:blipFill rotWithShape="1">
            <a:blip r:embed="rId7"/>
            <a:srcRect t="14039"/>
            <a:stretch/>
          </p:blipFill>
          <p:spPr>
            <a:xfrm>
              <a:off x="3188674" y="-1"/>
              <a:ext cx="2748578" cy="3897193"/>
            </a:xfrm>
            <a:prstGeom prst="rect">
              <a:avLst/>
            </a:prstGeom>
          </p:spPr>
        </p:pic>
      </p:grpSp>
    </p:spTree>
    <p:extLst>
      <p:ext uri="{BB962C8B-B14F-4D97-AF65-F5344CB8AC3E}">
        <p14:creationId xmlns:p14="http://schemas.microsoft.com/office/powerpoint/2010/main" val="1167083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9486"/>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71661"/>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47512"/>
            <a:ext cx="5486400" cy="6835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b="1"/>
            </a:lvl1pPr>
          </a:lstStyle>
          <a:p>
            <a:pPr>
              <a:defRPr/>
            </a:pPr>
            <a:fld id="{7E3C86B8-E85C-4D6E-A744-28FE3D98F8DF}" type="slidenum">
              <a:rPr lang="en-US" smtClean="0"/>
              <a:pPr>
                <a:defRPr/>
              </a:pPr>
              <a:t>‹#›</a:t>
            </a:fld>
            <a:endParaRPr lang="en-US" dirty="0"/>
          </a:p>
        </p:txBody>
      </p:sp>
      <p:sp>
        <p:nvSpPr>
          <p:cNvPr id="7" name="Footer Placeholder 4">
            <a:extLst>
              <a:ext uri="{FF2B5EF4-FFF2-40B4-BE49-F238E27FC236}">
                <a16:creationId xmlns:a16="http://schemas.microsoft.com/office/drawing/2014/main" id="{B8DF3D82-5FC0-4093-9050-59339301FDFD}"/>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424118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a:xfrm>
            <a:off x="360363" y="995363"/>
            <a:ext cx="8445500" cy="0"/>
          </a:xfrm>
          <a:prstGeom prst="line">
            <a:avLst/>
          </a:prstGeom>
          <a:ln>
            <a:solidFill>
              <a:srgbClr val="084678"/>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1"/>
          </p:nvPr>
        </p:nvSpPr>
        <p:spPr/>
        <p:txBody>
          <a:bodyPr/>
          <a:lstStyle>
            <a:lvl1pPr>
              <a:defRPr b="1"/>
            </a:lvl1pPr>
          </a:lstStyle>
          <a:p>
            <a:pPr>
              <a:defRPr/>
            </a:pPr>
            <a:fld id="{01169831-F52D-4AFA-95AC-CD682E3096B8}" type="slidenum">
              <a:rPr lang="en-US" smtClean="0"/>
              <a:pPr>
                <a:defRPr/>
              </a:pPr>
              <a:t>‹#›</a:t>
            </a:fld>
            <a:endParaRPr lang="en-US" dirty="0"/>
          </a:p>
        </p:txBody>
      </p:sp>
      <p:sp>
        <p:nvSpPr>
          <p:cNvPr id="7" name="Footer Placeholder 4">
            <a:extLst>
              <a:ext uri="{FF2B5EF4-FFF2-40B4-BE49-F238E27FC236}">
                <a16:creationId xmlns:a16="http://schemas.microsoft.com/office/drawing/2014/main" id="{2899E35F-3097-4B77-929A-68C875DFD08E}"/>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4000703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1"/>
          </p:nvPr>
        </p:nvSpPr>
        <p:spPr/>
        <p:txBody>
          <a:bodyPr/>
          <a:lstStyle>
            <a:lvl1pPr>
              <a:defRPr b="1"/>
            </a:lvl1pPr>
          </a:lstStyle>
          <a:p>
            <a:pPr>
              <a:defRPr/>
            </a:pPr>
            <a:fld id="{1A9247A7-BA2B-4CEE-A426-EF4A5C55571A}" type="slidenum">
              <a:rPr lang="en-US" smtClean="0"/>
              <a:pPr>
                <a:defRPr/>
              </a:pPr>
              <a:t>‹#›</a:t>
            </a:fld>
            <a:endParaRPr lang="en-US" dirty="0"/>
          </a:p>
        </p:txBody>
      </p:sp>
      <p:sp>
        <p:nvSpPr>
          <p:cNvPr id="6" name="Footer Placeholder 4">
            <a:extLst>
              <a:ext uri="{FF2B5EF4-FFF2-40B4-BE49-F238E27FC236}">
                <a16:creationId xmlns:a16="http://schemas.microsoft.com/office/drawing/2014/main" id="{4437704F-2969-418F-A4ED-C72054D8DB08}"/>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419721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57867D-255A-8C47-B53C-2E81324B4D3B}"/>
              </a:ext>
            </a:extLst>
          </p:cNvPr>
          <p:cNvSpPr>
            <a:spLocks noGrp="1"/>
          </p:cNvSpPr>
          <p:nvPr>
            <p:ph type="dt" sz="half" idx="10"/>
          </p:nvPr>
        </p:nvSpPr>
        <p:spPr>
          <a:xfrm>
            <a:off x="628650" y="6356351"/>
            <a:ext cx="2057400" cy="365125"/>
          </a:xfrm>
          <a:prstGeom prst="rect">
            <a:avLst/>
          </a:prstGeom>
        </p:spPr>
        <p:txBody>
          <a:bodyPr/>
          <a:lstStyle>
            <a:lvl1pPr>
              <a:defRPr lang="en-US" sz="750" kern="1200" smtClean="0">
                <a:solidFill>
                  <a:schemeClr val="tx1">
                    <a:lumMod val="75000"/>
                    <a:lumOff val="25000"/>
                  </a:schemeClr>
                </a:solidFill>
                <a:latin typeface="+mn-lt"/>
                <a:ea typeface="+mn-ea"/>
                <a:cs typeface="+mn-cs"/>
              </a:defRPr>
            </a:lvl1pPr>
          </a:lstStyle>
          <a:p>
            <a:endParaRPr lang="en-US" dirty="0"/>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1399606" y="8055"/>
            <a:ext cx="7377926" cy="1020646"/>
          </a:xfrm>
          <a:prstGeom prst="rect">
            <a:avLst/>
          </a:prstGeom>
        </p:spPr>
        <p:txBody>
          <a:bodyPr vert="horz" lIns="91440" tIns="45720" rIns="91440" bIns="45720" rtlCol="0" anchor="ctr" anchorCtr="0">
            <a:normAutofit/>
          </a:bodyPr>
          <a:lstStyle>
            <a:lvl1pPr>
              <a:defRPr>
                <a:latin typeface="Calibri "/>
                <a:cs typeface="Calibri" panose="020F050202020403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399606" y="1143000"/>
            <a:ext cx="7377926" cy="5021042"/>
          </a:xfrm>
          <a:prstGeom prst="rect">
            <a:avLst/>
          </a:prstGeom>
        </p:spPr>
        <p:txBody>
          <a:bodyPr vert="horz" lIns="91440" tIns="45720" rIns="91440" bIns="45720" rtlCol="0">
            <a:normAutofit/>
          </a:bodyPr>
          <a:lstStyle/>
          <a:p>
            <a:pPr lvl="0"/>
            <a:r>
              <a:rPr lang="en-US" dirty="0"/>
              <a:t>Edit Master text styles</a:t>
            </a:r>
          </a:p>
          <a:p>
            <a:pPr marL="346472" marR="0" lvl="1" indent="-173831" algn="l" defTabSz="514350" rtl="0" eaLnBrk="1" fontAlgn="auto" latinLnBrk="0" hangingPunct="1">
              <a:lnSpc>
                <a:spcPct val="100000"/>
              </a:lnSpc>
              <a:spcBef>
                <a:spcPts val="450"/>
              </a:spcBef>
              <a:spcAft>
                <a:spcPts val="0"/>
              </a:spcAft>
              <a:buClrTx/>
              <a:buSzTx/>
              <a:buFont typeface="Arial" panose="020B0604020202020204" pitchFamily="34" charset="0"/>
              <a:buChar char="•"/>
              <a:tabLst/>
            </a:pPr>
            <a:r>
              <a:rPr lang="en-US" dirty="0"/>
              <a:t>Second level</a:t>
            </a:r>
          </a:p>
          <a:p>
            <a:pPr marL="513160" marR="0" lvl="2" indent="-166688" algn="l" defTabSz="514350" rtl="0" eaLnBrk="1" fontAlgn="auto" latinLnBrk="0" hangingPunct="1">
              <a:lnSpc>
                <a:spcPct val="100000"/>
              </a:lnSpc>
              <a:spcBef>
                <a:spcPts val="450"/>
              </a:spcBef>
              <a:spcAft>
                <a:spcPts val="0"/>
              </a:spcAft>
              <a:buClrTx/>
              <a:buSzPct val="50000"/>
              <a:buFont typeface="Wingdings" panose="05000000000000000000" pitchFamily="2" charset="2"/>
              <a:buChar char="q"/>
              <a:tabLst/>
            </a:pPr>
            <a:r>
              <a:rPr lang="en-US" dirty="0"/>
              <a:t>Third level</a:t>
            </a:r>
          </a:p>
          <a:p>
            <a:pPr marL="685800" marR="0" lvl="3" indent="-172641" algn="l" defTabSz="514350" rtl="0" eaLnBrk="1" fontAlgn="auto" latinLnBrk="0" hangingPunct="1">
              <a:lnSpc>
                <a:spcPct val="100000"/>
              </a:lnSpc>
              <a:spcBef>
                <a:spcPts val="450"/>
              </a:spcBef>
              <a:spcAft>
                <a:spcPts val="0"/>
              </a:spcAft>
              <a:buClrTx/>
              <a:buSzTx/>
              <a:buFont typeface="Calibri" panose="020F0502020204030204" pitchFamily="34" charset="0"/>
              <a:buChar char="–"/>
              <a:tabLst/>
            </a:pPr>
            <a:r>
              <a:rPr lang="en-US" dirty="0"/>
              <a:t>Fourth level</a:t>
            </a:r>
          </a:p>
          <a:p>
            <a:pPr marL="858441" marR="0" lvl="4" indent="-172641" algn="l" defTabSz="514350" rtl="0" eaLnBrk="1" fontAlgn="auto" latinLnBrk="0" hangingPunct="1">
              <a:lnSpc>
                <a:spcPct val="100000"/>
              </a:lnSpc>
              <a:spcBef>
                <a:spcPts val="450"/>
              </a:spcBef>
              <a:spcAft>
                <a:spcPts val="0"/>
              </a:spcAft>
              <a:buClrTx/>
              <a:buSzTx/>
              <a:buFont typeface="Arial" panose="020B0604020202020204" pitchFamily="34" charset="0"/>
              <a:buChar char="•"/>
              <a:tabLst/>
            </a:pPr>
            <a:r>
              <a:rPr lang="en-US" dirty="0"/>
              <a:t>Fifth level</a:t>
            </a:r>
          </a:p>
        </p:txBody>
      </p:sp>
      <p:sp>
        <p:nvSpPr>
          <p:cNvPr id="8" name="Footer Placeholder 4">
            <a:extLst>
              <a:ext uri="{FF2B5EF4-FFF2-40B4-BE49-F238E27FC236}">
                <a16:creationId xmlns:a16="http://schemas.microsoft.com/office/drawing/2014/main" id="{56DD8BA3-E52E-4AE8-8351-1E9CEA68336E}"/>
              </a:ext>
            </a:extLst>
          </p:cNvPr>
          <p:cNvSpPr>
            <a:spLocks noGrp="1"/>
          </p:cNvSpPr>
          <p:nvPr>
            <p:ph type="ftr" sz="quarter" idx="11"/>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82305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80619"/>
            <a:ext cx="7748528" cy="475719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2400">
                <a:latin typeface="Calibri "/>
              </a:defRPr>
            </a:lvl1pPr>
          </a:lstStyle>
          <a:p>
            <a:r>
              <a:rPr lang="en-US" dirty="0"/>
              <a:t>Click to edit Master title style</a:t>
            </a:r>
          </a:p>
        </p:txBody>
      </p:sp>
      <p:sp>
        <p:nvSpPr>
          <p:cNvPr id="7" name="Footer Placeholder 4">
            <a:extLst>
              <a:ext uri="{FF2B5EF4-FFF2-40B4-BE49-F238E27FC236}">
                <a16:creationId xmlns:a16="http://schemas.microsoft.com/office/drawing/2014/main" id="{A37EDA12-7655-422A-A1C9-AF532A4225C6}"/>
              </a:ext>
            </a:extLst>
          </p:cNvPr>
          <p:cNvSpPr>
            <a:spLocks noGrp="1"/>
          </p:cNvSpPr>
          <p:nvPr>
            <p:ph type="ftr" sz="quarter" idx="11"/>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684684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9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80619"/>
            <a:ext cx="7748528" cy="475719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SHIBA advisor continuing education  |  May 2022</a:t>
            </a:r>
            <a:endParaRPr lang="en-US" dirty="0"/>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2400">
                <a:latin typeface="Calibri "/>
              </a:defRPr>
            </a:lvl1pPr>
          </a:lstStyle>
          <a:p>
            <a:r>
              <a:rPr lang="en-US" dirty="0"/>
              <a:t>Click to edit Master title style</a:t>
            </a:r>
          </a:p>
        </p:txBody>
      </p:sp>
    </p:spTree>
    <p:extLst>
      <p:ext uri="{BB962C8B-B14F-4D97-AF65-F5344CB8AC3E}">
        <p14:creationId xmlns:p14="http://schemas.microsoft.com/office/powerpoint/2010/main" val="401012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o Photo">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0" y="0"/>
            <a:ext cx="9144000" cy="5340350"/>
            <a:chOff x="0" y="1"/>
            <a:chExt cx="9144000" cy="5339644"/>
          </a:xfrm>
        </p:grpSpPr>
        <p:sp>
          <p:nvSpPr>
            <p:cNvPr id="5" name="Rectangle 4"/>
            <p:cNvSpPr/>
            <p:nvPr userDrawn="1"/>
          </p:nvSpPr>
          <p:spPr>
            <a:xfrm>
              <a:off x="0" y="1"/>
              <a:ext cx="9144000" cy="5339644"/>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ight Triangle 5"/>
            <p:cNvSpPr/>
            <p:nvPr userDrawn="1"/>
          </p:nvSpPr>
          <p:spPr>
            <a:xfrm>
              <a:off x="0" y="1065073"/>
              <a:ext cx="8148638" cy="4274572"/>
            </a:xfrm>
            <a:prstGeom prst="rtTriangle">
              <a:avLst/>
            </a:prstGeom>
            <a:solidFill>
              <a:srgbClr val="D0D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7" name="Group 14"/>
          <p:cNvGrpSpPr>
            <a:grpSpLocks/>
          </p:cNvGrpSpPr>
          <p:nvPr userDrawn="1"/>
        </p:nvGrpSpPr>
        <p:grpSpPr bwMode="auto">
          <a:xfrm>
            <a:off x="0" y="5683250"/>
            <a:ext cx="9144000" cy="795338"/>
            <a:chOff x="1" y="5683019"/>
            <a:chExt cx="9143999" cy="796178"/>
          </a:xfrm>
        </p:grpSpPr>
        <p:sp>
          <p:nvSpPr>
            <p:cNvPr id="8" name="Rectangle 7"/>
            <p:cNvSpPr/>
            <p:nvPr userDrawn="1"/>
          </p:nvSpPr>
          <p:spPr>
            <a:xfrm>
              <a:off x="1" y="5822867"/>
              <a:ext cx="269875" cy="502180"/>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userDrawn="1"/>
          </p:nvSpPr>
          <p:spPr>
            <a:xfrm>
              <a:off x="2994026" y="5822867"/>
              <a:ext cx="6149974" cy="502180"/>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8" descr="SHIBAlogo_RGB_landscap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4140" y="5683019"/>
              <a:ext cx="2417485" cy="79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ctrTitle"/>
          </p:nvPr>
        </p:nvSpPr>
        <p:spPr>
          <a:xfrm>
            <a:off x="341624" y="980371"/>
            <a:ext cx="8463512" cy="1470025"/>
          </a:xfrm>
        </p:spPr>
        <p:txBody>
          <a:bodyPr anchor="b">
            <a:noAutofit/>
          </a:bodyPr>
          <a:lstStyle>
            <a:lvl1pPr algn="r">
              <a:defRPr sz="4400"/>
            </a:lvl1pPr>
          </a:lstStyle>
          <a:p>
            <a:r>
              <a:rPr lang="en-US"/>
              <a:t>Click to edit Master title style</a:t>
            </a:r>
            <a:endParaRPr lang="en-US" dirty="0"/>
          </a:p>
        </p:txBody>
      </p:sp>
      <p:sp>
        <p:nvSpPr>
          <p:cNvPr id="16" name="Subtitle 2"/>
          <p:cNvSpPr>
            <a:spLocks noGrp="1"/>
          </p:cNvSpPr>
          <p:nvPr>
            <p:ph type="subTitle" idx="1"/>
          </p:nvPr>
        </p:nvSpPr>
        <p:spPr>
          <a:xfrm>
            <a:off x="341624" y="2576837"/>
            <a:ext cx="8463512" cy="646525"/>
          </a:xfrm>
        </p:spPr>
        <p:txBody>
          <a:bodyPr>
            <a:normAutofit/>
          </a:bodyPr>
          <a:lstStyle>
            <a:lvl1pPr marL="0" indent="0" algn="r">
              <a:buNone/>
              <a:defRPr sz="3000" i="1">
                <a:solidFill>
                  <a:srgbClr val="08467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a:xfrm>
            <a:off x="3562350" y="3232150"/>
            <a:ext cx="5243513" cy="406400"/>
          </a:xfrm>
          <a:prstGeom prst="rect">
            <a:avLst/>
          </a:prstGeom>
        </p:spPr>
        <p:txBody>
          <a:bodyPr anchor="t"/>
          <a:lstStyle>
            <a:lvl1pPr>
              <a:defRPr sz="1400">
                <a:solidFill>
                  <a:srgbClr val="084678"/>
                </a:solidFill>
              </a:defRPr>
            </a:lvl1pPr>
          </a:lstStyle>
          <a:p>
            <a:pPr>
              <a:defRPr/>
            </a:pPr>
            <a:endParaRPr lang="en-US"/>
          </a:p>
        </p:txBody>
      </p:sp>
    </p:spTree>
    <p:extLst>
      <p:ext uri="{BB962C8B-B14F-4D97-AF65-F5344CB8AC3E}">
        <p14:creationId xmlns:p14="http://schemas.microsoft.com/office/powerpoint/2010/main" val="119081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0" y="0"/>
            <a:ext cx="9144000" cy="3846513"/>
            <a:chOff x="0" y="1"/>
            <a:chExt cx="12692560" cy="5339644"/>
          </a:xfrm>
        </p:grpSpPr>
        <p:sp>
          <p:nvSpPr>
            <p:cNvPr id="5" name="Rectangle 4"/>
            <p:cNvSpPr/>
            <p:nvPr userDrawn="1"/>
          </p:nvSpPr>
          <p:spPr>
            <a:xfrm>
              <a:off x="0" y="1"/>
              <a:ext cx="12692560" cy="5339644"/>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ight Triangle 5"/>
            <p:cNvSpPr/>
            <p:nvPr userDrawn="1"/>
          </p:nvSpPr>
          <p:spPr>
            <a:xfrm>
              <a:off x="0" y="1064404"/>
              <a:ext cx="8148800" cy="4275241"/>
            </a:xfrm>
            <a:prstGeom prst="rtTriangle">
              <a:avLst/>
            </a:prstGeom>
            <a:solidFill>
              <a:srgbClr val="D0D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le 1"/>
          <p:cNvSpPr>
            <a:spLocks noGrp="1"/>
          </p:cNvSpPr>
          <p:nvPr>
            <p:ph type="title"/>
          </p:nvPr>
        </p:nvSpPr>
        <p:spPr>
          <a:xfrm>
            <a:off x="340172" y="4270838"/>
            <a:ext cx="8464963" cy="651067"/>
          </a:xfrm>
        </p:spPr>
        <p:txBody>
          <a:bodyPr>
            <a:normAutofit/>
          </a:bodyPr>
          <a:lstStyle>
            <a:lvl1pPr algn="r">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340172" y="4921905"/>
            <a:ext cx="8464963" cy="808824"/>
          </a:xfrm>
        </p:spPr>
        <p:txBody>
          <a:bodyPr/>
          <a:lstStyle>
            <a:lvl1pPr marL="0" indent="0" algn="r">
              <a:buNone/>
              <a:defRPr sz="2000" i="1">
                <a:solidFill>
                  <a:srgbClr val="08467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Footer Placeholder 4"/>
          <p:cNvSpPr>
            <a:spLocks noGrp="1"/>
          </p:cNvSpPr>
          <p:nvPr>
            <p:ph type="ftr" sz="quarter" idx="10"/>
          </p:nvPr>
        </p:nvSpPr>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
        <p:nvSpPr>
          <p:cNvPr id="8" name="Slide Number Placeholder 5"/>
          <p:cNvSpPr>
            <a:spLocks noGrp="1"/>
          </p:cNvSpPr>
          <p:nvPr>
            <p:ph type="sldNum" sz="quarter" idx="11"/>
          </p:nvPr>
        </p:nvSpPr>
        <p:spPr/>
        <p:txBody>
          <a:bodyPr/>
          <a:lstStyle>
            <a:lvl1pPr>
              <a:defRPr sz="1200"/>
            </a:lvl1pPr>
          </a:lstStyle>
          <a:p>
            <a:pPr>
              <a:defRPr/>
            </a:pPr>
            <a:fld id="{91EAB261-394D-4D9C-9A31-C9FF847D6AC9}" type="slidenum">
              <a:rPr lang="en-US" smtClean="0"/>
              <a:pPr>
                <a:defRPr/>
              </a:pPr>
              <a:t>‹#›</a:t>
            </a:fld>
            <a:endParaRPr lang="en-US" dirty="0"/>
          </a:p>
        </p:txBody>
      </p:sp>
    </p:spTree>
    <p:extLst>
      <p:ext uri="{BB962C8B-B14F-4D97-AF65-F5344CB8AC3E}">
        <p14:creationId xmlns:p14="http://schemas.microsoft.com/office/powerpoint/2010/main" val="3718835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360363" y="995363"/>
            <a:ext cx="8445500" cy="0"/>
          </a:xfrm>
          <a:prstGeom prst="line">
            <a:avLst/>
          </a:prstGeom>
          <a:ln>
            <a:solidFill>
              <a:srgbClr val="084678"/>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60363" y="328613"/>
            <a:ext cx="8331055" cy="76127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1"/>
          </p:nvPr>
        </p:nvSpPr>
        <p:spPr/>
        <p:txBody>
          <a:bodyPr/>
          <a:lstStyle>
            <a:lvl1pPr>
              <a:defRPr sz="1200" b="1"/>
            </a:lvl1pPr>
          </a:lstStyle>
          <a:p>
            <a:pPr>
              <a:defRPr/>
            </a:pPr>
            <a:fld id="{74481FA7-81C5-4C22-B35E-8DC15B33B2C9}" type="slidenum">
              <a:rPr lang="en-US" smtClean="0"/>
              <a:pPr>
                <a:defRPr/>
              </a:pPr>
              <a:t>‹#›</a:t>
            </a:fld>
            <a:endParaRPr lang="en-US" dirty="0"/>
          </a:p>
        </p:txBody>
      </p:sp>
      <p:sp>
        <p:nvSpPr>
          <p:cNvPr id="7" name="Footer Placeholder 4">
            <a:extLst>
              <a:ext uri="{FF2B5EF4-FFF2-40B4-BE49-F238E27FC236}">
                <a16:creationId xmlns:a16="http://schemas.microsoft.com/office/drawing/2014/main" id="{C5B4BF93-2AF8-4B50-8D23-CCB3489AFDB1}"/>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59433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360363" y="995363"/>
            <a:ext cx="8445500" cy="0"/>
          </a:xfrm>
          <a:prstGeom prst="line">
            <a:avLst/>
          </a:prstGeom>
          <a:ln>
            <a:solidFill>
              <a:srgbClr val="084678"/>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210" y="1312056"/>
            <a:ext cx="4135590" cy="48141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12056"/>
            <a:ext cx="4156936" cy="48141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p:txBody>
          <a:bodyPr/>
          <a:lstStyle>
            <a:lvl1pPr>
              <a:defRPr b="1"/>
            </a:lvl1pPr>
          </a:lstStyle>
          <a:p>
            <a:pPr>
              <a:defRPr/>
            </a:pPr>
            <a:fld id="{26D3C64C-C60F-4F25-9B2F-A3255CB5B5FE}" type="slidenum">
              <a:rPr lang="en-US" smtClean="0"/>
              <a:pPr>
                <a:defRPr/>
              </a:pPr>
              <a:t>‹#›</a:t>
            </a:fld>
            <a:endParaRPr lang="en-US" dirty="0"/>
          </a:p>
        </p:txBody>
      </p:sp>
      <p:sp>
        <p:nvSpPr>
          <p:cNvPr id="8" name="Footer Placeholder 4">
            <a:extLst>
              <a:ext uri="{FF2B5EF4-FFF2-40B4-BE49-F238E27FC236}">
                <a16:creationId xmlns:a16="http://schemas.microsoft.com/office/drawing/2014/main" id="{82A6DAE7-4B56-46B0-8A3C-E2C9B64BFBC4}"/>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581321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360363" y="995363"/>
            <a:ext cx="8445500" cy="0"/>
          </a:xfrm>
          <a:prstGeom prst="line">
            <a:avLst/>
          </a:prstGeom>
          <a:ln>
            <a:solidFill>
              <a:srgbClr val="084678"/>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0210" y="1312056"/>
            <a:ext cx="4137178" cy="862819"/>
          </a:xfrm>
        </p:spPr>
        <p:txBody>
          <a:bodyPr/>
          <a:lstStyle>
            <a:lvl1pPr marL="0" indent="0">
              <a:buNone/>
              <a:defRPr sz="2400" b="1">
                <a:solidFill>
                  <a:srgbClr val="0846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0210" y="2174875"/>
            <a:ext cx="41371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312056"/>
            <a:ext cx="4160111" cy="862819"/>
          </a:xfrm>
        </p:spPr>
        <p:txBody>
          <a:bodyPr/>
          <a:lstStyle>
            <a:lvl1pPr marL="0" indent="0">
              <a:buNone/>
              <a:defRPr sz="2400" b="1">
                <a:solidFill>
                  <a:srgbClr val="08467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16011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1"/>
          </p:nvPr>
        </p:nvSpPr>
        <p:spPr/>
        <p:txBody>
          <a:bodyPr/>
          <a:lstStyle>
            <a:lvl1pPr>
              <a:defRPr b="1"/>
            </a:lvl1pPr>
          </a:lstStyle>
          <a:p>
            <a:pPr>
              <a:defRPr/>
            </a:pPr>
            <a:fld id="{BB0BD73E-0013-41B0-A7AC-495302546E86}" type="slidenum">
              <a:rPr lang="en-US" smtClean="0"/>
              <a:pPr>
                <a:defRPr/>
              </a:pPr>
              <a:t>‹#›</a:t>
            </a:fld>
            <a:endParaRPr lang="en-US" dirty="0"/>
          </a:p>
        </p:txBody>
      </p:sp>
      <p:sp>
        <p:nvSpPr>
          <p:cNvPr id="10" name="Footer Placeholder 4">
            <a:extLst>
              <a:ext uri="{FF2B5EF4-FFF2-40B4-BE49-F238E27FC236}">
                <a16:creationId xmlns:a16="http://schemas.microsoft.com/office/drawing/2014/main" id="{218B1861-AB89-4B4C-A051-3120B427CA32}"/>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88962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360363" y="995363"/>
            <a:ext cx="8445500" cy="0"/>
          </a:xfrm>
          <a:prstGeom prst="line">
            <a:avLst/>
          </a:prstGeom>
          <a:ln>
            <a:solidFill>
              <a:srgbClr val="084678"/>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lvl1pPr>
              <a:defRPr b="1"/>
            </a:lvl1pPr>
          </a:lstStyle>
          <a:p>
            <a:pPr>
              <a:defRPr/>
            </a:pPr>
            <a:fld id="{C7BF53FD-4222-4F6E-9A56-279276A75191}" type="slidenum">
              <a:rPr lang="en-US" smtClean="0"/>
              <a:pPr>
                <a:defRPr/>
              </a:pPr>
              <a:t>‹#›</a:t>
            </a:fld>
            <a:endParaRPr lang="en-US" dirty="0"/>
          </a:p>
        </p:txBody>
      </p:sp>
      <p:sp>
        <p:nvSpPr>
          <p:cNvPr id="6" name="Footer Placeholder 4">
            <a:extLst>
              <a:ext uri="{FF2B5EF4-FFF2-40B4-BE49-F238E27FC236}">
                <a16:creationId xmlns:a16="http://schemas.microsoft.com/office/drawing/2014/main" id="{C2B13AE7-662D-4F87-96AD-B19ACF1FA02C}"/>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2602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1"/>
          </p:nvPr>
        </p:nvSpPr>
        <p:spPr/>
        <p:txBody>
          <a:bodyPr/>
          <a:lstStyle>
            <a:lvl1pPr>
              <a:defRPr sz="1200" b="1"/>
            </a:lvl1pPr>
          </a:lstStyle>
          <a:p>
            <a:pPr>
              <a:defRPr/>
            </a:pPr>
            <a:fld id="{022667C3-1A16-4F93-85B6-182022BDC9A2}" type="slidenum">
              <a:rPr lang="en-US" smtClean="0"/>
              <a:pPr>
                <a:defRPr/>
              </a:pPr>
              <a:t>‹#›</a:t>
            </a:fld>
            <a:endParaRPr lang="en-US" dirty="0"/>
          </a:p>
        </p:txBody>
      </p:sp>
      <p:sp>
        <p:nvSpPr>
          <p:cNvPr id="4" name="Footer Placeholder 4">
            <a:extLst>
              <a:ext uri="{FF2B5EF4-FFF2-40B4-BE49-F238E27FC236}">
                <a16:creationId xmlns:a16="http://schemas.microsoft.com/office/drawing/2014/main" id="{22DB3CD1-EED8-4F48-B6E0-BEE9F105FF13}"/>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106190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387" y="273050"/>
            <a:ext cx="3008313" cy="107125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713298" y="273050"/>
            <a:ext cx="50918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4387"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Slide Number Placeholder 5"/>
          <p:cNvSpPr>
            <a:spLocks noGrp="1"/>
          </p:cNvSpPr>
          <p:nvPr>
            <p:ph type="sldNum" sz="quarter" idx="11"/>
          </p:nvPr>
        </p:nvSpPr>
        <p:spPr/>
        <p:txBody>
          <a:bodyPr/>
          <a:lstStyle>
            <a:lvl1pPr>
              <a:defRPr b="1"/>
            </a:lvl1pPr>
          </a:lstStyle>
          <a:p>
            <a:pPr>
              <a:defRPr/>
            </a:pPr>
            <a:fld id="{C3843137-2766-42E9-A406-A82C8387F923}" type="slidenum">
              <a:rPr lang="en-US" smtClean="0"/>
              <a:pPr>
                <a:defRPr/>
              </a:pPr>
              <a:t>‹#›</a:t>
            </a:fld>
            <a:endParaRPr lang="en-US" dirty="0"/>
          </a:p>
        </p:txBody>
      </p:sp>
      <p:sp>
        <p:nvSpPr>
          <p:cNvPr id="7" name="Footer Placeholder 4">
            <a:extLst>
              <a:ext uri="{FF2B5EF4-FFF2-40B4-BE49-F238E27FC236}">
                <a16:creationId xmlns:a16="http://schemas.microsoft.com/office/drawing/2014/main" id="{EF008BDE-EDEF-490C-8370-144055263603}"/>
              </a:ext>
            </a:extLst>
          </p:cNvPr>
          <p:cNvSpPr>
            <a:spLocks noGrp="1"/>
          </p:cNvSpPr>
          <p:nvPr>
            <p:ph type="ftr" sz="quarter" idx="10"/>
          </p:nvPr>
        </p:nvSpPr>
        <p:spPr>
          <a:xfrm>
            <a:off x="1158875" y="6315075"/>
            <a:ext cx="4582706" cy="200025"/>
          </a:xfrm>
        </p:spPr>
        <p:txBody>
          <a:bodyPr/>
          <a:lstStyle>
            <a:lvl1pPr>
              <a:defRPr sz="1200"/>
            </a:lvl1p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410600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0" y="6108700"/>
            <a:ext cx="9144000" cy="639763"/>
            <a:chOff x="1" y="6108807"/>
            <a:chExt cx="9143999" cy="639897"/>
          </a:xfrm>
        </p:grpSpPr>
        <p:sp>
          <p:nvSpPr>
            <p:cNvPr id="7" name="Rectangle 6"/>
            <p:cNvSpPr/>
            <p:nvPr userDrawn="1"/>
          </p:nvSpPr>
          <p:spPr>
            <a:xfrm>
              <a:off x="1027114" y="6258063"/>
              <a:ext cx="8116886" cy="327093"/>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p:nvPr userDrawn="1"/>
          </p:nvSpPr>
          <p:spPr>
            <a:xfrm>
              <a:off x="1" y="6258063"/>
              <a:ext cx="231775" cy="327093"/>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3" name="Picture 13" descr="SHIBAlogo_RGB_abridged.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43231" y="6108807"/>
              <a:ext cx="571755" cy="63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360363" y="328613"/>
            <a:ext cx="84455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360363" y="1311275"/>
            <a:ext cx="84455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1158875" y="6315075"/>
            <a:ext cx="4852065" cy="200025"/>
          </a:xfrm>
          <a:prstGeom prst="rect">
            <a:avLst/>
          </a:prstGeom>
        </p:spPr>
        <p:txBody>
          <a:bodyPr vert="horz" lIns="0" tIns="0" rIns="0" bIns="0" rtlCol="0" anchor="ctr"/>
          <a:lstStyle>
            <a:lvl1pPr algn="l" eaLnBrk="1" fontAlgn="auto" hangingPunct="1">
              <a:spcBef>
                <a:spcPts val="0"/>
              </a:spcBef>
              <a:spcAft>
                <a:spcPts val="0"/>
              </a:spcAft>
              <a:defRPr sz="1200">
                <a:solidFill>
                  <a:schemeClr val="tx1">
                    <a:lumMod val="75000"/>
                    <a:lumOff val="25000"/>
                  </a:schemeClr>
                </a:solidFill>
                <a:latin typeface="Segoe UI"/>
                <a:cs typeface="Segoe UI"/>
              </a:defRPr>
            </a:lvl1pPr>
          </a:lstStyle>
          <a:p>
            <a:pPr>
              <a:defRPr/>
            </a:pPr>
            <a:r>
              <a:rPr lang="en-US">
                <a:solidFill>
                  <a:prstClr val="black">
                    <a:lumMod val="75000"/>
                    <a:lumOff val="25000"/>
                  </a:prstClr>
                </a:solidFill>
              </a:rPr>
              <a:t>SHIBA advisor continuing education  |  May 2022</a:t>
            </a:r>
            <a:endParaRPr lang="en-US" dirty="0">
              <a:solidFill>
                <a:prstClr val="black">
                  <a:lumMod val="75000"/>
                  <a:lumOff val="25000"/>
                </a:prstClr>
              </a:solidFill>
            </a:endParaRPr>
          </a:p>
        </p:txBody>
      </p:sp>
      <p:sp>
        <p:nvSpPr>
          <p:cNvPr id="6" name="Slide Number Placeholder 5"/>
          <p:cNvSpPr>
            <a:spLocks noGrp="1"/>
          </p:cNvSpPr>
          <p:nvPr>
            <p:ph type="sldNum" sz="quarter" idx="4"/>
          </p:nvPr>
        </p:nvSpPr>
        <p:spPr>
          <a:xfrm>
            <a:off x="8166100" y="6315075"/>
            <a:ext cx="639763" cy="200025"/>
          </a:xfrm>
          <a:prstGeom prst="rect">
            <a:avLst/>
          </a:prstGeom>
        </p:spPr>
        <p:txBody>
          <a:bodyPr vert="horz" lIns="0" tIns="0" rIns="0" bIns="0" rtlCol="0" anchor="ctr"/>
          <a:lstStyle>
            <a:lvl1pPr algn="r" eaLnBrk="1" fontAlgn="auto" hangingPunct="1">
              <a:spcBef>
                <a:spcPts val="0"/>
              </a:spcBef>
              <a:spcAft>
                <a:spcPts val="0"/>
              </a:spcAft>
              <a:defRPr sz="1000" b="1">
                <a:solidFill>
                  <a:schemeClr val="tx1">
                    <a:lumMod val="75000"/>
                    <a:lumOff val="25000"/>
                  </a:schemeClr>
                </a:solidFill>
                <a:latin typeface="Segoe UI"/>
                <a:cs typeface="Segoe UI"/>
              </a:defRPr>
            </a:lvl1pPr>
          </a:lstStyle>
          <a:p>
            <a:pPr>
              <a:defRPr/>
            </a:pPr>
            <a:fld id="{54D28481-BD6C-4794-B8B2-21346FE8745F}" type="slidenum">
              <a:rPr lang="en-US" smtClean="0"/>
              <a:pPr>
                <a:defRPr/>
              </a:pPr>
              <a:t>‹#›</a:t>
            </a:fld>
            <a:endParaRPr lang="en-US" dirty="0"/>
          </a:p>
        </p:txBody>
      </p:sp>
      <p:sp>
        <p:nvSpPr>
          <p:cNvPr id="2"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09" r:id="rId8"/>
    <p:sldLayoutId id="2147484710" r:id="rId9"/>
    <p:sldLayoutId id="2147484711" r:id="rId10"/>
    <p:sldLayoutId id="2147484720" r:id="rId11"/>
    <p:sldLayoutId id="2147484712" r:id="rId12"/>
    <p:sldLayoutId id="2147484722" r:id="rId13"/>
    <p:sldLayoutId id="2147484753" r:id="rId14"/>
    <p:sldLayoutId id="2147484754" r:id="rId15"/>
  </p:sldLayoutIdLst>
  <p:hf hdr="0" dt="0"/>
  <p:txStyles>
    <p:titleStyle>
      <a:lvl1pPr algn="l" defTabSz="457200" rtl="0" eaLnBrk="0" fontAlgn="base" hangingPunct="0">
        <a:spcBef>
          <a:spcPct val="0"/>
        </a:spcBef>
        <a:spcAft>
          <a:spcPct val="0"/>
        </a:spcAft>
        <a:defRPr sz="3600" kern="1200">
          <a:solidFill>
            <a:srgbClr val="084678"/>
          </a:solidFill>
          <a:latin typeface="Segoe UI"/>
          <a:ea typeface="+mj-ea"/>
          <a:cs typeface="Segoe UI"/>
        </a:defRPr>
      </a:lvl1pPr>
      <a:lvl2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2pPr>
      <a:lvl3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3pPr>
      <a:lvl4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4pPr>
      <a:lvl5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5pPr>
      <a:lvl6pPr marL="4572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6pPr>
      <a:lvl7pPr marL="9144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7pPr>
      <a:lvl8pPr marL="13716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8pPr>
      <a:lvl9pPr marL="18288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9pPr>
    </p:titleStyle>
    <p:bodyStyle>
      <a:lvl1pPr algn="l" defTabSz="457200" rtl="0" eaLnBrk="0" fontAlgn="base" hangingPunct="0">
        <a:spcBef>
          <a:spcPct val="20000"/>
        </a:spcBef>
        <a:spcAft>
          <a:spcPct val="0"/>
        </a:spcAft>
        <a:buFont typeface="Wingdings" panose="05000000000000000000" pitchFamily="2" charset="2"/>
        <a:defRPr sz="2800" kern="1200">
          <a:solidFill>
            <a:schemeClr val="tx1"/>
          </a:solidFill>
          <a:latin typeface="Segoe UI"/>
          <a:ea typeface="+mn-ea"/>
          <a:cs typeface="Segoe UI"/>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Segoe UI"/>
          <a:ea typeface="+mn-ea"/>
          <a:cs typeface="Segoe UI"/>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Segoe UI"/>
          <a:ea typeface="+mn-ea"/>
          <a:cs typeface="Segoe UI"/>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Segoe UI"/>
          <a:ea typeface="+mn-ea"/>
          <a:cs typeface="Segoe UI"/>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Segoe UI"/>
          <a:ea typeface="+mn-ea"/>
          <a:cs typeface="Segoe U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slide" Target="slide22.xml"/><Relationship Id="rId4" Type="http://schemas.openxmlformats.org/officeDocument/2006/relationships/slide" Target="slide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asuris.com/medicare"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mailto:shiba@oic.wa.gov"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www.surveymonkey.com/r/SHIBA-TrainingEvaluation"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s://unsplash.com/s/photos/family?utm_source=unsplash&amp;utm_medium=referral&amp;utm_content=creditCopyText" TargetMode="External"/><Relationship Id="rId3" Type="http://schemas.openxmlformats.org/officeDocument/2006/relationships/hyperlink" Target="https://unsplash.com/@vlad_soares?utm_source=unsplash&amp;utm_medium=referral&amp;utm_content=creditCopyText" TargetMode="External"/><Relationship Id="rId7" Type="http://schemas.openxmlformats.org/officeDocument/2006/relationships/hyperlink" Target="https://unsplash.com/@nathananderson?utm_source=unsplash&amp;utm_medium=referral&amp;utm_content=creditCopyText"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unsplash.com/@fatbird2333?utm_source=unsplash&amp;utm_medium=referral&amp;utm_content=creditCopyText" TargetMode="External"/><Relationship Id="rId5" Type="http://schemas.openxmlformats.org/officeDocument/2006/relationships/hyperlink" Target="https://unsplash.com/@micheile?utm_source=unsplash&amp;utm_medium=referral&amp;utm_content=creditCopyText" TargetMode="External"/><Relationship Id="rId4" Type="http://schemas.openxmlformats.org/officeDocument/2006/relationships/hyperlink" Target="https://unsplash.com/s/photos/elderly?utm_source=unsplash&amp;utm_medium=referral&amp;utm_content=creditCopyText" TargetMode="External"/><Relationship Id="rId9" Type="http://schemas.openxmlformats.org/officeDocument/2006/relationships/hyperlink" Target="https://unsplash.com/@minigirl?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FC1580-0366-464D-B43D-AEB624C80684}"/>
              </a:ext>
            </a:extLst>
          </p:cNvPr>
          <p:cNvSpPr>
            <a:spLocks noGrp="1"/>
          </p:cNvSpPr>
          <p:nvPr>
            <p:ph type="ctrTitle"/>
          </p:nvPr>
        </p:nvSpPr>
        <p:spPr>
          <a:xfrm>
            <a:off x="152400" y="4031836"/>
            <a:ext cx="8652736" cy="651067"/>
          </a:xfrm>
        </p:spPr>
        <p:txBody>
          <a:bodyPr/>
          <a:lstStyle/>
          <a:p>
            <a:r>
              <a:rPr lang="en-US" sz="3200" i="0" dirty="0">
                <a:latin typeface="Segoe UI" panose="020B0502040204020203" pitchFamily="34" charset="0"/>
                <a:cs typeface="Segoe UI" panose="020B0502040204020203" pitchFamily="34" charset="0"/>
              </a:rPr>
              <a:t>Medicare Supplements (Medigaps)</a:t>
            </a:r>
            <a:endParaRPr lang="en-US" sz="3200" dirty="0"/>
          </a:p>
        </p:txBody>
      </p:sp>
      <p:sp>
        <p:nvSpPr>
          <p:cNvPr id="5" name="Subtitle 4">
            <a:extLst>
              <a:ext uri="{FF2B5EF4-FFF2-40B4-BE49-F238E27FC236}">
                <a16:creationId xmlns:a16="http://schemas.microsoft.com/office/drawing/2014/main" id="{22DD875D-0D7F-44FE-BF73-725F9615B9F1}"/>
              </a:ext>
            </a:extLst>
          </p:cNvPr>
          <p:cNvSpPr>
            <a:spLocks noGrp="1"/>
          </p:cNvSpPr>
          <p:nvPr>
            <p:ph type="subTitle" idx="1"/>
          </p:nvPr>
        </p:nvSpPr>
        <p:spPr/>
        <p:txBody>
          <a:bodyPr>
            <a:noAutofit/>
          </a:bodyPr>
          <a:lstStyle/>
          <a:p>
            <a:r>
              <a:rPr lang="en-US" sz="2800" i="0" dirty="0">
                <a:latin typeface="Segoe UI" panose="020B0502040204020203" pitchFamily="34" charset="0"/>
                <a:cs typeface="Segoe UI" panose="020B0502040204020203" pitchFamily="34" charset="0"/>
              </a:rPr>
              <a:t>Training Part 2: Medigap Open Enrollment</a:t>
            </a:r>
          </a:p>
        </p:txBody>
      </p:sp>
      <p:sp>
        <p:nvSpPr>
          <p:cNvPr id="26" name="Title 8">
            <a:extLst>
              <a:ext uri="{FF2B5EF4-FFF2-40B4-BE49-F238E27FC236}">
                <a16:creationId xmlns:a16="http://schemas.microsoft.com/office/drawing/2014/main" id="{259205D6-BE95-4CF0-ABE4-9F5439305201}"/>
              </a:ext>
            </a:extLst>
          </p:cNvPr>
          <p:cNvSpPr txBox="1">
            <a:spLocks/>
          </p:cNvSpPr>
          <p:nvPr/>
        </p:nvSpPr>
        <p:spPr bwMode="auto">
          <a:xfrm>
            <a:off x="304423" y="4883290"/>
            <a:ext cx="8464550" cy="76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r" defTabSz="457200" rtl="0" eaLnBrk="0" fontAlgn="base" hangingPunct="0">
              <a:spcBef>
                <a:spcPct val="0"/>
              </a:spcBef>
              <a:spcAft>
                <a:spcPct val="0"/>
              </a:spcAft>
              <a:defRPr sz="3600" kern="1200">
                <a:solidFill>
                  <a:srgbClr val="084678"/>
                </a:solidFill>
                <a:latin typeface="Segoe UI"/>
                <a:ea typeface="+mj-ea"/>
                <a:cs typeface="Segoe UI"/>
              </a:defRPr>
            </a:lvl1pPr>
            <a:lvl2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2pPr>
            <a:lvl3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3pPr>
            <a:lvl4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4pPr>
            <a:lvl5pPr algn="l" defTabSz="457200" rtl="0" eaLnBrk="0" fontAlgn="base" hangingPunct="0">
              <a:spcBef>
                <a:spcPct val="0"/>
              </a:spcBef>
              <a:spcAft>
                <a:spcPct val="0"/>
              </a:spcAft>
              <a:defRPr sz="3600">
                <a:solidFill>
                  <a:srgbClr val="084678"/>
                </a:solidFill>
                <a:latin typeface="Segoe UI" panose="020B0502040204020203" pitchFamily="34" charset="0"/>
                <a:cs typeface="Segoe UI" panose="020B0502040204020203" pitchFamily="34" charset="0"/>
              </a:defRPr>
            </a:lvl5pPr>
            <a:lvl6pPr marL="4572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6pPr>
            <a:lvl7pPr marL="9144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7pPr>
            <a:lvl8pPr marL="13716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8pPr>
            <a:lvl9pPr marL="1828800" algn="l" defTabSz="457200" rtl="0" fontAlgn="base">
              <a:spcBef>
                <a:spcPct val="0"/>
              </a:spcBef>
              <a:spcAft>
                <a:spcPct val="0"/>
              </a:spcAft>
              <a:defRPr sz="3600">
                <a:solidFill>
                  <a:srgbClr val="084678"/>
                </a:solidFill>
                <a:latin typeface="Segoe UI" panose="020B0502040204020203" pitchFamily="34" charset="0"/>
                <a:cs typeface="Segoe UI" panose="020B0502040204020203" pitchFamily="34" charset="0"/>
              </a:defRPr>
            </a:lvl9pPr>
          </a:lstStyle>
          <a:p>
            <a:pPr eaLnBrk="1" hangingPunct="1"/>
            <a:r>
              <a:rPr lang="en-US" altLang="en-US" dirty="0">
                <a:latin typeface="Segoe UI" panose="020B0502040204020203" pitchFamily="34" charset="0"/>
                <a:cs typeface="Segoe UI" panose="020B0502040204020203" pitchFamily="34" charset="0"/>
              </a:rPr>
              <a:t> </a:t>
            </a:r>
            <a:r>
              <a:rPr lang="en-US" altLang="en-US" sz="2000" i="1" dirty="0">
                <a:latin typeface="Segoe UI" panose="020B0502040204020203" pitchFamily="34" charset="0"/>
                <a:cs typeface="Segoe UI" panose="020B0502040204020203" pitchFamily="34" charset="0"/>
              </a:rPr>
              <a:t>June 2022 continuing education</a:t>
            </a:r>
          </a:p>
          <a:p>
            <a:pPr eaLnBrk="1" hangingPunct="1"/>
            <a:endParaRPr lang="en-US" altLang="en-US" sz="2000" dirty="0">
              <a:latin typeface="Segoe UI" panose="020B0502040204020203" pitchFamily="34" charset="0"/>
              <a:cs typeface="Segoe UI" panose="020B0502040204020203" pitchFamily="34" charset="0"/>
            </a:endParaRPr>
          </a:p>
        </p:txBody>
      </p:sp>
      <p:sp>
        <p:nvSpPr>
          <p:cNvPr id="27" name="Footer Placeholder 1">
            <a:extLst>
              <a:ext uri="{FF2B5EF4-FFF2-40B4-BE49-F238E27FC236}">
                <a16:creationId xmlns:a16="http://schemas.microsoft.com/office/drawing/2014/main" id="{9650F1FC-325B-4923-B8D0-C60196C98F7E}"/>
              </a:ext>
            </a:extLst>
          </p:cNvPr>
          <p:cNvSpPr txBox="1">
            <a:spLocks/>
          </p:cNvSpPr>
          <p:nvPr/>
        </p:nvSpPr>
        <p:spPr>
          <a:xfrm>
            <a:off x="4341907" y="5863812"/>
            <a:ext cx="4582706" cy="394483"/>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News Gothic MT"/>
                <a:ea typeface="+mn-ea"/>
                <a:cs typeface="+mn-cs"/>
              </a:defRPr>
            </a:lvl1pPr>
            <a:lvl2pPr marL="457200" algn="l" defTabSz="457200" rtl="0" eaLnBrk="0" fontAlgn="base" hangingPunct="0">
              <a:spcBef>
                <a:spcPct val="0"/>
              </a:spcBef>
              <a:spcAft>
                <a:spcPct val="0"/>
              </a:spcAft>
              <a:defRPr kern="1200">
                <a:solidFill>
                  <a:schemeClr val="tx1"/>
                </a:solidFill>
                <a:latin typeface="News Gothic MT"/>
                <a:ea typeface="+mn-ea"/>
                <a:cs typeface="+mn-cs"/>
              </a:defRPr>
            </a:lvl2pPr>
            <a:lvl3pPr marL="914400" algn="l" defTabSz="457200" rtl="0" eaLnBrk="0" fontAlgn="base" hangingPunct="0">
              <a:spcBef>
                <a:spcPct val="0"/>
              </a:spcBef>
              <a:spcAft>
                <a:spcPct val="0"/>
              </a:spcAft>
              <a:defRPr kern="1200">
                <a:solidFill>
                  <a:schemeClr val="tx1"/>
                </a:solidFill>
                <a:latin typeface="News Gothic MT"/>
                <a:ea typeface="+mn-ea"/>
                <a:cs typeface="+mn-cs"/>
              </a:defRPr>
            </a:lvl3pPr>
            <a:lvl4pPr marL="1371600" algn="l" defTabSz="457200" rtl="0" eaLnBrk="0" fontAlgn="base" hangingPunct="0">
              <a:spcBef>
                <a:spcPct val="0"/>
              </a:spcBef>
              <a:spcAft>
                <a:spcPct val="0"/>
              </a:spcAft>
              <a:defRPr kern="1200">
                <a:solidFill>
                  <a:schemeClr val="tx1"/>
                </a:solidFill>
                <a:latin typeface="News Gothic MT"/>
                <a:ea typeface="+mn-ea"/>
                <a:cs typeface="+mn-cs"/>
              </a:defRPr>
            </a:lvl4pPr>
            <a:lvl5pPr marL="1828800" algn="l" defTabSz="457200" rtl="0" eaLnBrk="0" fontAlgn="base" hangingPunct="0">
              <a:spcBef>
                <a:spcPct val="0"/>
              </a:spcBef>
              <a:spcAft>
                <a:spcPct val="0"/>
              </a:spcAft>
              <a:defRPr kern="1200">
                <a:solidFill>
                  <a:schemeClr val="tx1"/>
                </a:solidFill>
                <a:latin typeface="News Gothic MT"/>
                <a:ea typeface="+mn-ea"/>
                <a:cs typeface="+mn-cs"/>
              </a:defRPr>
            </a:lvl5pPr>
            <a:lvl6pPr marL="2286000" algn="l" defTabSz="914400" rtl="0" eaLnBrk="1" latinLnBrk="0" hangingPunct="1">
              <a:defRPr kern="1200">
                <a:solidFill>
                  <a:schemeClr val="tx1"/>
                </a:solidFill>
                <a:latin typeface="News Gothic MT"/>
                <a:ea typeface="+mn-ea"/>
                <a:cs typeface="+mn-cs"/>
              </a:defRPr>
            </a:lvl6pPr>
            <a:lvl7pPr marL="2743200" algn="l" defTabSz="914400" rtl="0" eaLnBrk="1" latinLnBrk="0" hangingPunct="1">
              <a:defRPr kern="1200">
                <a:solidFill>
                  <a:schemeClr val="tx1"/>
                </a:solidFill>
                <a:latin typeface="News Gothic MT"/>
                <a:ea typeface="+mn-ea"/>
                <a:cs typeface="+mn-cs"/>
              </a:defRPr>
            </a:lvl7pPr>
            <a:lvl8pPr marL="3200400" algn="l" defTabSz="914400" rtl="0" eaLnBrk="1" latinLnBrk="0" hangingPunct="1">
              <a:defRPr kern="1200">
                <a:solidFill>
                  <a:schemeClr val="tx1"/>
                </a:solidFill>
                <a:latin typeface="News Gothic MT"/>
                <a:ea typeface="+mn-ea"/>
                <a:cs typeface="+mn-cs"/>
              </a:defRPr>
            </a:lvl8pPr>
            <a:lvl9pPr marL="3657600" algn="l" defTabSz="914400" rtl="0" eaLnBrk="1" latinLnBrk="0" hangingPunct="1">
              <a:defRPr kern="1200">
                <a:solidFill>
                  <a:schemeClr val="tx1"/>
                </a:solidFill>
                <a:latin typeface="News Gothic MT"/>
                <a:ea typeface="+mn-ea"/>
                <a:cs typeface="+mn-cs"/>
              </a:defRPr>
            </a:lvl9pPr>
          </a:lstStyle>
          <a:p>
            <a:pPr algn="r">
              <a:defRPr/>
            </a:pPr>
            <a:r>
              <a:rPr lang="en-US" dirty="0">
                <a:solidFill>
                  <a:prstClr val="black">
                    <a:lumMod val="75000"/>
                    <a:lumOff val="25000"/>
                  </a:prstClr>
                </a:solidFill>
                <a:latin typeface="Segoe UI" panose="020B0502040204020203" pitchFamily="34" charset="0"/>
                <a:cs typeface="Segoe UI" panose="020B0502040204020203" pitchFamily="34" charset="0"/>
              </a:rPr>
              <a:t>Created May 11, 2022</a:t>
            </a:r>
          </a:p>
        </p:txBody>
      </p:sp>
      <p:sp>
        <p:nvSpPr>
          <p:cNvPr id="8" name="Action Button: Go Forward or Next 7" descr="Next slide.">
            <a:hlinkClick r:id="" action="ppaction://hlinkshowjump?jump=nextslide" highlightClick="1"/>
            <a:extLst>
              <a:ext uri="{FF2B5EF4-FFF2-40B4-BE49-F238E27FC236}">
                <a16:creationId xmlns:a16="http://schemas.microsoft.com/office/drawing/2014/main" id="{859582F5-D805-4F3A-B37B-3BD31AD46C88}"/>
              </a:ext>
            </a:extLst>
          </p:cNvPr>
          <p:cNvSpPr/>
          <p:nvPr/>
        </p:nvSpPr>
        <p:spPr>
          <a:xfrm>
            <a:off x="8617622" y="6405455"/>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8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811D-9390-4B72-97A4-53BE1D80BAB6}"/>
              </a:ext>
            </a:extLst>
          </p:cNvPr>
          <p:cNvSpPr>
            <a:spLocks noGrp="1"/>
          </p:cNvSpPr>
          <p:nvPr>
            <p:ph type="title"/>
          </p:nvPr>
        </p:nvSpPr>
        <p:spPr/>
        <p:txBody>
          <a:bodyPr/>
          <a:lstStyle/>
          <a:p>
            <a:r>
              <a:rPr lang="en-US" dirty="0"/>
              <a:t>Materials for today</a:t>
            </a:r>
          </a:p>
        </p:txBody>
      </p:sp>
      <p:sp>
        <p:nvSpPr>
          <p:cNvPr id="3" name="Content Placeholder 2">
            <a:extLst>
              <a:ext uri="{FF2B5EF4-FFF2-40B4-BE49-F238E27FC236}">
                <a16:creationId xmlns:a16="http://schemas.microsoft.com/office/drawing/2014/main" id="{0AC0D65C-C063-4D16-BD21-65D0C0758D7D}"/>
              </a:ext>
            </a:extLst>
          </p:cNvPr>
          <p:cNvSpPr>
            <a:spLocks noGrp="1"/>
          </p:cNvSpPr>
          <p:nvPr>
            <p:ph idx="1"/>
          </p:nvPr>
        </p:nvSpPr>
        <p:spPr>
          <a:xfrm>
            <a:off x="360363" y="1089891"/>
            <a:ext cx="8445500" cy="4706353"/>
          </a:xfrm>
        </p:spPr>
        <p:txBody>
          <a:bodyPr/>
          <a:lstStyle/>
          <a:p>
            <a:pPr defTabSz="440695">
              <a:defRPr/>
            </a:pPr>
            <a:r>
              <a:rPr lang="en-US" b="1" dirty="0">
                <a:latin typeface="Segoe UI" panose="020B0502040204020203" pitchFamily="34" charset="0"/>
                <a:cs typeface="Segoe UI" panose="020B0502040204020203" pitchFamily="34" charset="0"/>
              </a:rPr>
              <a:t>For counseling</a:t>
            </a:r>
          </a:p>
          <a:p>
            <a:pPr marL="290513" indent="-285750" defTabSz="440695">
              <a:buFont typeface="Arial" panose="020B0604020202020204" pitchFamily="34" charset="0"/>
              <a:buChar char="•"/>
              <a:defRPr/>
            </a:pPr>
            <a:r>
              <a:rPr lang="en-US" dirty="0"/>
              <a:t>Scenarios [1, 2 or 3] that describe the client perspective.</a:t>
            </a:r>
          </a:p>
          <a:p>
            <a:pPr indent="-285750" defTabSz="440695">
              <a:buFont typeface="Arial" panose="020B0604020202020204" pitchFamily="34" charset="0"/>
              <a:buChar char="•"/>
              <a:defRPr/>
            </a:pPr>
            <a:r>
              <a:rPr lang="en-US" dirty="0"/>
              <a:t>Guidance for role play exercise.</a:t>
            </a:r>
          </a:p>
          <a:p>
            <a:pPr marL="285750" indent="-285750" defTabSz="440695">
              <a:buFont typeface="Arial" panose="020B0604020202020204" pitchFamily="34" charset="0"/>
              <a:buChar char="•"/>
              <a:defRPr/>
            </a:pPr>
            <a:r>
              <a:rPr lang="en-US" dirty="0"/>
              <a:t>Approved Medicare Supplement (Medigap) plans</a:t>
            </a:r>
            <a:r>
              <a:rPr lang="en-US" b="0" u="none" dirty="0">
                <a:latin typeface="Segoe UI" panose="020B0502040204020203" pitchFamily="34" charset="0"/>
                <a:cs typeface="Segoe UI" panose="020B0502040204020203" pitchFamily="34" charset="0"/>
              </a:rPr>
              <a:t> – </a:t>
            </a:r>
            <a:r>
              <a:rPr lang="en-US" b="0" i="1" u="none" dirty="0">
                <a:latin typeface="Segoe UI" panose="020B0502040204020203" pitchFamily="34" charset="0"/>
                <a:cs typeface="Segoe UI" panose="020B0502040204020203" pitchFamily="34" charset="0"/>
              </a:rPr>
              <a:t>which includes (last page).</a:t>
            </a:r>
          </a:p>
          <a:p>
            <a:pPr lvl="1" defTabSz="440695">
              <a:buFont typeface="Courier New" panose="02070309020205020404" pitchFamily="49" charset="0"/>
              <a:buChar char="o"/>
              <a:defRPr/>
            </a:pPr>
            <a:r>
              <a:rPr lang="en-US" dirty="0"/>
              <a:t>10 Standardized Medicare Supplement (Medigap) plans chart</a:t>
            </a:r>
          </a:p>
          <a:p>
            <a:pPr indent="-285750" defTabSz="440695">
              <a:defRPr/>
            </a:pPr>
            <a:r>
              <a:rPr lang="en-US" dirty="0"/>
              <a:t>“What you need to know about Medigap (Medicare Supplement) plans” </a:t>
            </a:r>
            <a:r>
              <a:rPr lang="en-US" sz="2200" dirty="0"/>
              <a:t>(SHIBA publication: SHP875-4/2022)</a:t>
            </a:r>
          </a:p>
          <a:p>
            <a:pPr marL="628650" lvl="1" indent="-171450" defTabSz="440695">
              <a:buFont typeface="Arial" panose="020B0604020202020204" pitchFamily="34" charset="0"/>
              <a:buChar char="•"/>
              <a:defRPr/>
            </a:pPr>
            <a:endParaRPr lang="en-US" dirty="0"/>
          </a:p>
          <a:p>
            <a:endParaRPr lang="en-US" dirty="0"/>
          </a:p>
        </p:txBody>
      </p:sp>
      <p:sp>
        <p:nvSpPr>
          <p:cNvPr id="5" name="Slide Number Placeholder 4">
            <a:extLst>
              <a:ext uri="{FF2B5EF4-FFF2-40B4-BE49-F238E27FC236}">
                <a16:creationId xmlns:a16="http://schemas.microsoft.com/office/drawing/2014/main" id="{10C7746E-869B-4D3D-B14D-163D6EE20526}"/>
              </a:ext>
            </a:extLst>
          </p:cNvPr>
          <p:cNvSpPr>
            <a:spLocks noGrp="1"/>
          </p:cNvSpPr>
          <p:nvPr>
            <p:ph type="sldNum" sz="quarter" idx="11"/>
          </p:nvPr>
        </p:nvSpPr>
        <p:spPr/>
        <p:txBody>
          <a:bodyPr/>
          <a:lstStyle/>
          <a:p>
            <a:pPr>
              <a:defRPr/>
            </a:pPr>
            <a:fld id="{74481FA7-81C5-4C22-B35E-8DC15B33B2C9}" type="slidenum">
              <a:rPr lang="en-US" smtClean="0"/>
              <a:pPr>
                <a:defRPr/>
              </a:pPr>
              <a:t>10</a:t>
            </a:fld>
            <a:endParaRPr lang="en-US" dirty="0"/>
          </a:p>
        </p:txBody>
      </p:sp>
      <p:sp>
        <p:nvSpPr>
          <p:cNvPr id="7" name="Action Button: Go Forward or Next 6" descr="Next slide.">
            <a:hlinkClick r:id="" action="ppaction://hlinkshowjump?jump=nextslide" highlightClick="1"/>
            <a:extLst>
              <a:ext uri="{FF2B5EF4-FFF2-40B4-BE49-F238E27FC236}">
                <a16:creationId xmlns:a16="http://schemas.microsoft.com/office/drawing/2014/main" id="{29C15E9D-3E11-4743-84CA-8AC2A247D1AD}"/>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6">
            <a:extLst>
              <a:ext uri="{FF2B5EF4-FFF2-40B4-BE49-F238E27FC236}">
                <a16:creationId xmlns:a16="http://schemas.microsoft.com/office/drawing/2014/main" id="{320D7C4C-57A9-4141-9B67-0A4963DE20B4}"/>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51750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Introduction to exercises</a:t>
            </a:r>
          </a:p>
        </p:txBody>
      </p:sp>
      <p:sp>
        <p:nvSpPr>
          <p:cNvPr id="3" name="Subtitle 2">
            <a:extLst>
              <a:ext uri="{FF2B5EF4-FFF2-40B4-BE49-F238E27FC236}">
                <a16:creationId xmlns:a16="http://schemas.microsoft.com/office/drawing/2014/main" id="{77DF0E4A-68A7-4A8A-8A61-62A7FE91AB8C}"/>
              </a:ext>
            </a:extLst>
          </p:cNvPr>
          <p:cNvSpPr>
            <a:spLocks noGrp="1"/>
          </p:cNvSpPr>
          <p:nvPr>
            <p:ph type="body" idx="1"/>
          </p:nvPr>
        </p:nvSpPr>
        <p:spPr/>
        <p:txBody>
          <a:bodyPr/>
          <a:lstStyle/>
          <a:p>
            <a:r>
              <a:rPr lang="en-US" dirty="0"/>
              <a:t>Context and scenarios</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CF308B8F-3252-438B-98A4-A943F2624820}"/>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0EEAF6F4-C120-4794-88FF-433462F80906}"/>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108252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6BD0-2EEB-4888-BE20-54C130FF572A}"/>
              </a:ext>
            </a:extLst>
          </p:cNvPr>
          <p:cNvSpPr>
            <a:spLocks noGrp="1"/>
          </p:cNvSpPr>
          <p:nvPr>
            <p:ph type="title"/>
          </p:nvPr>
        </p:nvSpPr>
        <p:spPr/>
        <p:txBody>
          <a:bodyPr/>
          <a:lstStyle/>
          <a:p>
            <a:r>
              <a:rPr lang="en-US" dirty="0"/>
              <a:t>Medigap training</a:t>
            </a:r>
          </a:p>
        </p:txBody>
      </p:sp>
      <p:sp>
        <p:nvSpPr>
          <p:cNvPr id="4" name="Slide Number Placeholder 3">
            <a:extLst>
              <a:ext uri="{FF2B5EF4-FFF2-40B4-BE49-F238E27FC236}">
                <a16:creationId xmlns:a16="http://schemas.microsoft.com/office/drawing/2014/main" id="{2188927E-539E-4D32-AA31-D77666674DFD}"/>
              </a:ext>
            </a:extLst>
          </p:cNvPr>
          <p:cNvSpPr>
            <a:spLocks noGrp="1"/>
          </p:cNvSpPr>
          <p:nvPr>
            <p:ph type="sldNum" sz="quarter" idx="11"/>
          </p:nvPr>
        </p:nvSpPr>
        <p:spPr/>
        <p:txBody>
          <a:bodyPr/>
          <a:lstStyle/>
          <a:p>
            <a:pPr>
              <a:defRPr/>
            </a:pPr>
            <a:fld id="{74481FA7-81C5-4C22-B35E-8DC15B33B2C9}" type="slidenum">
              <a:rPr lang="en-US" smtClean="0"/>
              <a:pPr>
                <a:defRPr/>
              </a:pPr>
              <a:t>12</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6BA90781-2C50-494B-A41E-CAAB236B74C2}"/>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Table 6">
            <a:extLst>
              <a:ext uri="{FF2B5EF4-FFF2-40B4-BE49-F238E27FC236}">
                <a16:creationId xmlns:a16="http://schemas.microsoft.com/office/drawing/2014/main" id="{4697F516-02DA-463E-9B9C-ED121C654152}"/>
              </a:ext>
            </a:extLst>
          </p:cNvPr>
          <p:cNvGraphicFramePr>
            <a:graphicFrameLocks noGrp="1"/>
          </p:cNvGraphicFramePr>
          <p:nvPr>
            <p:extLst>
              <p:ext uri="{D42A27DB-BD31-4B8C-83A1-F6EECF244321}">
                <p14:modId xmlns:p14="http://schemas.microsoft.com/office/powerpoint/2010/main" val="3188836779"/>
              </p:ext>
            </p:extLst>
          </p:nvPr>
        </p:nvGraphicFramePr>
        <p:xfrm>
          <a:off x="360363" y="1040970"/>
          <a:ext cx="8632288" cy="4726200"/>
        </p:xfrm>
        <a:graphic>
          <a:graphicData uri="http://schemas.openxmlformats.org/drawingml/2006/table">
            <a:tbl>
              <a:tblPr firstRow="1" bandRow="1">
                <a:tableStyleId>{5C22544A-7EE6-4342-B048-85BDC9FD1C3A}</a:tableStyleId>
              </a:tblPr>
              <a:tblGrid>
                <a:gridCol w="2158072">
                  <a:extLst>
                    <a:ext uri="{9D8B030D-6E8A-4147-A177-3AD203B41FA5}">
                      <a16:colId xmlns:a16="http://schemas.microsoft.com/office/drawing/2014/main" val="1245653392"/>
                    </a:ext>
                  </a:extLst>
                </a:gridCol>
                <a:gridCol w="2158072">
                  <a:extLst>
                    <a:ext uri="{9D8B030D-6E8A-4147-A177-3AD203B41FA5}">
                      <a16:colId xmlns:a16="http://schemas.microsoft.com/office/drawing/2014/main" val="2232913909"/>
                    </a:ext>
                  </a:extLst>
                </a:gridCol>
                <a:gridCol w="2158072">
                  <a:extLst>
                    <a:ext uri="{9D8B030D-6E8A-4147-A177-3AD203B41FA5}">
                      <a16:colId xmlns:a16="http://schemas.microsoft.com/office/drawing/2014/main" val="721716314"/>
                    </a:ext>
                  </a:extLst>
                </a:gridCol>
                <a:gridCol w="2158072">
                  <a:extLst>
                    <a:ext uri="{9D8B030D-6E8A-4147-A177-3AD203B41FA5}">
                      <a16:colId xmlns:a16="http://schemas.microsoft.com/office/drawing/2014/main" val="2136532935"/>
                    </a:ext>
                  </a:extLst>
                </a:gridCol>
              </a:tblGrid>
              <a:tr h="631732">
                <a:tc>
                  <a:txBody>
                    <a:bodyPr/>
                    <a:lstStyle/>
                    <a:p>
                      <a:endParaRPr lang="en-US" sz="1800" dirty="0">
                        <a:latin typeface="Segoe UI" panose="020B0502040204020203" pitchFamily="34" charset="0"/>
                        <a:cs typeface="Segoe UI" panose="020B0502040204020203" pitchFamily="34" charset="0"/>
                      </a:endParaRPr>
                    </a:p>
                  </a:txBody>
                  <a:tcPr/>
                </a:tc>
                <a:tc>
                  <a:txBody>
                    <a:bodyPr/>
                    <a:lstStyle/>
                    <a:p>
                      <a:r>
                        <a:rPr lang="en-US" sz="1800" dirty="0">
                          <a:latin typeface="Segoe UI" panose="020B0502040204020203" pitchFamily="34" charset="0"/>
                          <a:cs typeface="Segoe UI" panose="020B0502040204020203" pitchFamily="34" charset="0"/>
                        </a:rPr>
                        <a:t>Medigap OEP</a:t>
                      </a:r>
                    </a:p>
                  </a:txBody>
                  <a:tcPr/>
                </a:tc>
                <a:tc>
                  <a:txBody>
                    <a:bodyPr/>
                    <a:lstStyle/>
                    <a:p>
                      <a:r>
                        <a:rPr lang="en-US" sz="1800" dirty="0">
                          <a:latin typeface="Segoe UI" panose="020B0502040204020203" pitchFamily="34" charset="0"/>
                          <a:cs typeface="Segoe UI" panose="020B0502040204020203" pitchFamily="34" charset="0"/>
                        </a:rPr>
                        <a:t>Guaranteed issue rights</a:t>
                      </a:r>
                    </a:p>
                  </a:txBody>
                  <a:tcPr/>
                </a:tc>
                <a:tc>
                  <a:txBody>
                    <a:bodyPr/>
                    <a:lstStyle/>
                    <a:p>
                      <a:r>
                        <a:rPr lang="en-US" sz="1800" dirty="0">
                          <a:latin typeface="Segoe UI" panose="020B0502040204020203" pitchFamily="34" charset="0"/>
                          <a:cs typeface="Segoe UI" panose="020B0502040204020203" pitchFamily="34" charset="0"/>
                        </a:rPr>
                        <a:t>Not OEP, not GI rights</a:t>
                      </a:r>
                    </a:p>
                  </a:txBody>
                  <a:tcPr/>
                </a:tc>
                <a:extLst>
                  <a:ext uri="{0D108BD9-81ED-4DB2-BD59-A6C34878D82A}">
                    <a16:rowId xmlns:a16="http://schemas.microsoft.com/office/drawing/2014/main" val="2266552407"/>
                  </a:ext>
                </a:extLst>
              </a:tr>
              <a:tr h="360989">
                <a:tc>
                  <a:txBody>
                    <a:bodyPr/>
                    <a:lstStyle/>
                    <a:p>
                      <a:endParaRPr lang="en-US" sz="1800" dirty="0">
                        <a:latin typeface="Segoe UI" panose="020B0502040204020203" pitchFamily="34" charset="0"/>
                        <a:cs typeface="Segoe UI" panose="020B0502040204020203" pitchFamily="34" charset="0"/>
                      </a:endParaRPr>
                    </a:p>
                  </a:txBody>
                  <a:tcPr/>
                </a:tc>
                <a:tc>
                  <a:txBody>
                    <a:bodyPr/>
                    <a:lstStyle/>
                    <a:p>
                      <a:r>
                        <a:rPr lang="en-US" sz="1800" b="1" dirty="0">
                          <a:latin typeface="Segoe UI" panose="020B0502040204020203" pitchFamily="34" charset="0"/>
                          <a:cs typeface="Segoe UI" panose="020B0502040204020203" pitchFamily="34" charset="0"/>
                        </a:rPr>
                        <a:t>May</a:t>
                      </a:r>
                    </a:p>
                  </a:txBody>
                  <a:tcPr/>
                </a:tc>
                <a:tc>
                  <a:txBody>
                    <a:bodyPr/>
                    <a:lstStyle/>
                    <a:p>
                      <a:r>
                        <a:rPr lang="en-US" sz="1800" b="1" dirty="0">
                          <a:latin typeface="Segoe UI" panose="020B0502040204020203" pitchFamily="34" charset="0"/>
                          <a:cs typeface="Segoe UI" panose="020B0502040204020203" pitchFamily="34" charset="0"/>
                        </a:rPr>
                        <a:t>June</a:t>
                      </a:r>
                    </a:p>
                  </a:txBody>
                  <a:tcPr/>
                </a:tc>
                <a:tc>
                  <a:txBody>
                    <a:bodyPr/>
                    <a:lstStyle/>
                    <a:p>
                      <a:r>
                        <a:rPr lang="en-US" sz="1800" b="1" dirty="0">
                          <a:latin typeface="Segoe UI" panose="020B0502040204020203" pitchFamily="34" charset="0"/>
                          <a:cs typeface="Segoe UI" panose="020B0502040204020203" pitchFamily="34" charset="0"/>
                        </a:rPr>
                        <a:t>July</a:t>
                      </a:r>
                    </a:p>
                  </a:txBody>
                  <a:tcPr/>
                </a:tc>
                <a:extLst>
                  <a:ext uri="{0D108BD9-81ED-4DB2-BD59-A6C34878D82A}">
                    <a16:rowId xmlns:a16="http://schemas.microsoft.com/office/drawing/2014/main" val="1699156430"/>
                  </a:ext>
                </a:extLst>
              </a:tr>
              <a:tr h="944854">
                <a:tc>
                  <a:txBody>
                    <a:bodyPr/>
                    <a:lstStyle/>
                    <a:p>
                      <a:r>
                        <a:rPr lang="en-US" sz="1800" b="1" dirty="0">
                          <a:latin typeface="Segoe UI" panose="020B0502040204020203" pitchFamily="34" charset="0"/>
                          <a:cs typeface="Segoe UI" panose="020B0502040204020203" pitchFamily="34" charset="0"/>
                        </a:rPr>
                        <a:t>Case #1</a:t>
                      </a:r>
                    </a:p>
                  </a:txBody>
                  <a:tcPr/>
                </a:tc>
                <a:tc>
                  <a:txBody>
                    <a:bodyPr/>
                    <a:lstStyle/>
                    <a:p>
                      <a:r>
                        <a:rPr lang="en-US" sz="1800" dirty="0">
                          <a:latin typeface="Segoe UI" panose="020B0502040204020203" pitchFamily="34" charset="0"/>
                          <a:cs typeface="Segoe UI" panose="020B0502040204020203" pitchFamily="34" charset="0"/>
                        </a:rPr>
                        <a:t>Turning 65 and getting Part B, at the same time. </a:t>
                      </a:r>
                    </a:p>
                  </a:txBody>
                  <a:tcPr/>
                </a:tc>
                <a:tc>
                  <a:txBody>
                    <a:bodyPr/>
                    <a:lstStyle/>
                    <a:p>
                      <a:r>
                        <a:rPr lang="en-US" sz="1800" dirty="0">
                          <a:latin typeface="Segoe UI" panose="020B0502040204020203" pitchFamily="34" charset="0"/>
                          <a:cs typeface="Segoe UI" panose="020B0502040204020203" pitchFamily="34" charset="0"/>
                        </a:rPr>
                        <a:t>MA plans: You move from service area.</a:t>
                      </a:r>
                    </a:p>
                  </a:txBody>
                  <a:tcPr/>
                </a:tc>
                <a:tc>
                  <a:txBody>
                    <a:bodyPr/>
                    <a:lstStyle/>
                    <a:p>
                      <a:r>
                        <a:rPr lang="en-US" sz="1800" dirty="0">
                          <a:latin typeface="Segoe UI" panose="020B0502040204020203" pitchFamily="34" charset="0"/>
                          <a:cs typeface="Segoe UI" panose="020B0502040204020203" pitchFamily="34" charset="0"/>
                        </a:rPr>
                        <a:t>Over age 65, focus on pre-x, creditable coverage. </a:t>
                      </a:r>
                    </a:p>
                  </a:txBody>
                  <a:tcPr/>
                </a:tc>
                <a:extLst>
                  <a:ext uri="{0D108BD9-81ED-4DB2-BD59-A6C34878D82A}">
                    <a16:rowId xmlns:a16="http://schemas.microsoft.com/office/drawing/2014/main" val="125108710"/>
                  </a:ext>
                </a:extLst>
              </a:tr>
              <a:tr h="1476333">
                <a:tc>
                  <a:txBody>
                    <a:bodyPr/>
                    <a:lstStyle/>
                    <a:p>
                      <a:r>
                        <a:rPr lang="en-US" sz="1800" b="1" dirty="0">
                          <a:latin typeface="Segoe UI" panose="020B0502040204020203" pitchFamily="34" charset="0"/>
                          <a:cs typeface="Segoe UI" panose="020B0502040204020203" pitchFamily="34" charset="0"/>
                        </a:rPr>
                        <a:t>Case #2</a:t>
                      </a:r>
                    </a:p>
                  </a:txBody>
                  <a:tcPr/>
                </a:tc>
                <a:tc>
                  <a:txBody>
                    <a:bodyPr/>
                    <a:lstStyle/>
                    <a:p>
                      <a:r>
                        <a:rPr lang="en-US" sz="1800" dirty="0">
                          <a:latin typeface="Segoe UI" panose="020B0502040204020203" pitchFamily="34" charset="0"/>
                          <a:cs typeface="Segoe UI" panose="020B0502040204020203" pitchFamily="34" charset="0"/>
                        </a:rPr>
                        <a:t>Already past 65 – just getting Part B, now: deferred (SEP).</a:t>
                      </a:r>
                    </a:p>
                  </a:txBody>
                  <a:tcPr/>
                </a:tc>
                <a:tc>
                  <a:txBody>
                    <a:bodyPr/>
                    <a:lstStyle/>
                    <a:p>
                      <a:r>
                        <a:rPr lang="en-US" sz="1800" dirty="0">
                          <a:latin typeface="Segoe UI" panose="020B0502040204020203" pitchFamily="34" charset="0"/>
                          <a:cs typeface="Segoe UI" panose="020B0502040204020203" pitchFamily="34" charset="0"/>
                        </a:rPr>
                        <a:t>MA plans: “Trial right” period (a) started in MA (b) started in Original Medicare.</a:t>
                      </a:r>
                    </a:p>
                  </a:txBody>
                  <a:tcPr/>
                </a:tc>
                <a:tc>
                  <a:txBody>
                    <a:bodyPr/>
                    <a:lstStyle/>
                    <a:p>
                      <a:r>
                        <a:rPr lang="en-US" sz="1800" dirty="0">
                          <a:latin typeface="Segoe UI" panose="020B0502040204020203" pitchFamily="34" charset="0"/>
                          <a:cs typeface="Segoe UI" panose="020B0502040204020203" pitchFamily="34" charset="0"/>
                        </a:rPr>
                        <a:t>Under age 65 (disabled), focus on HCA / </a:t>
                      </a:r>
                      <a:r>
                        <a:rPr lang="en-US" sz="1800" dirty="0" err="1">
                          <a:latin typeface="Segoe UI" panose="020B0502040204020203" pitchFamily="34" charset="0"/>
                          <a:cs typeface="Segoe UI" panose="020B0502040204020203" pitchFamily="34" charset="0"/>
                        </a:rPr>
                        <a:t>Premera</a:t>
                      </a:r>
                      <a:r>
                        <a:rPr lang="en-US" sz="1800" dirty="0">
                          <a:latin typeface="Segoe UI" panose="020B0502040204020203" pitchFamily="34" charset="0"/>
                          <a:cs typeface="Segoe UI" panose="020B0502040204020203" pitchFamily="34" charset="0"/>
                        </a:rPr>
                        <a:t>; c/b MA plan.</a:t>
                      </a:r>
                    </a:p>
                  </a:txBody>
                  <a:tcPr/>
                </a:tc>
                <a:extLst>
                  <a:ext uri="{0D108BD9-81ED-4DB2-BD59-A6C34878D82A}">
                    <a16:rowId xmlns:a16="http://schemas.microsoft.com/office/drawing/2014/main" val="1923514706"/>
                  </a:ext>
                </a:extLst>
              </a:tr>
              <a:tr h="1299173">
                <a:tc>
                  <a:txBody>
                    <a:bodyPr/>
                    <a:lstStyle/>
                    <a:p>
                      <a:r>
                        <a:rPr lang="en-US" sz="1800" b="1" dirty="0">
                          <a:latin typeface="Segoe UI" panose="020B0502040204020203" pitchFamily="34" charset="0"/>
                          <a:cs typeface="Segoe UI" panose="020B0502040204020203" pitchFamily="34" charset="0"/>
                        </a:rPr>
                        <a:t>Case #3</a:t>
                      </a:r>
                    </a:p>
                  </a:txBody>
                  <a:tcPr/>
                </a:tc>
                <a:tc>
                  <a:txBody>
                    <a:bodyPr/>
                    <a:lstStyle/>
                    <a:p>
                      <a:r>
                        <a:rPr lang="en-US" sz="1800" dirty="0">
                          <a:latin typeface="Segoe UI" panose="020B0502040204020203" pitchFamily="34" charset="0"/>
                          <a:cs typeface="Segoe UI" panose="020B0502040204020203" pitchFamily="34" charset="0"/>
                        </a:rPr>
                        <a:t>Already Part B, just turning 65, now: disabled beneficiary.</a:t>
                      </a:r>
                    </a:p>
                  </a:txBody>
                  <a:tcPr/>
                </a:tc>
                <a:tc>
                  <a:txBody>
                    <a:bodyPr/>
                    <a:lstStyle/>
                    <a:p>
                      <a:r>
                        <a:rPr lang="en-US" sz="1800" dirty="0">
                          <a:latin typeface="Segoe UI" panose="020B0502040204020203" pitchFamily="34" charset="0"/>
                          <a:cs typeface="Segoe UI" panose="020B0502040204020203" pitchFamily="34" charset="0"/>
                        </a:rPr>
                        <a:t>Switch from one Medigap plan B-N to another Medigap plan B-N.</a:t>
                      </a:r>
                    </a:p>
                  </a:txBody>
                  <a:tcPr/>
                </a:tc>
                <a:tc>
                  <a:txBody>
                    <a:bodyPr/>
                    <a:lstStyle/>
                    <a:p>
                      <a:r>
                        <a:rPr lang="en-US" sz="1800" dirty="0">
                          <a:latin typeface="Segoe UI" panose="020B0502040204020203" pitchFamily="34" charset="0"/>
                          <a:cs typeface="Segoe UI" panose="020B0502040204020203" pitchFamily="34" charset="0"/>
                        </a:rPr>
                        <a:t>WSHIP</a:t>
                      </a:r>
                    </a:p>
                  </a:txBody>
                  <a:tcPr/>
                </a:tc>
                <a:extLst>
                  <a:ext uri="{0D108BD9-81ED-4DB2-BD59-A6C34878D82A}">
                    <a16:rowId xmlns:a16="http://schemas.microsoft.com/office/drawing/2014/main" val="578315074"/>
                  </a:ext>
                </a:extLst>
              </a:tr>
            </a:tbl>
          </a:graphicData>
        </a:graphic>
      </p:graphicFrame>
      <p:sp>
        <p:nvSpPr>
          <p:cNvPr id="7" name="Footer Placeholder 6">
            <a:extLst>
              <a:ext uri="{FF2B5EF4-FFF2-40B4-BE49-F238E27FC236}">
                <a16:creationId xmlns:a16="http://schemas.microsoft.com/office/drawing/2014/main" id="{D6F941BA-1B6C-4743-8670-5BC058BEAE12}"/>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445530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4ED18-6B85-40D3-9F13-5EE1EDAA2C43}"/>
              </a:ext>
            </a:extLst>
          </p:cNvPr>
          <p:cNvSpPr>
            <a:spLocks noGrp="1"/>
          </p:cNvSpPr>
          <p:nvPr>
            <p:ph type="title"/>
          </p:nvPr>
        </p:nvSpPr>
        <p:spPr/>
        <p:txBody>
          <a:bodyPr/>
          <a:lstStyle/>
          <a:p>
            <a:r>
              <a:rPr lang="en-US" sz="3200" dirty="0"/>
              <a:t>Guaranteed Issue for Medigap (slide 1 of 2)</a:t>
            </a:r>
          </a:p>
        </p:txBody>
      </p:sp>
      <p:sp>
        <p:nvSpPr>
          <p:cNvPr id="3" name="Text Placeholder 2">
            <a:extLst>
              <a:ext uri="{FF2B5EF4-FFF2-40B4-BE49-F238E27FC236}">
                <a16:creationId xmlns:a16="http://schemas.microsoft.com/office/drawing/2014/main" id="{25FDD5D6-E934-4177-A577-277E7013C52F}"/>
              </a:ext>
            </a:extLst>
          </p:cNvPr>
          <p:cNvSpPr>
            <a:spLocks noGrp="1"/>
          </p:cNvSpPr>
          <p:nvPr>
            <p:ph type="body" idx="1"/>
          </p:nvPr>
        </p:nvSpPr>
        <p:spPr/>
        <p:txBody>
          <a:bodyPr/>
          <a:lstStyle/>
          <a:p>
            <a:pPr algn="ctr"/>
            <a:r>
              <a:rPr lang="en-US" dirty="0"/>
              <a:t>Conditions for </a:t>
            </a:r>
            <a:r>
              <a:rPr lang="en-US" sz="2400" dirty="0"/>
              <a:t>Guaranteed Issue for Medigap</a:t>
            </a:r>
            <a:endParaRPr lang="en-US" dirty="0"/>
          </a:p>
        </p:txBody>
      </p:sp>
      <p:sp>
        <p:nvSpPr>
          <p:cNvPr id="4" name="Content Placeholder 3">
            <a:extLst>
              <a:ext uri="{FF2B5EF4-FFF2-40B4-BE49-F238E27FC236}">
                <a16:creationId xmlns:a16="http://schemas.microsoft.com/office/drawing/2014/main" id="{DEA4F137-0ED0-4637-8225-089925E93951}"/>
              </a:ext>
            </a:extLst>
          </p:cNvPr>
          <p:cNvSpPr>
            <a:spLocks noGrp="1"/>
          </p:cNvSpPr>
          <p:nvPr>
            <p:ph sz="half" idx="2"/>
          </p:nvPr>
        </p:nvSpPr>
        <p:spPr>
          <a:ln>
            <a:solidFill>
              <a:srgbClr val="0070C0"/>
            </a:solidFill>
          </a:ln>
        </p:spPr>
        <p:txBody>
          <a:bodyPr/>
          <a:lstStyle/>
          <a:p>
            <a:endParaRPr lang="en-US" dirty="0"/>
          </a:p>
          <a:p>
            <a:r>
              <a:rPr lang="en-US" dirty="0"/>
              <a:t>	Condition #1?</a:t>
            </a:r>
          </a:p>
          <a:p>
            <a:r>
              <a:rPr lang="en-US" dirty="0"/>
              <a:t>	Condition #2?</a:t>
            </a:r>
          </a:p>
          <a:p>
            <a:pPr marL="457200" lvl="1" indent="0">
              <a:buNone/>
            </a:pPr>
            <a:r>
              <a:rPr lang="en-US" sz="2400" dirty="0"/>
              <a:t>More?</a:t>
            </a:r>
          </a:p>
        </p:txBody>
      </p:sp>
      <p:sp>
        <p:nvSpPr>
          <p:cNvPr id="5" name="Text Placeholder 4">
            <a:extLst>
              <a:ext uri="{FF2B5EF4-FFF2-40B4-BE49-F238E27FC236}">
                <a16:creationId xmlns:a16="http://schemas.microsoft.com/office/drawing/2014/main" id="{8A07E35B-228E-4EC6-BA77-27CFC20FA318}"/>
              </a:ext>
            </a:extLst>
          </p:cNvPr>
          <p:cNvSpPr>
            <a:spLocks noGrp="1"/>
          </p:cNvSpPr>
          <p:nvPr>
            <p:ph type="body" sz="quarter" idx="3"/>
          </p:nvPr>
        </p:nvSpPr>
        <p:spPr/>
        <p:txBody>
          <a:bodyPr/>
          <a:lstStyle/>
          <a:p>
            <a:pPr algn="ctr"/>
            <a:r>
              <a:rPr lang="en-US" dirty="0"/>
              <a:t>Conditions for </a:t>
            </a:r>
            <a:r>
              <a:rPr lang="en-US" sz="2400" dirty="0"/>
              <a:t>Guaranteed Issue for Medigap</a:t>
            </a:r>
            <a:endParaRPr lang="en-US" dirty="0"/>
          </a:p>
          <a:p>
            <a:endParaRPr lang="en-US" dirty="0"/>
          </a:p>
        </p:txBody>
      </p:sp>
      <p:sp>
        <p:nvSpPr>
          <p:cNvPr id="6" name="Content Placeholder 5">
            <a:extLst>
              <a:ext uri="{FF2B5EF4-FFF2-40B4-BE49-F238E27FC236}">
                <a16:creationId xmlns:a16="http://schemas.microsoft.com/office/drawing/2014/main" id="{3A4CDBCD-E088-4E8A-81F7-CF4AFFE65918}"/>
              </a:ext>
            </a:extLst>
          </p:cNvPr>
          <p:cNvSpPr>
            <a:spLocks noGrp="1"/>
          </p:cNvSpPr>
          <p:nvPr>
            <p:ph sz="quarter" idx="4"/>
          </p:nvPr>
        </p:nvSpPr>
        <p:spPr>
          <a:ln>
            <a:solidFill>
              <a:srgbClr val="0070C0"/>
            </a:solidFill>
          </a:ln>
        </p:spPr>
        <p:txBody>
          <a:bodyPr/>
          <a:lstStyle/>
          <a:p>
            <a:endParaRPr lang="en-US"/>
          </a:p>
        </p:txBody>
      </p:sp>
      <p:sp>
        <p:nvSpPr>
          <p:cNvPr id="8" name="Slide Number Placeholder 7">
            <a:extLst>
              <a:ext uri="{FF2B5EF4-FFF2-40B4-BE49-F238E27FC236}">
                <a16:creationId xmlns:a16="http://schemas.microsoft.com/office/drawing/2014/main" id="{AAB7404A-A34E-4138-A001-08C32C35B6FC}"/>
              </a:ext>
            </a:extLst>
          </p:cNvPr>
          <p:cNvSpPr>
            <a:spLocks noGrp="1"/>
          </p:cNvSpPr>
          <p:nvPr>
            <p:ph type="sldNum" sz="quarter" idx="11"/>
          </p:nvPr>
        </p:nvSpPr>
        <p:spPr/>
        <p:txBody>
          <a:bodyPr/>
          <a:lstStyle/>
          <a:p>
            <a:pPr>
              <a:defRPr/>
            </a:pPr>
            <a:fld id="{BB0BD73E-0013-41B0-A7AC-495302546E86}" type="slidenum">
              <a:rPr lang="en-US" smtClean="0"/>
              <a:pPr>
                <a:defRPr/>
              </a:pPr>
              <a:t>13</a:t>
            </a:fld>
            <a:endParaRPr lang="en-US" dirty="0"/>
          </a:p>
        </p:txBody>
      </p:sp>
      <p:sp>
        <p:nvSpPr>
          <p:cNvPr id="9" name="Action Button: Go Forward or Next 8" descr="Next slide.">
            <a:hlinkClick r:id="" action="ppaction://hlinkshowjump?jump=nextslide" highlightClick="1"/>
            <a:extLst>
              <a:ext uri="{FF2B5EF4-FFF2-40B4-BE49-F238E27FC236}">
                <a16:creationId xmlns:a16="http://schemas.microsoft.com/office/drawing/2014/main" id="{6DBFBF74-995B-4B79-B3A5-F5982141EB58}"/>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oter Placeholder 6">
            <a:extLst>
              <a:ext uri="{FF2B5EF4-FFF2-40B4-BE49-F238E27FC236}">
                <a16:creationId xmlns:a16="http://schemas.microsoft.com/office/drawing/2014/main" id="{46ADB8EC-7C4D-4D26-A616-D8D7B8D9DE61}"/>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133208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4ED18-6B85-40D3-9F13-5EE1EDAA2C43}"/>
              </a:ext>
            </a:extLst>
          </p:cNvPr>
          <p:cNvSpPr>
            <a:spLocks noGrp="1"/>
          </p:cNvSpPr>
          <p:nvPr>
            <p:ph type="title"/>
          </p:nvPr>
        </p:nvSpPr>
        <p:spPr/>
        <p:txBody>
          <a:bodyPr/>
          <a:lstStyle/>
          <a:p>
            <a:r>
              <a:rPr lang="en-US" sz="3200" dirty="0"/>
              <a:t>Guaranteed Issue for Medigap (slide 2 of 2) </a:t>
            </a:r>
          </a:p>
        </p:txBody>
      </p:sp>
      <p:sp>
        <p:nvSpPr>
          <p:cNvPr id="3" name="Text Placeholder 2">
            <a:extLst>
              <a:ext uri="{FF2B5EF4-FFF2-40B4-BE49-F238E27FC236}">
                <a16:creationId xmlns:a16="http://schemas.microsoft.com/office/drawing/2014/main" id="{25FDD5D6-E934-4177-A577-277E7013C52F}"/>
              </a:ext>
            </a:extLst>
          </p:cNvPr>
          <p:cNvSpPr>
            <a:spLocks noGrp="1"/>
          </p:cNvSpPr>
          <p:nvPr>
            <p:ph type="body" idx="1"/>
          </p:nvPr>
        </p:nvSpPr>
        <p:spPr/>
        <p:txBody>
          <a:bodyPr/>
          <a:lstStyle/>
          <a:p>
            <a:pPr algn="ctr"/>
            <a:r>
              <a:rPr lang="en-US" dirty="0"/>
              <a:t>Conditions for </a:t>
            </a:r>
            <a:r>
              <a:rPr lang="en-US" sz="2400" dirty="0"/>
              <a:t>Guaranteed Issue for Medigap</a:t>
            </a:r>
            <a:endParaRPr lang="en-US" dirty="0"/>
          </a:p>
        </p:txBody>
      </p:sp>
      <p:sp>
        <p:nvSpPr>
          <p:cNvPr id="4" name="Content Placeholder 3">
            <a:extLst>
              <a:ext uri="{FF2B5EF4-FFF2-40B4-BE49-F238E27FC236}">
                <a16:creationId xmlns:a16="http://schemas.microsoft.com/office/drawing/2014/main" id="{DEA4F137-0ED0-4637-8225-089925E93951}"/>
              </a:ext>
            </a:extLst>
          </p:cNvPr>
          <p:cNvSpPr>
            <a:spLocks noGrp="1"/>
          </p:cNvSpPr>
          <p:nvPr>
            <p:ph sz="half" idx="2"/>
          </p:nvPr>
        </p:nvSpPr>
        <p:spPr>
          <a:ln>
            <a:solidFill>
              <a:srgbClr val="0070C0"/>
            </a:solidFill>
          </a:ln>
        </p:spPr>
        <p:txBody>
          <a:bodyPr/>
          <a:lstStyle/>
          <a:p>
            <a:endParaRPr lang="en-US" dirty="0"/>
          </a:p>
          <a:p>
            <a:r>
              <a:rPr lang="en-US" dirty="0"/>
              <a:t>	Condition #1?</a:t>
            </a:r>
          </a:p>
          <a:p>
            <a:r>
              <a:rPr lang="en-US" dirty="0"/>
              <a:t>	Condition #2?</a:t>
            </a:r>
          </a:p>
          <a:p>
            <a:pPr marL="457200" lvl="1" indent="0">
              <a:buNone/>
            </a:pPr>
            <a:r>
              <a:rPr lang="en-US" sz="2400" dirty="0"/>
              <a:t>More?</a:t>
            </a:r>
          </a:p>
        </p:txBody>
      </p:sp>
      <p:sp>
        <p:nvSpPr>
          <p:cNvPr id="5" name="Text Placeholder 4">
            <a:extLst>
              <a:ext uri="{FF2B5EF4-FFF2-40B4-BE49-F238E27FC236}">
                <a16:creationId xmlns:a16="http://schemas.microsoft.com/office/drawing/2014/main" id="{8A07E35B-228E-4EC6-BA77-27CFC20FA318}"/>
              </a:ext>
            </a:extLst>
          </p:cNvPr>
          <p:cNvSpPr>
            <a:spLocks noGrp="1"/>
          </p:cNvSpPr>
          <p:nvPr>
            <p:ph type="body" sz="quarter" idx="3"/>
          </p:nvPr>
        </p:nvSpPr>
        <p:spPr/>
        <p:txBody>
          <a:bodyPr/>
          <a:lstStyle/>
          <a:p>
            <a:pPr algn="ctr"/>
            <a:r>
              <a:rPr lang="en-US" dirty="0"/>
              <a:t>Conditions for </a:t>
            </a:r>
            <a:r>
              <a:rPr lang="en-US" sz="2400" dirty="0"/>
              <a:t>Guaranteed Issue for Medigap</a:t>
            </a:r>
            <a:endParaRPr lang="en-US" dirty="0"/>
          </a:p>
          <a:p>
            <a:endParaRPr lang="en-US" dirty="0"/>
          </a:p>
        </p:txBody>
      </p:sp>
      <p:sp>
        <p:nvSpPr>
          <p:cNvPr id="6" name="Content Placeholder 5">
            <a:extLst>
              <a:ext uri="{FF2B5EF4-FFF2-40B4-BE49-F238E27FC236}">
                <a16:creationId xmlns:a16="http://schemas.microsoft.com/office/drawing/2014/main" id="{3A4CDBCD-E088-4E8A-81F7-CF4AFFE65918}"/>
              </a:ext>
            </a:extLst>
          </p:cNvPr>
          <p:cNvSpPr>
            <a:spLocks noGrp="1"/>
          </p:cNvSpPr>
          <p:nvPr>
            <p:ph sz="quarter" idx="4"/>
          </p:nvPr>
        </p:nvSpPr>
        <p:spPr>
          <a:xfrm>
            <a:off x="4667958" y="2174874"/>
            <a:ext cx="4137178" cy="3982085"/>
          </a:xfrm>
          <a:ln>
            <a:solidFill>
              <a:srgbClr val="0070C0"/>
            </a:solidFill>
          </a:ln>
        </p:spPr>
        <p:txBody>
          <a:bodyPr lIns="91440"/>
          <a:lstStyle/>
          <a:p>
            <a:pPr marL="457200" indent="-457200">
              <a:buFont typeface="+mj-lt"/>
              <a:buAutoNum type="arabicPeriod"/>
            </a:pPr>
            <a:r>
              <a:rPr lang="en-US" b="1" dirty="0"/>
              <a:t>Service area change</a:t>
            </a:r>
          </a:p>
          <a:p>
            <a:pPr marL="457200" indent="-457200">
              <a:buFont typeface="+mj-lt"/>
              <a:buAutoNum type="arabicPeriod"/>
            </a:pPr>
            <a:r>
              <a:rPr lang="en-US" b="1" dirty="0"/>
              <a:t>Trial right</a:t>
            </a:r>
          </a:p>
          <a:p>
            <a:pPr marL="457200" indent="-457200">
              <a:buFont typeface="+mj-lt"/>
              <a:buAutoNum type="arabicPeriod"/>
            </a:pPr>
            <a:r>
              <a:rPr lang="en-US" b="1" dirty="0"/>
              <a:t>You have a Medigap plan</a:t>
            </a:r>
          </a:p>
          <a:p>
            <a:pPr marL="457200" indent="-457200">
              <a:buFont typeface="+mj-lt"/>
              <a:buAutoNum type="arabicPeriod"/>
            </a:pPr>
            <a:r>
              <a:rPr lang="en-US" dirty="0"/>
              <a:t>You have other comprehensive coverage</a:t>
            </a:r>
          </a:p>
          <a:p>
            <a:pPr marL="457200" indent="-457200">
              <a:buFont typeface="+mj-lt"/>
              <a:buAutoNum type="arabicPeriod"/>
            </a:pPr>
            <a:r>
              <a:rPr lang="en-US" dirty="0"/>
              <a:t>Plan ends (includes bankruptcy)</a:t>
            </a:r>
          </a:p>
          <a:p>
            <a:pPr marL="457200" indent="-457200">
              <a:buFont typeface="+mj-lt"/>
              <a:buAutoNum type="arabicPeriod"/>
            </a:pPr>
            <a:r>
              <a:rPr lang="en-US" dirty="0"/>
              <a:t>Non-compliance by insurer </a:t>
            </a:r>
          </a:p>
        </p:txBody>
      </p:sp>
      <p:sp>
        <p:nvSpPr>
          <p:cNvPr id="8" name="Slide Number Placeholder 7">
            <a:extLst>
              <a:ext uri="{FF2B5EF4-FFF2-40B4-BE49-F238E27FC236}">
                <a16:creationId xmlns:a16="http://schemas.microsoft.com/office/drawing/2014/main" id="{AAB7404A-A34E-4138-A001-08C32C35B6FC}"/>
              </a:ext>
            </a:extLst>
          </p:cNvPr>
          <p:cNvSpPr>
            <a:spLocks noGrp="1"/>
          </p:cNvSpPr>
          <p:nvPr>
            <p:ph type="sldNum" sz="quarter" idx="11"/>
          </p:nvPr>
        </p:nvSpPr>
        <p:spPr/>
        <p:txBody>
          <a:bodyPr/>
          <a:lstStyle/>
          <a:p>
            <a:pPr>
              <a:defRPr/>
            </a:pPr>
            <a:fld id="{BB0BD73E-0013-41B0-A7AC-495302546E86}" type="slidenum">
              <a:rPr lang="en-US" smtClean="0"/>
              <a:pPr>
                <a:defRPr/>
              </a:pPr>
              <a:t>14</a:t>
            </a:fld>
            <a:endParaRPr lang="en-US" dirty="0"/>
          </a:p>
        </p:txBody>
      </p:sp>
      <p:sp>
        <p:nvSpPr>
          <p:cNvPr id="9" name="Action Button: Go Forward or Next 8" descr="Next slide.">
            <a:hlinkClick r:id="" action="ppaction://hlinkshowjump?jump=nextslide" highlightClick="1"/>
            <a:extLst>
              <a:ext uri="{FF2B5EF4-FFF2-40B4-BE49-F238E27FC236}">
                <a16:creationId xmlns:a16="http://schemas.microsoft.com/office/drawing/2014/main" id="{423EF902-F444-4294-8B86-5B5DBA7C5A73}"/>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oter Placeholder 6">
            <a:extLst>
              <a:ext uri="{FF2B5EF4-FFF2-40B4-BE49-F238E27FC236}">
                <a16:creationId xmlns:a16="http://schemas.microsoft.com/office/drawing/2014/main" id="{FA8477CA-01F7-4255-8CAE-42BFD7E37797}"/>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1569610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791A-B9E3-44C6-839C-CAC2C59949AA}"/>
              </a:ext>
            </a:extLst>
          </p:cNvPr>
          <p:cNvSpPr>
            <a:spLocks noGrp="1"/>
          </p:cNvSpPr>
          <p:nvPr>
            <p:ph type="title"/>
          </p:nvPr>
        </p:nvSpPr>
        <p:spPr/>
        <p:txBody>
          <a:bodyPr/>
          <a:lstStyle/>
          <a:p>
            <a:r>
              <a:rPr lang="en-US" dirty="0"/>
              <a:t>Medigap OEP scenarios</a:t>
            </a:r>
          </a:p>
        </p:txBody>
      </p:sp>
      <p:sp>
        <p:nvSpPr>
          <p:cNvPr id="3" name="Content Placeholder 2">
            <a:extLst>
              <a:ext uri="{FF2B5EF4-FFF2-40B4-BE49-F238E27FC236}">
                <a16:creationId xmlns:a16="http://schemas.microsoft.com/office/drawing/2014/main" id="{CA1E72F8-417A-46C1-AC3C-F73262670703}"/>
              </a:ext>
            </a:extLst>
          </p:cNvPr>
          <p:cNvSpPr>
            <a:spLocks noGrp="1"/>
          </p:cNvSpPr>
          <p:nvPr>
            <p:ph idx="1"/>
          </p:nvPr>
        </p:nvSpPr>
        <p:spPr>
          <a:xfrm>
            <a:off x="360363" y="1089891"/>
            <a:ext cx="8445500" cy="4525963"/>
          </a:xfrm>
        </p:spPr>
        <p:txBody>
          <a:bodyPr/>
          <a:lstStyle/>
          <a:p>
            <a:endParaRPr lang="en-US" dirty="0"/>
          </a:p>
          <a:p>
            <a:pPr marL="342900" indent="-342900">
              <a:buFont typeface="Arial" panose="020B0604020202020204" pitchFamily="34" charset="0"/>
              <a:buChar char="•"/>
            </a:pPr>
            <a:r>
              <a:rPr lang="en-US" sz="2400" dirty="0">
                <a:hlinkClick r:id="rId3" action="ppaction://hlinksldjump">
                  <a:extLst>
                    <a:ext uri="{A12FA001-AC4F-418D-AE19-62706E023703}">
                      <ahyp:hlinkClr xmlns:ahyp="http://schemas.microsoft.com/office/drawing/2018/hyperlinkcolor" val="tx"/>
                    </a:ext>
                  </a:extLst>
                </a:hlinkClick>
              </a:rPr>
              <a:t>Scenario 1</a:t>
            </a:r>
            <a:br>
              <a:rPr lang="en-US" sz="2400" dirty="0"/>
            </a:br>
            <a:r>
              <a:rPr lang="en-US" sz="2400" dirty="0"/>
              <a:t>I’m moving from the service area</a:t>
            </a:r>
          </a:p>
          <a:p>
            <a:pPr lvl="1" indent="0">
              <a:buNone/>
            </a:pPr>
            <a:endParaRPr lang="en-US" sz="2000" dirty="0"/>
          </a:p>
          <a:p>
            <a:pPr marL="342900" indent="-342900">
              <a:buFont typeface="Arial" panose="020B0604020202020204" pitchFamily="34" charset="0"/>
              <a:buChar char="•"/>
            </a:pPr>
            <a:r>
              <a:rPr lang="en-US" sz="2400" dirty="0">
                <a:hlinkClick r:id="rId4" action="ppaction://hlinksldjump">
                  <a:extLst>
                    <a:ext uri="{A12FA001-AC4F-418D-AE19-62706E023703}">
                      <ahyp:hlinkClr xmlns:ahyp="http://schemas.microsoft.com/office/drawing/2018/hyperlinkcolor" val="tx"/>
                    </a:ext>
                  </a:extLst>
                </a:hlinkClick>
              </a:rPr>
              <a:t>Scenario 2</a:t>
            </a:r>
            <a:br>
              <a:rPr lang="en-US" sz="2400" dirty="0"/>
            </a:br>
            <a:r>
              <a:rPr lang="en-US" sz="2400" dirty="0"/>
              <a:t>MA plans: The “trial right” period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400" dirty="0">
                <a:hlinkClick r:id="rId5" action="ppaction://hlinksldjump">
                  <a:extLst>
                    <a:ext uri="{A12FA001-AC4F-418D-AE19-62706E023703}">
                      <ahyp:hlinkClr xmlns:ahyp="http://schemas.microsoft.com/office/drawing/2018/hyperlinkcolor" val="tx"/>
                    </a:ext>
                  </a:extLst>
                </a:hlinkClick>
              </a:rPr>
              <a:t>Scenario 3</a:t>
            </a:r>
            <a:br>
              <a:rPr lang="en-US" sz="2400" dirty="0"/>
            </a:br>
            <a:r>
              <a:rPr lang="en-US" sz="2400" dirty="0"/>
              <a:t>Switch from one Medigap plan B-N to another Medigap plan B-N</a:t>
            </a:r>
          </a:p>
          <a:p>
            <a:endParaRPr lang="en-US" dirty="0"/>
          </a:p>
        </p:txBody>
      </p:sp>
      <p:sp>
        <p:nvSpPr>
          <p:cNvPr id="5" name="Slide Number Placeholder 4">
            <a:extLst>
              <a:ext uri="{FF2B5EF4-FFF2-40B4-BE49-F238E27FC236}">
                <a16:creationId xmlns:a16="http://schemas.microsoft.com/office/drawing/2014/main" id="{868E33FA-C6B1-4C44-9FAF-B7B14D427C6A}"/>
              </a:ext>
            </a:extLst>
          </p:cNvPr>
          <p:cNvSpPr>
            <a:spLocks noGrp="1"/>
          </p:cNvSpPr>
          <p:nvPr>
            <p:ph type="sldNum" sz="quarter" idx="11"/>
          </p:nvPr>
        </p:nvSpPr>
        <p:spPr/>
        <p:txBody>
          <a:bodyPr/>
          <a:lstStyle/>
          <a:p>
            <a:pPr>
              <a:defRPr/>
            </a:pPr>
            <a:fld id="{74481FA7-81C5-4C22-B35E-8DC15B33B2C9}" type="slidenum">
              <a:rPr lang="en-US" smtClean="0"/>
              <a:pPr>
                <a:defRPr/>
              </a:pPr>
              <a:t>15</a:t>
            </a:fld>
            <a:endParaRPr lang="en-US" dirty="0"/>
          </a:p>
        </p:txBody>
      </p:sp>
      <p:sp>
        <p:nvSpPr>
          <p:cNvPr id="6" name="Footer Placeholder 3">
            <a:extLst>
              <a:ext uri="{FF2B5EF4-FFF2-40B4-BE49-F238E27FC236}">
                <a16:creationId xmlns:a16="http://schemas.microsoft.com/office/drawing/2014/main" id="{BBABC72A-C3C0-41B3-A7C3-D4FE8F995759}"/>
              </a:ext>
            </a:extLst>
          </p:cNvPr>
          <p:cNvSpPr>
            <a:spLocks noGrp="1"/>
          </p:cNvSpPr>
          <p:nvPr>
            <p:ph type="ftr" sz="quarter" idx="10"/>
          </p:nvPr>
        </p:nvSpPr>
        <p:spPr>
          <a:xfrm>
            <a:off x="1158875" y="6315075"/>
            <a:ext cx="4582706" cy="200025"/>
          </a:xfrm>
        </p:spPr>
        <p:txBody>
          <a:bodyPr/>
          <a:lstStyle/>
          <a:p>
            <a:pPr>
              <a:defRPr/>
            </a:pPr>
            <a:r>
              <a:rPr lang="en-US">
                <a:solidFill>
                  <a:prstClr val="black">
                    <a:lumMod val="75000"/>
                    <a:lumOff val="25000"/>
                  </a:prstClr>
                </a:solidFill>
              </a:rPr>
              <a:t>SHIBA advisor continuing education  |  May 2022</a:t>
            </a:r>
            <a:endParaRPr lang="en-US" dirty="0">
              <a:solidFill>
                <a:prstClr val="black">
                  <a:lumMod val="75000"/>
                  <a:lumOff val="25000"/>
                </a:prstClr>
              </a:solidFill>
            </a:endParaRPr>
          </a:p>
        </p:txBody>
      </p:sp>
      <p:sp>
        <p:nvSpPr>
          <p:cNvPr id="7" name="Action Button: Go Forward or Next 6" descr="Next slide.">
            <a:hlinkClick r:id="" action="ppaction://hlinkshowjump?jump=nextslide" highlightClick="1"/>
            <a:extLst>
              <a:ext uri="{FF2B5EF4-FFF2-40B4-BE49-F238E27FC236}">
                <a16:creationId xmlns:a16="http://schemas.microsoft.com/office/drawing/2014/main" id="{69FE722E-9ACF-4211-8426-FDA1E4016DD2}"/>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792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Small-group work</a:t>
            </a:r>
          </a:p>
        </p:txBody>
      </p:sp>
      <p:sp>
        <p:nvSpPr>
          <p:cNvPr id="3" name="Subtitle 2">
            <a:extLst>
              <a:ext uri="{FF2B5EF4-FFF2-40B4-BE49-F238E27FC236}">
                <a16:creationId xmlns:a16="http://schemas.microsoft.com/office/drawing/2014/main" id="{77DF0E4A-68A7-4A8A-8A61-62A7FE91AB8C}"/>
              </a:ext>
            </a:extLst>
          </p:cNvPr>
          <p:cNvSpPr>
            <a:spLocks noGrp="1"/>
          </p:cNvSpPr>
          <p:nvPr>
            <p:ph type="body" idx="1"/>
          </p:nvPr>
        </p:nvSpPr>
        <p:spPr/>
        <p:txBody>
          <a:bodyPr/>
          <a:lstStyle/>
          <a:p>
            <a:r>
              <a:rPr lang="en-US" dirty="0"/>
              <a:t>Instructions and materials</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9F8DDAEB-A0F3-49F7-B7E3-A478D4534C0F}"/>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8638FAE9-C0CD-4F7E-9BA5-579433E1E783}"/>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03207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15B64-A9CF-4630-BB48-5EE9A8484462}"/>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45FC3449-9808-47F9-B5AE-524B84BF6BC5}"/>
              </a:ext>
            </a:extLst>
          </p:cNvPr>
          <p:cNvSpPr>
            <a:spLocks noGrp="1"/>
          </p:cNvSpPr>
          <p:nvPr>
            <p:ph idx="1"/>
          </p:nvPr>
        </p:nvSpPr>
        <p:spPr>
          <a:xfrm>
            <a:off x="360363" y="1112166"/>
            <a:ext cx="8445500" cy="4823121"/>
          </a:xfrm>
        </p:spPr>
        <p:txBody>
          <a:bodyPr/>
          <a:lstStyle/>
          <a:p>
            <a:r>
              <a:rPr lang="en-US" sz="2300" b="1" dirty="0"/>
              <a:t>Use the scenario document on My SHIBA with this exercise. </a:t>
            </a:r>
          </a:p>
          <a:p>
            <a:endParaRPr lang="en-US" sz="800" b="1" u="sng" dirty="0"/>
          </a:p>
          <a:p>
            <a:r>
              <a:rPr lang="en-US" sz="2300" b="1" u="sng" dirty="0"/>
              <a:t>Client</a:t>
            </a:r>
          </a:p>
          <a:p>
            <a:pPr marL="457200" indent="-457200">
              <a:buFont typeface="Arial" panose="020B0604020202020204" pitchFamily="34" charset="0"/>
              <a:buChar char="•"/>
            </a:pPr>
            <a:r>
              <a:rPr lang="en-US" sz="2300" dirty="0"/>
              <a:t>Read your persona and stay in character.</a:t>
            </a:r>
          </a:p>
          <a:p>
            <a:pPr marL="457200" indent="-457200">
              <a:buFont typeface="Arial" panose="020B0604020202020204" pitchFamily="34" charset="0"/>
              <a:buChar char="•"/>
            </a:pPr>
            <a:r>
              <a:rPr lang="en-US" sz="2300" dirty="0"/>
              <a:t>Read the guidance.</a:t>
            </a:r>
          </a:p>
          <a:p>
            <a:pPr marL="457200" indent="-457200">
              <a:buFont typeface="Arial" panose="020B0604020202020204" pitchFamily="34" charset="0"/>
              <a:buChar char="•"/>
            </a:pPr>
            <a:r>
              <a:rPr lang="en-US" sz="2300" dirty="0"/>
              <a:t>Make notes about the circumstances you adopt.</a:t>
            </a:r>
          </a:p>
          <a:p>
            <a:r>
              <a:rPr lang="en-US" sz="2300" b="1" u="sng" dirty="0"/>
              <a:t>Advisor</a:t>
            </a:r>
          </a:p>
          <a:p>
            <a:pPr marL="457200" indent="-457200">
              <a:buFont typeface="Arial" panose="020B0604020202020204" pitchFamily="34" charset="0"/>
              <a:buChar char="•"/>
            </a:pPr>
            <a:r>
              <a:rPr lang="en-US" sz="2300" dirty="0"/>
              <a:t>Prepare for your role.</a:t>
            </a:r>
          </a:p>
          <a:p>
            <a:pPr marL="457200" indent="-457200">
              <a:buFont typeface="Arial" panose="020B0604020202020204" pitchFamily="34" charset="0"/>
              <a:buChar char="•"/>
            </a:pPr>
            <a:r>
              <a:rPr lang="en-US" sz="2300" dirty="0"/>
              <a:t>Make notes that: </a:t>
            </a:r>
          </a:p>
          <a:p>
            <a:pPr marL="1200150" lvl="1" indent="-457200"/>
            <a:r>
              <a:rPr lang="en-US" sz="2300" dirty="0"/>
              <a:t>Help you advise.</a:t>
            </a:r>
          </a:p>
          <a:p>
            <a:pPr marL="1200150" lvl="1" indent="-457200"/>
            <a:r>
              <a:rPr lang="en-US" sz="2300" dirty="0"/>
              <a:t>You’ll put in STARS later.</a:t>
            </a:r>
          </a:p>
          <a:p>
            <a:pPr marL="457200" indent="-457200">
              <a:buFont typeface="Arial" panose="020B0604020202020204" pitchFamily="34" charset="0"/>
              <a:buChar char="•"/>
            </a:pPr>
            <a:r>
              <a:rPr lang="en-US" sz="2300" dirty="0"/>
              <a:t>Record the key questions you ask and assistance you provide.</a:t>
            </a:r>
          </a:p>
        </p:txBody>
      </p:sp>
      <p:sp>
        <p:nvSpPr>
          <p:cNvPr id="4" name="Slide Number Placeholder 3">
            <a:extLst>
              <a:ext uri="{FF2B5EF4-FFF2-40B4-BE49-F238E27FC236}">
                <a16:creationId xmlns:a16="http://schemas.microsoft.com/office/drawing/2014/main" id="{AC3CBEDE-E467-4500-8FEF-780AFBFFA10C}"/>
              </a:ext>
            </a:extLst>
          </p:cNvPr>
          <p:cNvSpPr>
            <a:spLocks noGrp="1"/>
          </p:cNvSpPr>
          <p:nvPr>
            <p:ph type="sldNum" sz="quarter" idx="11"/>
          </p:nvPr>
        </p:nvSpPr>
        <p:spPr/>
        <p:txBody>
          <a:bodyPr/>
          <a:lstStyle/>
          <a:p>
            <a:pPr>
              <a:defRPr/>
            </a:pPr>
            <a:fld id="{74481FA7-81C5-4C22-B35E-8DC15B33B2C9}" type="slidenum">
              <a:rPr lang="en-US" smtClean="0"/>
              <a:pPr>
                <a:defRPr/>
              </a:pPr>
              <a:t>17</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19598DA9-D2C2-4A7C-BF63-7C9AD72622D0}"/>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4C3DC110-CA94-48FA-BDAF-80D16BB091EF}"/>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977300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EADE-E746-4870-84C5-02B1997CE8CB}"/>
              </a:ext>
            </a:extLst>
          </p:cNvPr>
          <p:cNvSpPr>
            <a:spLocks noGrp="1"/>
          </p:cNvSpPr>
          <p:nvPr>
            <p:ph type="title"/>
          </p:nvPr>
        </p:nvSpPr>
        <p:spPr/>
        <p:txBody>
          <a:bodyPr/>
          <a:lstStyle/>
          <a:p>
            <a:r>
              <a:rPr lang="en-US" dirty="0"/>
              <a:t>Scenario #1</a:t>
            </a:r>
          </a:p>
        </p:txBody>
      </p:sp>
      <p:sp>
        <p:nvSpPr>
          <p:cNvPr id="3" name="Content Placeholder 2">
            <a:extLst>
              <a:ext uri="{FF2B5EF4-FFF2-40B4-BE49-F238E27FC236}">
                <a16:creationId xmlns:a16="http://schemas.microsoft.com/office/drawing/2014/main" id="{C7980F28-F6AA-4D9D-8DAB-EEEDEF55AF6E}"/>
              </a:ext>
            </a:extLst>
          </p:cNvPr>
          <p:cNvSpPr>
            <a:spLocks noGrp="1"/>
          </p:cNvSpPr>
          <p:nvPr>
            <p:ph idx="1"/>
          </p:nvPr>
        </p:nvSpPr>
        <p:spPr>
          <a:xfrm>
            <a:off x="360363" y="1248934"/>
            <a:ext cx="8445500" cy="4525963"/>
          </a:xfrm>
        </p:spPr>
        <p:txBody>
          <a:bodyPr/>
          <a:lstStyle/>
          <a:p>
            <a:pPr marL="0" marR="0">
              <a:lnSpc>
                <a:spcPct val="107000"/>
              </a:lnSpc>
              <a:spcBef>
                <a:spcPts val="0"/>
              </a:spcBef>
              <a:spcAft>
                <a:spcPts val="800"/>
              </a:spcAft>
            </a:pPr>
            <a:r>
              <a:rPr lang="en-US" sz="2400" b="1" dirty="0">
                <a:effectLst/>
                <a:latin typeface="Segoe UI" panose="020B0502040204020203" pitchFamily="34" charset="0"/>
                <a:ea typeface="Calibri" panose="020F0502020204030204" pitchFamily="34" charset="0"/>
                <a:cs typeface="Segoe UI" panose="020B0502040204020203" pitchFamily="34" charset="0"/>
              </a:rPr>
              <a:t>MA plans: you move from service area</a:t>
            </a:r>
            <a:endParaRPr lang="en-US" sz="24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r>
              <a:rPr lang="en-US" sz="2400" dirty="0">
                <a:effectLst/>
                <a:latin typeface="Segoe UI" panose="020B0502040204020203" pitchFamily="34" charset="0"/>
                <a:ea typeface="Calibri" panose="020F0502020204030204" pitchFamily="34" charset="0"/>
                <a:cs typeface="Segoe UI" panose="020B0502040204020203" pitchFamily="34" charset="0"/>
              </a:rPr>
              <a:t>Millie is moving from Spokane to Tacoma to be closer to her daughter and grandchildren. She is currently enrolled with “</a:t>
            </a:r>
            <a:r>
              <a:rPr lang="en-US" sz="2400" dirty="0" err="1">
                <a:effectLst/>
                <a:latin typeface="Segoe UI" panose="020B0502040204020203" pitchFamily="34" charset="0"/>
                <a:ea typeface="Calibri" panose="020F0502020204030204" pitchFamily="34" charset="0"/>
                <a:cs typeface="Segoe UI" panose="020B0502040204020203" pitchFamily="34" charset="0"/>
              </a:rPr>
              <a:t>Asuris</a:t>
            </a:r>
            <a:r>
              <a:rPr lang="en-US" sz="2400" dirty="0">
                <a:effectLst/>
                <a:latin typeface="Segoe UI" panose="020B0502040204020203" pitchFamily="34" charset="0"/>
                <a:ea typeface="Calibri" panose="020F0502020204030204" pitchFamily="34" charset="0"/>
                <a:cs typeface="Segoe UI" panose="020B0502040204020203" pitchFamily="34" charset="0"/>
              </a:rPr>
              <a:t> </a:t>
            </a:r>
            <a:r>
              <a:rPr lang="en-US" sz="2400" dirty="0" err="1">
                <a:effectLst/>
                <a:latin typeface="Segoe UI" panose="020B0502040204020203" pitchFamily="34" charset="0"/>
                <a:ea typeface="Calibri" panose="020F0502020204030204" pitchFamily="34" charset="0"/>
                <a:cs typeface="Segoe UI" panose="020B0502040204020203" pitchFamily="34" charset="0"/>
              </a:rPr>
              <a:t>TruAdvantage</a:t>
            </a:r>
            <a:r>
              <a:rPr lang="en-US" sz="2400" dirty="0">
                <a:effectLst/>
                <a:latin typeface="Segoe UI" panose="020B0502040204020203" pitchFamily="34" charset="0"/>
                <a:ea typeface="Calibri" panose="020F0502020204030204" pitchFamily="34" charset="0"/>
                <a:cs typeface="Segoe UI" panose="020B0502040204020203" pitchFamily="34" charset="0"/>
              </a:rPr>
              <a:t> + Rx Classic (PPO)” (</a:t>
            </a:r>
            <a:r>
              <a:rPr lang="en-US" sz="2400" dirty="0" err="1">
                <a:effectLst/>
                <a:latin typeface="Segoe UI" panose="020B0502040204020203" pitchFamily="34" charset="0"/>
                <a:ea typeface="Calibri" panose="020F0502020204030204" pitchFamily="34" charset="0"/>
                <a:cs typeface="Segoe UI" panose="020B0502040204020203" pitchFamily="34" charset="0"/>
              </a:rPr>
              <a:t>Asuris</a:t>
            </a:r>
            <a:r>
              <a:rPr lang="en-US" sz="2400" dirty="0">
                <a:effectLst/>
                <a:latin typeface="Segoe UI" panose="020B0502040204020203" pitchFamily="34" charset="0"/>
                <a:ea typeface="Calibri" panose="020F0502020204030204" pitchFamily="34" charset="0"/>
                <a:cs typeface="Segoe UI" panose="020B0502040204020203" pitchFamily="34" charset="0"/>
              </a:rPr>
              <a:t> Northwest Health 1‐888‐369‐3172 </a:t>
            </a:r>
            <a:r>
              <a:rPr lang="en-US" sz="2400" u="none" strike="noStrike" dirty="0">
                <a:solidFill>
                  <a:srgbClr val="0563C1"/>
                </a:solidFill>
                <a:effectLst/>
                <a:latin typeface="Segoe UI" panose="020B0502040204020203" pitchFamily="34" charset="0"/>
                <a:ea typeface="Calibri" panose="020F0502020204030204" pitchFamily="34" charset="0"/>
                <a:cs typeface="Segoe UI" panose="020B0502040204020203" pitchFamily="34" charset="0"/>
                <a:hlinkClick r:id="rId3"/>
              </a:rPr>
              <a:t>www.asuris.com/medicare</a:t>
            </a:r>
            <a:r>
              <a:rPr lang="en-US" sz="2400" dirty="0">
                <a:effectLst/>
                <a:latin typeface="Segoe UI" panose="020B0502040204020203" pitchFamily="34" charset="0"/>
                <a:ea typeface="Calibri" panose="020F0502020204030204" pitchFamily="34" charset="0"/>
                <a:cs typeface="Segoe UI" panose="020B0502040204020203" pitchFamily="34" charset="0"/>
              </a:rPr>
              <a:t>). That specific MA plan is not sold in Pierce County. Anyway, she only likes it “OK,” and she wants to try the freedom of choice of a Medicare Supplement plan. She’s not sure what providers are going to be right for her in her new home. </a:t>
            </a:r>
          </a:p>
          <a:p>
            <a:pPr marL="0" marR="0" algn="r">
              <a:lnSpc>
                <a:spcPct val="107000"/>
              </a:lnSpc>
              <a:spcBef>
                <a:spcPts val="0"/>
              </a:spcBef>
              <a:spcAft>
                <a:spcPts val="800"/>
              </a:spcAft>
            </a:pPr>
            <a:r>
              <a:rPr lang="en-US" i="1" dirty="0">
                <a:latin typeface="Segoe UI" panose="020B0502040204020203" pitchFamily="34" charset="0"/>
                <a:ea typeface="Calibri" panose="020F0502020204030204" pitchFamily="34" charset="0"/>
                <a:cs typeface="Segoe UI" panose="020B0502040204020203" pitchFamily="34" charset="0"/>
              </a:rPr>
              <a:t>C</a:t>
            </a:r>
            <a:r>
              <a:rPr lang="en-US" i="1" dirty="0">
                <a:effectLst/>
                <a:latin typeface="Segoe UI" panose="020B0502040204020203" pitchFamily="34" charset="0"/>
                <a:ea typeface="Calibri" panose="020F0502020204030204" pitchFamily="34" charset="0"/>
                <a:cs typeface="Segoe UI" panose="020B0502040204020203" pitchFamily="34" charset="0"/>
              </a:rPr>
              <a:t>ontinued</a:t>
            </a:r>
          </a:p>
        </p:txBody>
      </p:sp>
      <p:sp>
        <p:nvSpPr>
          <p:cNvPr id="4" name="Slide Number Placeholder 3">
            <a:extLst>
              <a:ext uri="{FF2B5EF4-FFF2-40B4-BE49-F238E27FC236}">
                <a16:creationId xmlns:a16="http://schemas.microsoft.com/office/drawing/2014/main" id="{48FEAD39-06A1-4B45-BD54-B947470BBAF7}"/>
              </a:ext>
            </a:extLst>
          </p:cNvPr>
          <p:cNvSpPr>
            <a:spLocks noGrp="1"/>
          </p:cNvSpPr>
          <p:nvPr>
            <p:ph type="sldNum" sz="quarter" idx="11"/>
          </p:nvPr>
        </p:nvSpPr>
        <p:spPr/>
        <p:txBody>
          <a:bodyPr/>
          <a:lstStyle/>
          <a:p>
            <a:pPr>
              <a:defRPr/>
            </a:pPr>
            <a:fld id="{74481FA7-81C5-4C22-B35E-8DC15B33B2C9}" type="slidenum">
              <a:rPr lang="en-US" smtClean="0"/>
              <a:pPr>
                <a:defRPr/>
              </a:pPr>
              <a:t>18</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321F2A7B-6C2E-412F-8176-E355183F708F}"/>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6617FD83-98A8-405D-A4BB-6C88C6BFFC5E}"/>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79917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EADE-E746-4870-84C5-02B1997CE8CB}"/>
              </a:ext>
            </a:extLst>
          </p:cNvPr>
          <p:cNvSpPr>
            <a:spLocks noGrp="1"/>
          </p:cNvSpPr>
          <p:nvPr>
            <p:ph type="title"/>
          </p:nvPr>
        </p:nvSpPr>
        <p:spPr/>
        <p:txBody>
          <a:bodyPr/>
          <a:lstStyle/>
          <a:p>
            <a:r>
              <a:rPr lang="en-US" dirty="0"/>
              <a:t>Scenario #1 </a:t>
            </a:r>
            <a:r>
              <a:rPr lang="en-US" i="1" dirty="0"/>
              <a:t>(continued)</a:t>
            </a:r>
          </a:p>
        </p:txBody>
      </p:sp>
      <p:sp>
        <p:nvSpPr>
          <p:cNvPr id="3" name="Content Placeholder 2">
            <a:extLst>
              <a:ext uri="{FF2B5EF4-FFF2-40B4-BE49-F238E27FC236}">
                <a16:creationId xmlns:a16="http://schemas.microsoft.com/office/drawing/2014/main" id="{C7980F28-F6AA-4D9D-8DAB-EEEDEF55AF6E}"/>
              </a:ext>
            </a:extLst>
          </p:cNvPr>
          <p:cNvSpPr>
            <a:spLocks noGrp="1"/>
          </p:cNvSpPr>
          <p:nvPr>
            <p:ph idx="1"/>
          </p:nvPr>
        </p:nvSpPr>
        <p:spPr>
          <a:xfrm>
            <a:off x="360363" y="1041109"/>
            <a:ext cx="8445500" cy="5115851"/>
          </a:xfrm>
        </p:spPr>
        <p:txBody>
          <a:bodyPr/>
          <a:lstStyle/>
          <a:p>
            <a:pPr marL="0" marR="0">
              <a:lnSpc>
                <a:spcPct val="107000"/>
              </a:lnSpc>
              <a:spcBef>
                <a:spcPts val="0"/>
              </a:spcBef>
              <a:spcAft>
                <a:spcPts val="800"/>
              </a:spcAft>
            </a:pPr>
            <a:r>
              <a:rPr lang="en-US" sz="2400" dirty="0">
                <a:effectLst/>
                <a:latin typeface="Segoe UI" panose="020B0502040204020203" pitchFamily="34" charset="0"/>
                <a:ea typeface="Calibri" panose="020F0502020204030204" pitchFamily="34" charset="0"/>
                <a:cs typeface="Segoe UI" panose="020B0502040204020203" pitchFamily="34" charset="0"/>
              </a:rPr>
              <a:t>She started Medicare Part A and B when she retired and turned age 65: June 11, 2018. </a:t>
            </a:r>
          </a:p>
          <a:p>
            <a:pPr marL="0" marR="0">
              <a:lnSpc>
                <a:spcPct val="107000"/>
              </a:lnSpc>
              <a:spcBef>
                <a:spcPts val="0"/>
              </a:spcBef>
              <a:spcAft>
                <a:spcPts val="800"/>
              </a:spcAft>
            </a:pPr>
            <a:r>
              <a:rPr lang="en-US" sz="2400" dirty="0">
                <a:effectLst/>
                <a:latin typeface="Segoe UI" panose="020B0502040204020203" pitchFamily="34" charset="0"/>
                <a:ea typeface="Calibri" panose="020F0502020204030204" pitchFamily="34" charset="0"/>
                <a:cs typeface="Segoe UI" panose="020B0502040204020203" pitchFamily="34" charset="0"/>
              </a:rPr>
              <a:t>She’s had some serious health issues and she’s worried about denied coverage by a private insurance company because of that.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Can you please describe for her what guaranteed issue rights – if any – she has?</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What’s important about the timing of her actions to change plans?</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 resources would you use in counseling or send to her before or after the appointment?</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 makes this scenario challenging?</a:t>
            </a:r>
          </a:p>
        </p:txBody>
      </p:sp>
      <p:sp>
        <p:nvSpPr>
          <p:cNvPr id="4" name="Slide Number Placeholder 3">
            <a:extLst>
              <a:ext uri="{FF2B5EF4-FFF2-40B4-BE49-F238E27FC236}">
                <a16:creationId xmlns:a16="http://schemas.microsoft.com/office/drawing/2014/main" id="{48FEAD39-06A1-4B45-BD54-B947470BBAF7}"/>
              </a:ext>
            </a:extLst>
          </p:cNvPr>
          <p:cNvSpPr>
            <a:spLocks noGrp="1"/>
          </p:cNvSpPr>
          <p:nvPr>
            <p:ph type="sldNum" sz="quarter" idx="11"/>
          </p:nvPr>
        </p:nvSpPr>
        <p:spPr/>
        <p:txBody>
          <a:bodyPr/>
          <a:lstStyle/>
          <a:p>
            <a:pPr>
              <a:defRPr/>
            </a:pPr>
            <a:fld id="{74481FA7-81C5-4C22-B35E-8DC15B33B2C9}" type="slidenum">
              <a:rPr lang="en-US" smtClean="0"/>
              <a:pPr>
                <a:defRPr/>
              </a:pPr>
              <a:t>19</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321F2A7B-6C2E-412F-8176-E355183F708F}"/>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6617FD83-98A8-405D-A4BB-6C88C6BFFC5E}"/>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0849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358A-9171-4041-91E8-4D332CE10A1C}"/>
              </a:ext>
            </a:extLst>
          </p:cNvPr>
          <p:cNvSpPr>
            <a:spLocks noGrp="1"/>
          </p:cNvSpPr>
          <p:nvPr>
            <p:ph type="title"/>
          </p:nvPr>
        </p:nvSpPr>
        <p:spPr/>
        <p:txBody>
          <a:bodyPr/>
          <a:lstStyle/>
          <a:p>
            <a:r>
              <a:rPr lang="en-US" dirty="0"/>
              <a:t>Medigaps</a:t>
            </a:r>
          </a:p>
        </p:txBody>
      </p:sp>
      <p:sp>
        <p:nvSpPr>
          <p:cNvPr id="3" name="Subtitle 2">
            <a:extLst>
              <a:ext uri="{FF2B5EF4-FFF2-40B4-BE49-F238E27FC236}">
                <a16:creationId xmlns:a16="http://schemas.microsoft.com/office/drawing/2014/main" id="{B362B9E7-D445-4816-820D-F4CD86E0E2D1}"/>
              </a:ext>
            </a:extLst>
          </p:cNvPr>
          <p:cNvSpPr>
            <a:spLocks noGrp="1"/>
          </p:cNvSpPr>
          <p:nvPr>
            <p:ph type="body" idx="1"/>
          </p:nvPr>
        </p:nvSpPr>
        <p:spPr/>
        <p:txBody>
          <a:bodyPr>
            <a:normAutofit/>
          </a:bodyPr>
          <a:lstStyle/>
          <a:p>
            <a:r>
              <a:rPr lang="en-US" dirty="0"/>
              <a:t>Part 2 of a 3-part series </a:t>
            </a:r>
          </a:p>
          <a:p>
            <a:r>
              <a:rPr lang="en-US" dirty="0"/>
              <a:t>to be presented in May, June and July of 2022</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F7D827C2-18B7-433E-B5A6-CF75B1CA2C4D}"/>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A49E6CAA-10DE-4A73-A53F-A4B82C51863E}"/>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80968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4EC3-D6BD-4310-9D91-B557E4EC82A1}"/>
              </a:ext>
            </a:extLst>
          </p:cNvPr>
          <p:cNvSpPr>
            <a:spLocks noGrp="1"/>
          </p:cNvSpPr>
          <p:nvPr>
            <p:ph type="title"/>
          </p:nvPr>
        </p:nvSpPr>
        <p:spPr/>
        <p:txBody>
          <a:bodyPr/>
          <a:lstStyle/>
          <a:p>
            <a:r>
              <a:rPr lang="en-US" dirty="0"/>
              <a:t>Scenario #2</a:t>
            </a:r>
          </a:p>
        </p:txBody>
      </p:sp>
      <p:sp>
        <p:nvSpPr>
          <p:cNvPr id="3" name="Content Placeholder 2">
            <a:extLst>
              <a:ext uri="{FF2B5EF4-FFF2-40B4-BE49-F238E27FC236}">
                <a16:creationId xmlns:a16="http://schemas.microsoft.com/office/drawing/2014/main" id="{01C2F3A9-BA84-4C36-B55C-3C720C040B49}"/>
              </a:ext>
            </a:extLst>
          </p:cNvPr>
          <p:cNvSpPr>
            <a:spLocks noGrp="1"/>
          </p:cNvSpPr>
          <p:nvPr>
            <p:ph idx="1"/>
          </p:nvPr>
        </p:nvSpPr>
        <p:spPr>
          <a:xfrm>
            <a:off x="360363" y="1344743"/>
            <a:ext cx="8445500" cy="4525963"/>
          </a:xfrm>
        </p:spPr>
        <p:txBody>
          <a:bodyPr/>
          <a:lstStyle/>
          <a:p>
            <a:pPr marL="0" marR="0">
              <a:lnSpc>
                <a:spcPct val="107000"/>
              </a:lnSpc>
              <a:spcBef>
                <a:spcPts val="0"/>
              </a:spcBef>
              <a:spcAft>
                <a:spcPts val="800"/>
              </a:spcAft>
            </a:pPr>
            <a:r>
              <a:rPr lang="en-US" sz="2400" b="1" dirty="0">
                <a:effectLst/>
                <a:latin typeface="Segoe UI" panose="020B0502040204020203" pitchFamily="34" charset="0"/>
                <a:ea typeface="Calibri" panose="020F0502020204030204" pitchFamily="34" charset="0"/>
                <a:cs typeface="Segoe UI" panose="020B0502040204020203" pitchFamily="34" charset="0"/>
              </a:rPr>
              <a:t>MA plans: "trial right" period </a:t>
            </a:r>
            <a:endParaRPr lang="en-US" sz="24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r>
              <a:rPr lang="en-US" sz="2400" dirty="0">
                <a:effectLst/>
                <a:latin typeface="Segoe UI" panose="020B0502040204020203" pitchFamily="34" charset="0"/>
                <a:ea typeface="Calibri" panose="020F0502020204030204" pitchFamily="34" charset="0"/>
                <a:cs typeface="Segoe UI" panose="020B0502040204020203" pitchFamily="34" charset="0"/>
              </a:rPr>
              <a:t>Arturo turned 65 and enrolled in Medicare Part A and B and a Medicare Advantage plan back in November last year. That has </a:t>
            </a:r>
            <a:r>
              <a:rPr lang="en-US" sz="2400" u="sng" dirty="0">
                <a:effectLst/>
                <a:latin typeface="Segoe UI" panose="020B0502040204020203" pitchFamily="34" charset="0"/>
                <a:ea typeface="Calibri" panose="020F0502020204030204" pitchFamily="34" charset="0"/>
                <a:cs typeface="Segoe UI" panose="020B0502040204020203" pitchFamily="34" charset="0"/>
              </a:rPr>
              <a:t>not</a:t>
            </a:r>
            <a:r>
              <a:rPr lang="en-US" sz="2400" dirty="0">
                <a:effectLst/>
                <a:latin typeface="Segoe UI" panose="020B0502040204020203" pitchFamily="34" charset="0"/>
                <a:ea typeface="Calibri" panose="020F0502020204030204" pitchFamily="34" charset="0"/>
                <a:cs typeface="Segoe UI" panose="020B0502040204020203" pitchFamily="34" charset="0"/>
              </a:rPr>
              <a:t> worked out really great for him and he’d like to make a change – as soon as next month. A friend told him he could do that during the Annual Medicare Open Enrollment period (Oct – Dec), but he’s really pretty frustrated and wants to know if there is </a:t>
            </a:r>
            <a:r>
              <a:rPr lang="en-US" sz="2400" i="1" dirty="0">
                <a:effectLst/>
                <a:latin typeface="Segoe UI" panose="020B0502040204020203" pitchFamily="34" charset="0"/>
                <a:ea typeface="Calibri" panose="020F0502020204030204" pitchFamily="34" charset="0"/>
                <a:cs typeface="Segoe UI" panose="020B0502040204020203" pitchFamily="34" charset="0"/>
              </a:rPr>
              <a:t>any</a:t>
            </a:r>
            <a:r>
              <a:rPr lang="en-US" sz="2400" dirty="0">
                <a:effectLst/>
                <a:latin typeface="Segoe UI" panose="020B0502040204020203" pitchFamily="34" charset="0"/>
                <a:ea typeface="Calibri" panose="020F0502020204030204" pitchFamily="34" charset="0"/>
                <a:cs typeface="Segoe UI" panose="020B0502040204020203" pitchFamily="34" charset="0"/>
              </a:rPr>
              <a:t> way he change before then? </a:t>
            </a:r>
          </a:p>
          <a:p>
            <a:pPr marL="0" marR="0" algn="r">
              <a:lnSpc>
                <a:spcPct val="107000"/>
              </a:lnSpc>
              <a:spcBef>
                <a:spcPts val="0"/>
              </a:spcBef>
              <a:spcAft>
                <a:spcPts val="800"/>
              </a:spcAft>
            </a:pPr>
            <a:r>
              <a:rPr lang="en-US" sz="2400" i="1" dirty="0">
                <a:effectLst/>
                <a:latin typeface="Segoe UI" panose="020B0502040204020203" pitchFamily="34" charset="0"/>
                <a:ea typeface="Calibri" panose="020F0502020204030204" pitchFamily="34" charset="0"/>
                <a:cs typeface="Segoe UI" panose="020B0502040204020203" pitchFamily="34" charset="0"/>
              </a:rPr>
              <a:t>Continued</a:t>
            </a:r>
          </a:p>
          <a:p>
            <a:endParaRPr lang="en-US" sz="2400" dirty="0"/>
          </a:p>
          <a:p>
            <a:pPr marL="457200" indent="-457200">
              <a:buFont typeface="Arial" panose="020B0604020202020204" pitchFamily="34" charset="0"/>
              <a:buChar char="•"/>
            </a:pPr>
            <a:endParaRPr lang="en-US" sz="2400" dirty="0"/>
          </a:p>
          <a:p>
            <a:endParaRPr lang="en-US" dirty="0"/>
          </a:p>
        </p:txBody>
      </p:sp>
      <p:sp>
        <p:nvSpPr>
          <p:cNvPr id="4" name="Slide Number Placeholder 3">
            <a:extLst>
              <a:ext uri="{FF2B5EF4-FFF2-40B4-BE49-F238E27FC236}">
                <a16:creationId xmlns:a16="http://schemas.microsoft.com/office/drawing/2014/main" id="{B27D83E1-6A5D-497A-8A8F-39DDA269C8E9}"/>
              </a:ext>
            </a:extLst>
          </p:cNvPr>
          <p:cNvSpPr>
            <a:spLocks noGrp="1"/>
          </p:cNvSpPr>
          <p:nvPr>
            <p:ph type="sldNum" sz="quarter" idx="11"/>
          </p:nvPr>
        </p:nvSpPr>
        <p:spPr/>
        <p:txBody>
          <a:bodyPr/>
          <a:lstStyle/>
          <a:p>
            <a:pPr>
              <a:defRPr/>
            </a:pPr>
            <a:fld id="{74481FA7-81C5-4C22-B35E-8DC15B33B2C9}" type="slidenum">
              <a:rPr lang="en-US" smtClean="0"/>
              <a:pPr>
                <a:defRPr/>
              </a:pPr>
              <a:t>20</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2C458CE0-873D-4A54-A4E6-78BAB8774F48}"/>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7A5907E9-BA52-4780-A754-2B74D9F1CEBB}"/>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310933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4EC3-D6BD-4310-9D91-B557E4EC82A1}"/>
              </a:ext>
            </a:extLst>
          </p:cNvPr>
          <p:cNvSpPr>
            <a:spLocks noGrp="1"/>
          </p:cNvSpPr>
          <p:nvPr>
            <p:ph type="title"/>
          </p:nvPr>
        </p:nvSpPr>
        <p:spPr/>
        <p:txBody>
          <a:bodyPr/>
          <a:lstStyle/>
          <a:p>
            <a:r>
              <a:rPr lang="en-US" dirty="0"/>
              <a:t>Scenario #2 </a:t>
            </a:r>
            <a:r>
              <a:rPr lang="en-US" i="1" dirty="0"/>
              <a:t>(continued)</a:t>
            </a:r>
            <a:endParaRPr lang="en-US" dirty="0"/>
          </a:p>
        </p:txBody>
      </p:sp>
      <p:sp>
        <p:nvSpPr>
          <p:cNvPr id="3" name="Content Placeholder 2">
            <a:extLst>
              <a:ext uri="{FF2B5EF4-FFF2-40B4-BE49-F238E27FC236}">
                <a16:creationId xmlns:a16="http://schemas.microsoft.com/office/drawing/2014/main" id="{01C2F3A9-BA84-4C36-B55C-3C720C040B49}"/>
              </a:ext>
            </a:extLst>
          </p:cNvPr>
          <p:cNvSpPr>
            <a:spLocks noGrp="1"/>
          </p:cNvSpPr>
          <p:nvPr>
            <p:ph idx="1"/>
          </p:nvPr>
        </p:nvSpPr>
        <p:spPr>
          <a:xfrm>
            <a:off x="360363" y="1287480"/>
            <a:ext cx="8445500" cy="4325938"/>
          </a:xfrm>
        </p:spPr>
        <p:txBody>
          <a:bodyPr/>
          <a:lstStyle/>
          <a:p>
            <a:pPr marL="0" marR="0">
              <a:lnSpc>
                <a:spcPct val="107000"/>
              </a:lnSpc>
              <a:spcBef>
                <a:spcPts val="0"/>
              </a:spcBef>
              <a:spcAft>
                <a:spcPts val="800"/>
              </a:spcAft>
            </a:pPr>
            <a:r>
              <a:rPr lang="en-US" sz="2400" dirty="0">
                <a:effectLst/>
                <a:latin typeface="Segoe UI" panose="020B0502040204020203" pitchFamily="34" charset="0"/>
                <a:ea typeface="Calibri" panose="020F0502020204030204" pitchFamily="34" charset="0"/>
                <a:cs typeface="Segoe UI" panose="020B0502040204020203" pitchFamily="34" charset="0"/>
              </a:rPr>
              <a:t>The problem is that he wants to keep seeing a certain doctor and she no longer contracts with the MA plan he picked.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Can you please describe for him what guaranteed issue rights – if any – he has?</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What’s important about the timing of his actions to change plans?</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 resources would you use in counseling or send to him before or after the appointment?</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 makes this scenario challenging?</a:t>
            </a:r>
          </a:p>
          <a:p>
            <a:endParaRPr lang="en-US" sz="2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endParaRPr lang="en-US" sz="2400" dirty="0"/>
          </a:p>
          <a:p>
            <a:endParaRPr lang="en-US" dirty="0"/>
          </a:p>
        </p:txBody>
      </p:sp>
      <p:sp>
        <p:nvSpPr>
          <p:cNvPr id="4" name="Slide Number Placeholder 3">
            <a:extLst>
              <a:ext uri="{FF2B5EF4-FFF2-40B4-BE49-F238E27FC236}">
                <a16:creationId xmlns:a16="http://schemas.microsoft.com/office/drawing/2014/main" id="{B27D83E1-6A5D-497A-8A8F-39DDA269C8E9}"/>
              </a:ext>
            </a:extLst>
          </p:cNvPr>
          <p:cNvSpPr>
            <a:spLocks noGrp="1"/>
          </p:cNvSpPr>
          <p:nvPr>
            <p:ph type="sldNum" sz="quarter" idx="11"/>
          </p:nvPr>
        </p:nvSpPr>
        <p:spPr/>
        <p:txBody>
          <a:bodyPr/>
          <a:lstStyle/>
          <a:p>
            <a:pPr>
              <a:defRPr/>
            </a:pPr>
            <a:fld id="{74481FA7-81C5-4C22-B35E-8DC15B33B2C9}" type="slidenum">
              <a:rPr lang="en-US" smtClean="0"/>
              <a:pPr>
                <a:defRPr/>
              </a:pPr>
              <a:t>21</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2C458CE0-873D-4A54-A4E6-78BAB8774F48}"/>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7A5907E9-BA52-4780-A754-2B74D9F1CEBB}"/>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602893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64D7-EAA3-4173-8F0A-A0E6C0DC7605}"/>
              </a:ext>
            </a:extLst>
          </p:cNvPr>
          <p:cNvSpPr>
            <a:spLocks noGrp="1"/>
          </p:cNvSpPr>
          <p:nvPr>
            <p:ph type="title"/>
          </p:nvPr>
        </p:nvSpPr>
        <p:spPr/>
        <p:txBody>
          <a:bodyPr/>
          <a:lstStyle/>
          <a:p>
            <a:r>
              <a:rPr lang="en-US" dirty="0"/>
              <a:t>Scenario #3</a:t>
            </a:r>
          </a:p>
        </p:txBody>
      </p:sp>
      <p:sp>
        <p:nvSpPr>
          <p:cNvPr id="3" name="Content Placeholder 2">
            <a:extLst>
              <a:ext uri="{FF2B5EF4-FFF2-40B4-BE49-F238E27FC236}">
                <a16:creationId xmlns:a16="http://schemas.microsoft.com/office/drawing/2014/main" id="{7E80EDBB-2330-4026-9DD1-E9A2DE48B38B}"/>
              </a:ext>
            </a:extLst>
          </p:cNvPr>
          <p:cNvSpPr>
            <a:spLocks noGrp="1"/>
          </p:cNvSpPr>
          <p:nvPr>
            <p:ph idx="1"/>
          </p:nvPr>
        </p:nvSpPr>
        <p:spPr>
          <a:xfrm>
            <a:off x="360363" y="1050422"/>
            <a:ext cx="8445500" cy="5185596"/>
          </a:xfrm>
        </p:spPr>
        <p:txBody>
          <a:bodyPr/>
          <a:lstStyle/>
          <a:p>
            <a:pPr marL="0" marR="0">
              <a:lnSpc>
                <a:spcPct val="107000"/>
              </a:lnSpc>
              <a:spcBef>
                <a:spcPts val="0"/>
              </a:spcBef>
              <a:spcAft>
                <a:spcPts val="800"/>
              </a:spcAft>
            </a:pPr>
            <a:r>
              <a:rPr lang="en-US" sz="2200" b="1" dirty="0">
                <a:effectLst/>
                <a:latin typeface="Segoe UI" panose="020B0502040204020203" pitchFamily="34" charset="0"/>
                <a:ea typeface="Calibri" panose="020F0502020204030204" pitchFamily="34" charset="0"/>
                <a:cs typeface="Segoe UI" panose="020B0502040204020203" pitchFamily="34" charset="0"/>
              </a:rPr>
              <a:t>Switch from one Medigap plan B - N to another Medigap </a:t>
            </a:r>
            <a:br>
              <a:rPr lang="en-US" sz="2200" b="1" dirty="0">
                <a:latin typeface="Segoe UI" panose="020B0502040204020203" pitchFamily="34" charset="0"/>
                <a:ea typeface="Calibri" panose="020F0502020204030204" pitchFamily="34" charset="0"/>
                <a:cs typeface="Segoe UI" panose="020B0502040204020203" pitchFamily="34" charset="0"/>
              </a:rPr>
            </a:br>
            <a:r>
              <a:rPr lang="en-US" sz="2200" b="1" dirty="0">
                <a:effectLst/>
                <a:latin typeface="Segoe UI" panose="020B0502040204020203" pitchFamily="34" charset="0"/>
                <a:ea typeface="Calibri" panose="020F0502020204030204" pitchFamily="34" charset="0"/>
                <a:cs typeface="Segoe UI" panose="020B0502040204020203" pitchFamily="34" charset="0"/>
              </a:rPr>
              <a:t>plan B – N</a:t>
            </a:r>
            <a:endParaRPr lang="en-US" sz="22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800"/>
              </a:spcAft>
            </a:pPr>
            <a:r>
              <a:rPr lang="en-US" sz="2200" dirty="0">
                <a:effectLst/>
                <a:latin typeface="Segoe UI" panose="020B0502040204020203" pitchFamily="34" charset="0"/>
                <a:ea typeface="Calibri" panose="020F0502020204030204" pitchFamily="34" charset="0"/>
                <a:cs typeface="Segoe UI" panose="020B0502040204020203" pitchFamily="34" charset="0"/>
              </a:rPr>
              <a:t>Janet bought a Medigap Plan F from State Farm way back in 2019 when she retired and turned age 65 because she is loyal to her agent and wanted a comprehensive plan – just in case. Now that she’s had a few years of experience with retirement and health care and learned more, she’s motivated to change. A friend suggested Plan G with a high deductible as a way to save money on monthly premiums and she thinks that’s the right choice for her. She’s ready to reach out to </a:t>
            </a:r>
            <a:r>
              <a:rPr lang="en-US" sz="2200" dirty="0" err="1">
                <a:effectLst/>
                <a:latin typeface="Segoe UI" panose="020B0502040204020203" pitchFamily="34" charset="0"/>
                <a:ea typeface="Calibri" panose="020F0502020204030204" pitchFamily="34" charset="0"/>
                <a:cs typeface="Segoe UI" panose="020B0502040204020203" pitchFamily="34" charset="0"/>
              </a:rPr>
              <a:t>Premera</a:t>
            </a:r>
            <a:r>
              <a:rPr lang="en-US" sz="2200" dirty="0">
                <a:effectLst/>
                <a:latin typeface="Segoe UI" panose="020B0502040204020203" pitchFamily="34" charset="0"/>
                <a:ea typeface="Calibri" panose="020F0502020204030204" pitchFamily="34" charset="0"/>
                <a:cs typeface="Segoe UI" panose="020B0502040204020203" pitchFamily="34" charset="0"/>
              </a:rPr>
              <a:t> Blue Cross, but she wants to be sure she can get that plan without hassles. Could she get turned down and have no coverage after she cancelled? She’d like to be re-assured about the steps and the timing. </a:t>
            </a:r>
          </a:p>
          <a:p>
            <a:pPr marL="0" marR="0">
              <a:lnSpc>
                <a:spcPct val="107000"/>
              </a:lnSpc>
              <a:spcBef>
                <a:spcPts val="0"/>
              </a:spcBef>
              <a:spcAft>
                <a:spcPts val="800"/>
              </a:spcAft>
            </a:pPr>
            <a:r>
              <a:rPr lang="en-US" sz="2200" dirty="0">
                <a:latin typeface="Segoe UI" panose="020B0502040204020203" pitchFamily="34" charset="0"/>
                <a:ea typeface="Calibri" panose="020F0502020204030204" pitchFamily="34" charset="0"/>
                <a:cs typeface="Segoe UI" panose="020B0502040204020203" pitchFamily="34" charset="0"/>
              </a:rPr>
              <a:t>															</a:t>
            </a:r>
            <a:r>
              <a:rPr lang="en-US" sz="2200" i="1" dirty="0">
                <a:effectLst/>
                <a:latin typeface="Segoe UI" panose="020B0502040204020203" pitchFamily="34" charset="0"/>
                <a:ea typeface="Calibri" panose="020F0502020204030204" pitchFamily="34" charset="0"/>
                <a:cs typeface="Segoe UI" panose="020B0502040204020203" pitchFamily="34" charset="0"/>
              </a:rPr>
              <a:t>Continued</a:t>
            </a:r>
          </a:p>
        </p:txBody>
      </p:sp>
      <p:sp>
        <p:nvSpPr>
          <p:cNvPr id="4" name="Slide Number Placeholder 3">
            <a:extLst>
              <a:ext uri="{FF2B5EF4-FFF2-40B4-BE49-F238E27FC236}">
                <a16:creationId xmlns:a16="http://schemas.microsoft.com/office/drawing/2014/main" id="{CFA1D8E9-33E2-43A0-B2ED-C179171BB48E}"/>
              </a:ext>
            </a:extLst>
          </p:cNvPr>
          <p:cNvSpPr>
            <a:spLocks noGrp="1"/>
          </p:cNvSpPr>
          <p:nvPr>
            <p:ph type="sldNum" sz="quarter" idx="11"/>
          </p:nvPr>
        </p:nvSpPr>
        <p:spPr/>
        <p:txBody>
          <a:bodyPr/>
          <a:lstStyle/>
          <a:p>
            <a:pPr>
              <a:defRPr/>
            </a:pPr>
            <a:fld id="{74481FA7-81C5-4C22-B35E-8DC15B33B2C9}" type="slidenum">
              <a:rPr lang="en-US" smtClean="0"/>
              <a:pPr>
                <a:defRPr/>
              </a:pPr>
              <a:t>22</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3CDC0BC3-F429-4B21-8F0B-7F3A1CB2D7EA}"/>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5ABA4DFD-AE88-43A7-85F4-56DC8B8BEDE8}"/>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421931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64D7-EAA3-4173-8F0A-A0E6C0DC7605}"/>
              </a:ext>
            </a:extLst>
          </p:cNvPr>
          <p:cNvSpPr>
            <a:spLocks noGrp="1"/>
          </p:cNvSpPr>
          <p:nvPr>
            <p:ph type="title"/>
          </p:nvPr>
        </p:nvSpPr>
        <p:spPr/>
        <p:txBody>
          <a:bodyPr/>
          <a:lstStyle/>
          <a:p>
            <a:r>
              <a:rPr lang="en-US" dirty="0"/>
              <a:t>Scenario #3 </a:t>
            </a:r>
            <a:r>
              <a:rPr lang="en-US" i="1" dirty="0"/>
              <a:t>(continued)</a:t>
            </a:r>
            <a:endParaRPr lang="en-US" dirty="0"/>
          </a:p>
        </p:txBody>
      </p:sp>
      <p:sp>
        <p:nvSpPr>
          <p:cNvPr id="3" name="Content Placeholder 2">
            <a:extLst>
              <a:ext uri="{FF2B5EF4-FFF2-40B4-BE49-F238E27FC236}">
                <a16:creationId xmlns:a16="http://schemas.microsoft.com/office/drawing/2014/main" id="{7E80EDBB-2330-4026-9DD1-E9A2DE48B38B}"/>
              </a:ext>
            </a:extLst>
          </p:cNvPr>
          <p:cNvSpPr>
            <a:spLocks noGrp="1"/>
          </p:cNvSpPr>
          <p:nvPr>
            <p:ph idx="1"/>
          </p:nvPr>
        </p:nvSpPr>
        <p:spPr>
          <a:xfrm>
            <a:off x="360363" y="1388504"/>
            <a:ext cx="8445500" cy="3890082"/>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Can you please describe for her what guaranteed issue rights – if any – she has?</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What’s important about the timing of her actions to change plans?</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 resources would you use in counseling or send to her before or after the appointment?</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Segoe UI" panose="020B0502040204020203" pitchFamily="34" charset="0"/>
                <a:ea typeface="Calibri" panose="020F0502020204030204" pitchFamily="34" charset="0"/>
                <a:cs typeface="Segoe UI" panose="020B0502040204020203" pitchFamily="34" charset="0"/>
              </a:rPr>
              <a:t>What makes this scenario challenging?</a:t>
            </a:r>
          </a:p>
        </p:txBody>
      </p:sp>
      <p:sp>
        <p:nvSpPr>
          <p:cNvPr id="4" name="Slide Number Placeholder 3">
            <a:extLst>
              <a:ext uri="{FF2B5EF4-FFF2-40B4-BE49-F238E27FC236}">
                <a16:creationId xmlns:a16="http://schemas.microsoft.com/office/drawing/2014/main" id="{CFA1D8E9-33E2-43A0-B2ED-C179171BB48E}"/>
              </a:ext>
            </a:extLst>
          </p:cNvPr>
          <p:cNvSpPr>
            <a:spLocks noGrp="1"/>
          </p:cNvSpPr>
          <p:nvPr>
            <p:ph type="sldNum" sz="quarter" idx="11"/>
          </p:nvPr>
        </p:nvSpPr>
        <p:spPr/>
        <p:txBody>
          <a:bodyPr/>
          <a:lstStyle/>
          <a:p>
            <a:pPr>
              <a:defRPr/>
            </a:pPr>
            <a:fld id="{74481FA7-81C5-4C22-B35E-8DC15B33B2C9}" type="slidenum">
              <a:rPr lang="en-US" smtClean="0"/>
              <a:pPr>
                <a:defRPr/>
              </a:pPr>
              <a:t>23</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3CDC0BC3-F429-4B21-8F0B-7F3A1CB2D7EA}"/>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5ABA4DFD-AE88-43A7-85F4-56DC8B8BEDE8}"/>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1484817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Scenario discussion</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E0246314-36D4-4E52-9862-CF88D390A818}"/>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F1CA1D85-805C-4F4D-BE2E-60B352014C46}"/>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34679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F5FD-CE49-4EB8-8555-3D491C944CAF}"/>
              </a:ext>
            </a:extLst>
          </p:cNvPr>
          <p:cNvSpPr>
            <a:spLocks noGrp="1"/>
          </p:cNvSpPr>
          <p:nvPr>
            <p:ph type="title"/>
          </p:nvPr>
        </p:nvSpPr>
        <p:spPr/>
        <p:txBody>
          <a:bodyPr/>
          <a:lstStyle/>
          <a:p>
            <a:r>
              <a:rPr lang="en-US" sz="3200" dirty="0"/>
              <a:t>Small-group exercise</a:t>
            </a:r>
            <a:br>
              <a:rPr lang="en-US" dirty="0"/>
            </a:br>
            <a:endParaRPr lang="en-US" dirty="0"/>
          </a:p>
        </p:txBody>
      </p:sp>
      <p:sp>
        <p:nvSpPr>
          <p:cNvPr id="4" name="Content Placeholder 3">
            <a:extLst>
              <a:ext uri="{FF2B5EF4-FFF2-40B4-BE49-F238E27FC236}">
                <a16:creationId xmlns:a16="http://schemas.microsoft.com/office/drawing/2014/main" id="{D7E0C319-DD45-4BC8-B849-5530042D500B}"/>
              </a:ext>
            </a:extLst>
          </p:cNvPr>
          <p:cNvSpPr>
            <a:spLocks noGrp="1"/>
          </p:cNvSpPr>
          <p:nvPr>
            <p:ph idx="1"/>
          </p:nvPr>
        </p:nvSpPr>
        <p:spPr>
          <a:xfrm>
            <a:off x="360363" y="1311275"/>
            <a:ext cx="8445500" cy="4845685"/>
          </a:xfrm>
        </p:spPr>
        <p:txBody>
          <a:bodyPr/>
          <a:lstStyle/>
          <a:p>
            <a:r>
              <a:rPr lang="en-US" dirty="0"/>
              <a:t>Please raise your hand or use the chat feature to share your ideas.</a:t>
            </a:r>
          </a:p>
        </p:txBody>
      </p:sp>
      <p:sp>
        <p:nvSpPr>
          <p:cNvPr id="5" name="Slide Number Placeholder 4"/>
          <p:cNvSpPr>
            <a:spLocks noGrp="1"/>
          </p:cNvSpPr>
          <p:nvPr>
            <p:ph type="sldNum" sz="quarter" idx="11"/>
          </p:nvPr>
        </p:nvSpPr>
        <p:spPr/>
        <p:txBody>
          <a:bodyPr/>
          <a:lstStyle/>
          <a:p>
            <a:pPr>
              <a:defRPr/>
            </a:pPr>
            <a:fld id="{91EAB261-394D-4D9C-9A31-C9FF847D6AC9}" type="slidenum">
              <a:rPr lang="en-US" smtClean="0"/>
              <a:pPr>
                <a:defRPr/>
              </a:pPr>
              <a:t>25</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362F5324-408E-4419-BA5B-EA94655CD867}"/>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6">
            <a:extLst>
              <a:ext uri="{FF2B5EF4-FFF2-40B4-BE49-F238E27FC236}">
                <a16:creationId xmlns:a16="http://schemas.microsoft.com/office/drawing/2014/main" id="{DE1B9F91-CBE1-49A5-A2C4-635DDA495D22}"/>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99018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10D7-4549-4AC8-B4E2-F1DAF8E13E78}"/>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Next steps</a:t>
            </a:r>
            <a:br>
              <a:rPr lang="en-US" dirty="0"/>
            </a:br>
            <a:endParaRPr lang="en-US" dirty="0"/>
          </a:p>
        </p:txBody>
      </p:sp>
      <p:sp>
        <p:nvSpPr>
          <p:cNvPr id="4" name="Content Placeholder 3">
            <a:extLst>
              <a:ext uri="{FF2B5EF4-FFF2-40B4-BE49-F238E27FC236}">
                <a16:creationId xmlns:a16="http://schemas.microsoft.com/office/drawing/2014/main" id="{0444995D-9B2F-4973-ABF5-A341CB1E7914}"/>
              </a:ext>
            </a:extLst>
          </p:cNvPr>
          <p:cNvSpPr>
            <a:spLocks noGrp="1"/>
          </p:cNvSpPr>
          <p:nvPr>
            <p:ph idx="1"/>
          </p:nvPr>
        </p:nvSpPr>
        <p:spPr/>
        <p:txBody>
          <a:bodyPr/>
          <a:lstStyle/>
          <a:p>
            <a:pPr marL="457200" indent="-457200">
              <a:buFont typeface="Arial" panose="020B0604020202020204" pitchFamily="34" charset="0"/>
              <a:buChar char="•"/>
            </a:pPr>
            <a:r>
              <a:rPr lang="en-US" dirty="0"/>
              <a:t>Thank you!</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We’re going to use these ideas to build out our toolkit, including getting ready for the program next month.</a:t>
            </a:r>
          </a:p>
          <a:p>
            <a:endParaRPr lang="en-US" dirty="0"/>
          </a:p>
        </p:txBody>
      </p:sp>
      <p:sp>
        <p:nvSpPr>
          <p:cNvPr id="5" name="Slide Number Placeholder 4"/>
          <p:cNvSpPr>
            <a:spLocks noGrp="1"/>
          </p:cNvSpPr>
          <p:nvPr>
            <p:ph type="sldNum" sz="quarter" idx="11"/>
          </p:nvPr>
        </p:nvSpPr>
        <p:spPr/>
        <p:txBody>
          <a:bodyPr/>
          <a:lstStyle/>
          <a:p>
            <a:pPr>
              <a:defRPr/>
            </a:pPr>
            <a:fld id="{91EAB261-394D-4D9C-9A31-C9FF847D6AC9}" type="slidenum">
              <a:rPr lang="en-US" smtClean="0"/>
              <a:pPr>
                <a:defRPr/>
              </a:pPr>
              <a:t>26</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3A4E23E3-EDEE-400C-968E-622438ADD259}"/>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6">
            <a:extLst>
              <a:ext uri="{FF2B5EF4-FFF2-40B4-BE49-F238E27FC236}">
                <a16:creationId xmlns:a16="http://schemas.microsoft.com/office/drawing/2014/main" id="{3944D29A-5C55-4E89-BBC1-D5DE9CDF57F8}"/>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4245840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Course objectives</a:t>
            </a:r>
          </a:p>
        </p:txBody>
      </p:sp>
      <p:sp>
        <p:nvSpPr>
          <p:cNvPr id="3" name="Subtitle 2">
            <a:extLst>
              <a:ext uri="{FF2B5EF4-FFF2-40B4-BE49-F238E27FC236}">
                <a16:creationId xmlns:a16="http://schemas.microsoft.com/office/drawing/2014/main" id="{77DF0E4A-68A7-4A8A-8A61-62A7FE91AB8C}"/>
              </a:ext>
            </a:extLst>
          </p:cNvPr>
          <p:cNvSpPr>
            <a:spLocks noGrp="1"/>
          </p:cNvSpPr>
          <p:nvPr>
            <p:ph type="body" idx="1"/>
          </p:nvPr>
        </p:nvSpPr>
        <p:spPr/>
        <p:txBody>
          <a:bodyPr/>
          <a:lstStyle/>
          <a:p>
            <a:r>
              <a:rPr lang="en-US" dirty="0"/>
              <a:t>Review</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B13A25C4-0BEE-4C46-B477-11FA26F46981}"/>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322379D2-871A-48EE-A602-09A03464A713}"/>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086416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74A654-3FA8-46A6-9311-06BE0DC4CF2E}"/>
              </a:ext>
            </a:extLst>
          </p:cNvPr>
          <p:cNvSpPr>
            <a:spLocks noGrp="1"/>
          </p:cNvSpPr>
          <p:nvPr>
            <p:ph type="title"/>
          </p:nvPr>
        </p:nvSpPr>
        <p:spPr/>
        <p:txBody>
          <a:bodyPr/>
          <a:lstStyle/>
          <a:p>
            <a:r>
              <a:rPr lang="en-US" dirty="0"/>
              <a:t>Course objectives</a:t>
            </a:r>
          </a:p>
        </p:txBody>
      </p:sp>
      <p:sp>
        <p:nvSpPr>
          <p:cNvPr id="5" name="Slide Number Placeholder 4">
            <a:extLst>
              <a:ext uri="{FF2B5EF4-FFF2-40B4-BE49-F238E27FC236}">
                <a16:creationId xmlns:a16="http://schemas.microsoft.com/office/drawing/2014/main" id="{888AD015-0020-4D7D-866B-85A210D9B7AD}"/>
              </a:ext>
            </a:extLst>
          </p:cNvPr>
          <p:cNvSpPr>
            <a:spLocks noGrp="1"/>
          </p:cNvSpPr>
          <p:nvPr>
            <p:ph type="sldNum" sz="quarter" idx="11"/>
          </p:nvPr>
        </p:nvSpPr>
        <p:spPr/>
        <p:txBody>
          <a:bodyPr/>
          <a:lstStyle/>
          <a:p>
            <a:pPr>
              <a:defRPr/>
            </a:pPr>
            <a:fld id="{91EAB261-394D-4D9C-9A31-C9FF847D6AC9}" type="slidenum">
              <a:rPr lang="en-US" smtClean="0"/>
              <a:pPr>
                <a:defRPr/>
              </a:pPr>
              <a:t>28</a:t>
            </a:fld>
            <a:endParaRPr lang="en-US" dirty="0"/>
          </a:p>
        </p:txBody>
      </p:sp>
      <p:sp>
        <p:nvSpPr>
          <p:cNvPr id="8" name="Action Button: Go Forward or Next 7" descr="Next slide.">
            <a:hlinkClick r:id="" action="ppaction://hlinkshowjump?jump=nextslide" highlightClick="1"/>
            <a:extLst>
              <a:ext uri="{FF2B5EF4-FFF2-40B4-BE49-F238E27FC236}">
                <a16:creationId xmlns:a16="http://schemas.microsoft.com/office/drawing/2014/main" id="{496F7385-B34F-4F56-B693-3348FDF6716B}"/>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87BFBE89-71CF-4EF9-A262-5F6D2AFC7B33}"/>
              </a:ext>
            </a:extLst>
          </p:cNvPr>
          <p:cNvSpPr>
            <a:spLocks noGrp="1"/>
          </p:cNvSpPr>
          <p:nvPr>
            <p:ph idx="1"/>
          </p:nvPr>
        </p:nvSpPr>
        <p:spPr>
          <a:xfrm>
            <a:off x="360363" y="1089890"/>
            <a:ext cx="8445500" cy="4706353"/>
          </a:xfrm>
        </p:spPr>
        <p:txBody>
          <a:bodyPr/>
          <a:lstStyle/>
          <a:p>
            <a:pPr marL="342900" marR="0" lvl="0" indent="-342900">
              <a:lnSpc>
                <a:spcPct val="107000"/>
              </a:lnSpc>
              <a:spcBef>
                <a:spcPts val="0"/>
              </a:spcBef>
              <a:spcAft>
                <a:spcPts val="0"/>
              </a:spcAft>
              <a:buFont typeface="+mj-lt"/>
              <a:buAutoNum type="arabicPeriod"/>
            </a:pPr>
            <a:r>
              <a:rPr lang="en-US" dirty="0">
                <a:effectLst/>
                <a:latin typeface="Segoe UI" panose="020B0502040204020203" pitchFamily="34" charset="0"/>
                <a:ea typeface="Calibri" panose="020F0502020204030204" pitchFamily="34" charset="0"/>
                <a:cs typeface="Segoe UI" panose="020B0502040204020203" pitchFamily="34" charset="0"/>
              </a:rPr>
              <a:t>Based on a client interview, the volunteer can determine whether the beneficiary has </a:t>
            </a:r>
            <a:r>
              <a:rPr lang="en-US" sz="2800" dirty="0"/>
              <a:t>Guaranteed Issue for Medigap </a:t>
            </a:r>
            <a:r>
              <a:rPr lang="en-US" dirty="0">
                <a:effectLst/>
                <a:latin typeface="Segoe UI" panose="020B0502040204020203" pitchFamily="34" charset="0"/>
                <a:ea typeface="Calibri" panose="020F0502020204030204" pitchFamily="34" charset="0"/>
                <a:cs typeface="Segoe UI" panose="020B0502040204020203" pitchFamily="34" charset="0"/>
              </a:rPr>
              <a:t>rights and protections.</a:t>
            </a:r>
          </a:p>
          <a:p>
            <a:pPr marL="342900" marR="0" lvl="0" indent="-342900">
              <a:lnSpc>
                <a:spcPct val="107000"/>
              </a:lnSpc>
              <a:spcBef>
                <a:spcPts val="0"/>
              </a:spcBef>
              <a:spcAft>
                <a:spcPts val="0"/>
              </a:spcAft>
              <a:buFont typeface="+mj-lt"/>
              <a:buAutoNum type="arabicPeriod"/>
            </a:pPr>
            <a:endParaRPr lang="en-US" sz="9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mj-lt"/>
              <a:buAutoNum type="arabicPeriod"/>
            </a:pPr>
            <a:r>
              <a:rPr lang="en-US" dirty="0">
                <a:latin typeface="Segoe UI" panose="020B0502040204020203" pitchFamily="34" charset="0"/>
                <a:ea typeface="Calibri" panose="020F0502020204030204" pitchFamily="34" charset="0"/>
                <a:cs typeface="Segoe UI" panose="020B0502040204020203" pitchFamily="34" charset="0"/>
              </a:rPr>
              <a:t>Using a SHIBA publication, describe to a client what coverage a standard Medigap Plan G provides (after Medicare) and what the beneficiary liability is.</a:t>
            </a:r>
          </a:p>
          <a:p>
            <a:pPr marL="342900" marR="0" lvl="0" indent="-342900">
              <a:lnSpc>
                <a:spcPct val="107000"/>
              </a:lnSpc>
              <a:spcBef>
                <a:spcPts val="0"/>
              </a:spcBef>
              <a:spcAft>
                <a:spcPts val="0"/>
              </a:spcAft>
              <a:buFont typeface="+mj-lt"/>
              <a:buAutoNum type="arabicPeriod"/>
            </a:pPr>
            <a:endParaRPr lang="en-US" sz="900" dirty="0">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mj-lt"/>
              <a:buAutoNum type="arabicPeriod"/>
            </a:pPr>
            <a:r>
              <a:rPr lang="en-US" dirty="0">
                <a:latin typeface="Segoe UI" panose="020B0502040204020203" pitchFamily="34" charset="0"/>
                <a:ea typeface="Calibri" panose="020F0502020204030204" pitchFamily="34" charset="0"/>
                <a:cs typeface="Segoe UI" panose="020B0502040204020203" pitchFamily="34" charset="0"/>
              </a:rPr>
              <a:t>Summarize, for a client, the general rules (federal and state) about medical underwriting and waiting periods for pre-existing conditions.</a:t>
            </a:r>
          </a:p>
          <a:p>
            <a:pPr marR="0" lvl="0" algn="r">
              <a:lnSpc>
                <a:spcPct val="107000"/>
              </a:lnSpc>
              <a:spcBef>
                <a:spcPts val="0"/>
              </a:spcBef>
              <a:spcAft>
                <a:spcPts val="0"/>
              </a:spcAft>
            </a:pPr>
            <a:r>
              <a:rPr lang="en-US" i="1" dirty="0">
                <a:latin typeface="Segoe UI" panose="020B0502040204020203" pitchFamily="34" charset="0"/>
                <a:ea typeface="Calibri" panose="020F0502020204030204" pitchFamily="34" charset="0"/>
                <a:cs typeface="Segoe UI" panose="020B0502040204020203" pitchFamily="34" charset="0"/>
              </a:rPr>
              <a:t>Continued</a:t>
            </a:r>
          </a:p>
        </p:txBody>
      </p:sp>
      <p:sp>
        <p:nvSpPr>
          <p:cNvPr id="7" name="Footer Placeholder 6">
            <a:extLst>
              <a:ext uri="{FF2B5EF4-FFF2-40B4-BE49-F238E27FC236}">
                <a16:creationId xmlns:a16="http://schemas.microsoft.com/office/drawing/2014/main" id="{0028CA77-8D75-4591-A421-25319DA5F682}"/>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25988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74A654-3FA8-46A6-9311-06BE0DC4CF2E}"/>
              </a:ext>
            </a:extLst>
          </p:cNvPr>
          <p:cNvSpPr>
            <a:spLocks noGrp="1"/>
          </p:cNvSpPr>
          <p:nvPr>
            <p:ph type="title"/>
          </p:nvPr>
        </p:nvSpPr>
        <p:spPr/>
        <p:txBody>
          <a:bodyPr/>
          <a:lstStyle/>
          <a:p>
            <a:r>
              <a:rPr lang="en-US" dirty="0"/>
              <a:t>Course objectives </a:t>
            </a:r>
            <a:r>
              <a:rPr lang="en-US" i="1" dirty="0"/>
              <a:t>(continued)</a:t>
            </a:r>
            <a:endParaRPr lang="en-US" dirty="0"/>
          </a:p>
        </p:txBody>
      </p:sp>
      <p:sp>
        <p:nvSpPr>
          <p:cNvPr id="5" name="Slide Number Placeholder 4">
            <a:extLst>
              <a:ext uri="{FF2B5EF4-FFF2-40B4-BE49-F238E27FC236}">
                <a16:creationId xmlns:a16="http://schemas.microsoft.com/office/drawing/2014/main" id="{888AD015-0020-4D7D-866B-85A210D9B7AD}"/>
              </a:ext>
            </a:extLst>
          </p:cNvPr>
          <p:cNvSpPr>
            <a:spLocks noGrp="1"/>
          </p:cNvSpPr>
          <p:nvPr>
            <p:ph type="sldNum" sz="quarter" idx="11"/>
          </p:nvPr>
        </p:nvSpPr>
        <p:spPr/>
        <p:txBody>
          <a:bodyPr/>
          <a:lstStyle/>
          <a:p>
            <a:pPr>
              <a:defRPr/>
            </a:pPr>
            <a:fld id="{91EAB261-394D-4D9C-9A31-C9FF847D6AC9}" type="slidenum">
              <a:rPr lang="en-US" smtClean="0"/>
              <a:pPr>
                <a:defRPr/>
              </a:pPr>
              <a:t>29</a:t>
            </a:fld>
            <a:endParaRPr lang="en-US" dirty="0"/>
          </a:p>
        </p:txBody>
      </p:sp>
      <p:sp>
        <p:nvSpPr>
          <p:cNvPr id="8" name="Action Button: Go Forward or Next 7" descr="Next slide.">
            <a:hlinkClick r:id="" action="ppaction://hlinkshowjump?jump=nextslide" highlightClick="1"/>
            <a:extLst>
              <a:ext uri="{FF2B5EF4-FFF2-40B4-BE49-F238E27FC236}">
                <a16:creationId xmlns:a16="http://schemas.microsoft.com/office/drawing/2014/main" id="{496F7385-B34F-4F56-B693-3348FDF6716B}"/>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87BFBE89-71CF-4EF9-A262-5F6D2AFC7B33}"/>
              </a:ext>
            </a:extLst>
          </p:cNvPr>
          <p:cNvSpPr>
            <a:spLocks noGrp="1"/>
          </p:cNvSpPr>
          <p:nvPr>
            <p:ph idx="1"/>
          </p:nvPr>
        </p:nvSpPr>
        <p:spPr>
          <a:xfrm>
            <a:off x="360363" y="1089891"/>
            <a:ext cx="8445500" cy="2627344"/>
          </a:xfrm>
        </p:spPr>
        <p:txBody>
          <a:bodyPr/>
          <a:lstStyle/>
          <a:p>
            <a:pPr marL="465138" indent="-465138">
              <a:lnSpc>
                <a:spcPct val="107000"/>
              </a:lnSpc>
              <a:spcBef>
                <a:spcPts val="0"/>
              </a:spcBef>
              <a:spcAft>
                <a:spcPts val="0"/>
              </a:spcAft>
            </a:pPr>
            <a:r>
              <a:rPr lang="en-US" sz="2400" dirty="0">
                <a:latin typeface="Segoe UI" panose="020B0502040204020203" pitchFamily="34" charset="0"/>
                <a:ea typeface="Calibri" panose="020F0502020204030204" pitchFamily="34" charset="0"/>
                <a:cs typeface="Segoe UI" panose="020B0502040204020203" pitchFamily="34" charset="0"/>
              </a:rPr>
              <a:t>4.	</a:t>
            </a:r>
            <a:r>
              <a:rPr lang="en-US" dirty="0">
                <a:latin typeface="Segoe UI" panose="020B0502040204020203" pitchFamily="34" charset="0"/>
                <a:ea typeface="Calibri" panose="020F0502020204030204" pitchFamily="34" charset="0"/>
                <a:cs typeface="Segoe UI" panose="020B0502040204020203" pitchFamily="34" charset="0"/>
              </a:rPr>
              <a:t>Develop an example list which applies the general rules to the case of this client to explain their specific rights and protections.</a:t>
            </a:r>
            <a:endParaRPr lang="en-US" dirty="0"/>
          </a:p>
          <a:p>
            <a:pPr marL="457200" marR="0" lvl="0" indent="-457200">
              <a:lnSpc>
                <a:spcPct val="107000"/>
              </a:lnSpc>
              <a:spcBef>
                <a:spcPts val="0"/>
              </a:spcBef>
              <a:spcAft>
                <a:spcPts val="0"/>
              </a:spcAft>
              <a:buFont typeface="+mj-lt"/>
              <a:buAutoNum type="arabicPeriod" startAt="5"/>
            </a:pPr>
            <a:r>
              <a:rPr lang="en-US" dirty="0">
                <a:effectLst/>
                <a:latin typeface="Segoe UI" panose="020B0502040204020203" pitchFamily="34" charset="0"/>
                <a:ea typeface="Calibri" panose="020F0502020204030204" pitchFamily="34" charset="0"/>
                <a:cs typeface="Segoe UI" panose="020B0502040204020203" pitchFamily="34" charset="0"/>
              </a:rPr>
              <a:t>Create a checklist as a way to organize our work when </a:t>
            </a:r>
            <a:r>
              <a:rPr lang="en-US" dirty="0">
                <a:latin typeface="Segoe UI" panose="020B0502040204020203" pitchFamily="34" charset="0"/>
                <a:ea typeface="Calibri" panose="020F0502020204030204" pitchFamily="34" charset="0"/>
                <a:cs typeface="Segoe UI" panose="020B0502040204020203" pitchFamily="34" charset="0"/>
              </a:rPr>
              <a:t>providing </a:t>
            </a:r>
            <a:r>
              <a:rPr lang="en-US" dirty="0">
                <a:effectLst/>
                <a:latin typeface="Segoe UI" panose="020B0502040204020203" pitchFamily="34" charset="0"/>
                <a:ea typeface="Calibri" panose="020F0502020204030204" pitchFamily="34" charset="0"/>
                <a:cs typeface="Segoe UI" panose="020B0502040204020203" pitchFamily="34" charset="0"/>
              </a:rPr>
              <a:t>direct service to clients.</a:t>
            </a:r>
            <a:endParaRPr lang="en-US" dirty="0">
              <a:latin typeface="Segoe UI" panose="020B0502040204020203" pitchFamily="34" charset="0"/>
              <a:ea typeface="Calibri" panose="020F0502020204030204" pitchFamily="34" charset="0"/>
              <a:cs typeface="Segoe UI" panose="020B0502040204020203" pitchFamily="34" charset="0"/>
            </a:endParaRPr>
          </a:p>
        </p:txBody>
      </p:sp>
      <p:sp>
        <p:nvSpPr>
          <p:cNvPr id="7" name="Footer Placeholder 6">
            <a:extLst>
              <a:ext uri="{FF2B5EF4-FFF2-40B4-BE49-F238E27FC236}">
                <a16:creationId xmlns:a16="http://schemas.microsoft.com/office/drawing/2014/main" id="{0DB4A574-BD0B-4A98-8994-BA600C7DEB40}"/>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4014853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Why?</a:t>
            </a:r>
          </a:p>
        </p:txBody>
      </p:sp>
      <p:sp>
        <p:nvSpPr>
          <p:cNvPr id="3" name="Subtitle 2">
            <a:extLst>
              <a:ext uri="{FF2B5EF4-FFF2-40B4-BE49-F238E27FC236}">
                <a16:creationId xmlns:a16="http://schemas.microsoft.com/office/drawing/2014/main" id="{77DF0E4A-68A7-4A8A-8A61-62A7FE91AB8C}"/>
              </a:ext>
            </a:extLst>
          </p:cNvPr>
          <p:cNvSpPr>
            <a:spLocks noGrp="1"/>
          </p:cNvSpPr>
          <p:nvPr>
            <p:ph type="body" idx="1"/>
          </p:nvPr>
        </p:nvSpPr>
        <p:spPr/>
        <p:txBody>
          <a:bodyPr/>
          <a:lstStyle/>
          <a:p>
            <a:r>
              <a:rPr lang="en-US" dirty="0"/>
              <a:t>Why </a:t>
            </a:r>
            <a:r>
              <a:rPr lang="en-US" sz="2000" dirty="0"/>
              <a:t>Guaranteed Issue for Medigap</a:t>
            </a:r>
            <a:r>
              <a:rPr lang="en-US" dirty="0"/>
              <a:t>?</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0071A7C1-8EDE-4C62-85F1-D22113FB8E56}"/>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E34B6A83-B147-4CAA-8D29-ECA8176BC32B}"/>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067596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Wrap up</a:t>
            </a:r>
          </a:p>
        </p:txBody>
      </p:sp>
      <p:sp>
        <p:nvSpPr>
          <p:cNvPr id="3" name="Subtitle 2">
            <a:extLst>
              <a:ext uri="{FF2B5EF4-FFF2-40B4-BE49-F238E27FC236}">
                <a16:creationId xmlns:a16="http://schemas.microsoft.com/office/drawing/2014/main" id="{77DF0E4A-68A7-4A8A-8A61-62A7FE91AB8C}"/>
              </a:ext>
            </a:extLst>
          </p:cNvPr>
          <p:cNvSpPr>
            <a:spLocks noGrp="1"/>
          </p:cNvSpPr>
          <p:nvPr>
            <p:ph type="body" idx="1"/>
          </p:nvPr>
        </p:nvSpPr>
        <p:spPr/>
        <p:txBody>
          <a:bodyPr/>
          <a:lstStyle/>
          <a:p>
            <a:r>
              <a:rPr lang="en-US" dirty="0"/>
              <a:t>Feedback is the real breakfast of champions</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82A009F5-6200-4286-83FB-B18F673AA6D2}"/>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9B12D600-66E8-42B1-A64E-5B4EEEA51F9E}"/>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609291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5"/>
          <p:cNvSpPr>
            <a:spLocks noGrp="1"/>
          </p:cNvSpPr>
          <p:nvPr>
            <p:ph type="title"/>
          </p:nvPr>
        </p:nvSpPr>
        <p:spPr/>
        <p:txBody>
          <a:bodyPr/>
          <a:lstStyle/>
          <a:p>
            <a:r>
              <a:rPr lang="en-US" altLang="en-US" dirty="0">
                <a:latin typeface="Segoe UI" panose="020B0502040204020203" pitchFamily="34" charset="0"/>
                <a:cs typeface="Segoe UI" panose="020B0502040204020203" pitchFamily="34" charset="0"/>
              </a:rPr>
              <a:t>Evaluation</a:t>
            </a:r>
          </a:p>
        </p:txBody>
      </p:sp>
      <p:sp>
        <p:nvSpPr>
          <p:cNvPr id="217093" name="Content Placeholder 2"/>
          <p:cNvSpPr>
            <a:spLocks noGrp="1"/>
          </p:cNvSpPr>
          <p:nvPr>
            <p:ph idx="1"/>
          </p:nvPr>
        </p:nvSpPr>
        <p:spPr>
          <a:xfrm>
            <a:off x="360363" y="1184141"/>
            <a:ext cx="8445500" cy="4776390"/>
          </a:xfrm>
        </p:spPr>
        <p:txBody>
          <a:bodyPr/>
          <a:lstStyle/>
          <a:p>
            <a:pPr eaLnBrk="1" hangingPunct="1"/>
            <a:r>
              <a:rPr lang="en-US" altLang="en-US" sz="2400" dirty="0">
                <a:latin typeface="Segoe UI" panose="020B0502040204020203" pitchFamily="34" charset="0"/>
                <a:cs typeface="Segoe UI" panose="020B0502040204020203" pitchFamily="34" charset="0"/>
              </a:rPr>
              <a:t>Your responses help to improve SHIBA’s training program.</a:t>
            </a:r>
          </a:p>
          <a:p>
            <a:pPr eaLnBrk="1" hangingPunct="1"/>
            <a:endParaRPr lang="en-US" altLang="en-US" sz="800" dirty="0">
              <a:latin typeface="Segoe UI" panose="020B0502040204020203" pitchFamily="34" charset="0"/>
              <a:cs typeface="Segoe UI" panose="020B0502040204020203" pitchFamily="34" charset="0"/>
            </a:endParaRPr>
          </a:p>
          <a:p>
            <a:pPr marL="857250" lvl="1" indent="-342900">
              <a:spcBef>
                <a:spcPct val="0"/>
              </a:spcBef>
              <a:buFont typeface="Wingdings" panose="05000000000000000000" pitchFamily="2" charset="2"/>
              <a:buChar char="q"/>
              <a:defRPr/>
            </a:pPr>
            <a:r>
              <a:rPr kumimoji="0" lang="en-US"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Did you find today’s training helpful or useful for your SHIBA counseling or outreach? </a:t>
            </a:r>
          </a:p>
          <a:p>
            <a:pPr marL="514350" lvl="1" indent="0">
              <a:spcBef>
                <a:spcPct val="0"/>
              </a:spcBef>
              <a:buNone/>
              <a:defRPr/>
            </a:pPr>
            <a:endParaRPr kumimoji="0" lang="en-US" sz="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857250" lvl="1" indent="-342900">
              <a:spcBef>
                <a:spcPct val="0"/>
              </a:spcBef>
              <a:buFont typeface="Wingdings" panose="05000000000000000000" pitchFamily="2" charset="2"/>
              <a:buChar char="q"/>
              <a:defRPr/>
            </a:pPr>
            <a:r>
              <a:rPr kumimoji="0" lang="en-US"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What would’ve made this training better for you?</a:t>
            </a:r>
          </a:p>
          <a:p>
            <a:pPr eaLnBrk="1" hangingPunct="1"/>
            <a:endParaRPr lang="en-US" altLang="en-US" sz="2400" dirty="0">
              <a:latin typeface="Segoe UI" panose="020B0502040204020203" pitchFamily="34" charset="0"/>
              <a:cs typeface="Segoe UI" panose="020B0502040204020203" pitchFamily="34" charset="0"/>
            </a:endParaRPr>
          </a:p>
          <a:p>
            <a:pPr eaLnBrk="1" hangingPunct="1"/>
            <a:r>
              <a:rPr lang="en-US" altLang="en-US" sz="2400" dirty="0">
                <a:latin typeface="Segoe UI" panose="020B0502040204020203" pitchFamily="34" charset="0"/>
                <a:cs typeface="Segoe UI" panose="020B0502040204020203" pitchFamily="34" charset="0"/>
              </a:rPr>
              <a:t>Please take some time to send thoughts to </a:t>
            </a:r>
            <a:r>
              <a:rPr lang="en-US" altLang="en-US" sz="2400" dirty="0">
                <a:latin typeface="Segoe UI" panose="020B0502040204020203" pitchFamily="34" charset="0"/>
                <a:cs typeface="Segoe UI" panose="020B0502040204020203" pitchFamily="34" charset="0"/>
                <a:hlinkClick r:id="rId3"/>
              </a:rPr>
              <a:t>shiba@oic.wa.gov</a:t>
            </a:r>
            <a:r>
              <a:rPr lang="en-US" altLang="en-US" sz="2400" dirty="0">
                <a:latin typeface="Segoe UI" panose="020B0502040204020203" pitchFamily="34" charset="0"/>
                <a:cs typeface="Segoe UI" panose="020B0502040204020203" pitchFamily="34" charset="0"/>
              </a:rPr>
              <a:t> or to your trainer.</a:t>
            </a:r>
          </a:p>
          <a:p>
            <a:pPr eaLnBrk="1" hangingPunct="1"/>
            <a:endParaRPr lang="en-US" altLang="en-US" sz="800" dirty="0">
              <a:latin typeface="Segoe UI" panose="020B0502040204020203" pitchFamily="34" charset="0"/>
              <a:cs typeface="Segoe UI" panose="020B0502040204020203" pitchFamily="34" charset="0"/>
            </a:endParaRPr>
          </a:p>
          <a:p>
            <a:pPr eaLnBrk="1" hangingPunct="1"/>
            <a:r>
              <a:rPr lang="en-US" altLang="en-US" sz="2400" dirty="0">
                <a:latin typeface="Segoe UI" panose="020B0502040204020203" pitchFamily="34" charset="0"/>
                <a:cs typeface="Segoe UI" panose="020B0502040204020203" pitchFamily="34" charset="0"/>
              </a:rPr>
              <a:t>Or you may use our brief online survey at </a:t>
            </a:r>
            <a:r>
              <a:rPr lang="en-US" altLang="en-US" sz="2400" dirty="0">
                <a:latin typeface="Segoe UI" panose="020B0502040204020203" pitchFamily="34" charset="0"/>
                <a:cs typeface="Segoe UI" panose="020B0502040204020203" pitchFamily="34" charset="0"/>
                <a:hlinkClick r:id="rId4"/>
              </a:rPr>
              <a:t>https://www.surveymonkey.com/r/SHIBA-TrainingEvaluation</a:t>
            </a:r>
            <a:r>
              <a:rPr lang="en-US" altLang="en-US" sz="2400" dirty="0">
                <a:latin typeface="Segoe UI" panose="020B0502040204020203" pitchFamily="34" charset="0"/>
                <a:cs typeface="Segoe UI" panose="020B0502040204020203" pitchFamily="34" charset="0"/>
              </a:rPr>
              <a:t>. </a:t>
            </a:r>
          </a:p>
          <a:p>
            <a:pPr eaLnBrk="1" hangingPunct="1"/>
            <a:endParaRPr lang="en-US" altLang="en-US" sz="800" dirty="0">
              <a:latin typeface="Segoe UI" panose="020B0502040204020203" pitchFamily="34" charset="0"/>
              <a:cs typeface="Segoe UI" panose="020B0502040204020203" pitchFamily="34" charset="0"/>
            </a:endParaRPr>
          </a:p>
          <a:p>
            <a:pPr eaLnBrk="1" hangingPunct="1"/>
            <a:endParaRPr lang="en-US" altLang="en-US" sz="800" dirty="0">
              <a:latin typeface="Segoe UI" panose="020B0502040204020203" pitchFamily="34" charset="0"/>
              <a:cs typeface="Segoe UI" panose="020B0502040204020203" pitchFamily="34" charset="0"/>
            </a:endParaRPr>
          </a:p>
          <a:p>
            <a:pPr algn="ctr" eaLnBrk="1" hangingPunct="1"/>
            <a:r>
              <a:rPr lang="en-US" altLang="en-US" sz="2400" b="1" i="1" dirty="0">
                <a:latin typeface="Segoe UI" panose="020B0502040204020203" pitchFamily="34" charset="0"/>
                <a:cs typeface="Segoe UI" panose="020B0502040204020203" pitchFamily="34" charset="0"/>
              </a:rPr>
              <a:t>We appreciate your feedback!</a:t>
            </a:r>
          </a:p>
        </p:txBody>
      </p:sp>
      <p:sp>
        <p:nvSpPr>
          <p:cNvPr id="4" name="Slide Number Placeholder 3"/>
          <p:cNvSpPr>
            <a:spLocks noGrp="1"/>
          </p:cNvSpPr>
          <p:nvPr>
            <p:ph type="sldNum" sz="quarter" idx="11"/>
          </p:nvPr>
        </p:nvSpPr>
        <p:spPr/>
        <p:txBody>
          <a:bodyPr/>
          <a:lstStyle/>
          <a:p>
            <a:pPr>
              <a:defRPr/>
            </a:pPr>
            <a:fld id="{74481FA7-81C5-4C22-B35E-8DC15B33B2C9}" type="slidenum">
              <a:rPr lang="en-US" smtClean="0"/>
              <a:pPr>
                <a:defRPr/>
              </a:pPr>
              <a:t>31</a:t>
            </a:fld>
            <a:endParaRPr lang="en-US" dirty="0"/>
          </a:p>
        </p:txBody>
      </p:sp>
      <p:sp>
        <p:nvSpPr>
          <p:cNvPr id="6" name="Action Button: Go Forward or Next 5" descr="Next slide.">
            <a:hlinkClick r:id="" action="ppaction://hlinkshowjump?jump=nextslide" highlightClick="1"/>
            <a:extLst>
              <a:ext uri="{FF2B5EF4-FFF2-40B4-BE49-F238E27FC236}">
                <a16:creationId xmlns:a16="http://schemas.microsoft.com/office/drawing/2014/main" id="{0548D2A0-EEC1-40A3-A3CB-2D821DCAB76E}"/>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6">
            <a:extLst>
              <a:ext uri="{FF2B5EF4-FFF2-40B4-BE49-F238E27FC236}">
                <a16:creationId xmlns:a16="http://schemas.microsoft.com/office/drawing/2014/main" id="{5BEE646E-49F6-48D3-A56A-1D667FC65E27}"/>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BA08-002E-4111-903D-3F69CC36666A}"/>
              </a:ext>
            </a:extLst>
          </p:cNvPr>
          <p:cNvSpPr>
            <a:spLocks noGrp="1"/>
          </p:cNvSpPr>
          <p:nvPr>
            <p:ph type="title"/>
          </p:nvPr>
        </p:nvSpPr>
        <p:spPr/>
        <p:txBody>
          <a:bodyPr/>
          <a:lstStyle/>
          <a:p>
            <a:r>
              <a:rPr lang="en-US" dirty="0"/>
              <a:t>2022 training schedule</a:t>
            </a:r>
          </a:p>
        </p:txBody>
      </p:sp>
      <p:sp>
        <p:nvSpPr>
          <p:cNvPr id="5" name="Slide Number Placeholder 4">
            <a:extLst>
              <a:ext uri="{FF2B5EF4-FFF2-40B4-BE49-F238E27FC236}">
                <a16:creationId xmlns:a16="http://schemas.microsoft.com/office/drawing/2014/main" id="{9FAA143D-FE31-48E3-949E-33FAA9A277D0}"/>
              </a:ext>
            </a:extLst>
          </p:cNvPr>
          <p:cNvSpPr>
            <a:spLocks noGrp="1"/>
          </p:cNvSpPr>
          <p:nvPr>
            <p:ph type="sldNum" sz="quarter" idx="11"/>
          </p:nvPr>
        </p:nvSpPr>
        <p:spPr/>
        <p:txBody>
          <a:bodyPr/>
          <a:lstStyle/>
          <a:p>
            <a:pPr>
              <a:defRPr/>
            </a:pPr>
            <a:fld id="{74481FA7-81C5-4C22-B35E-8DC15B33B2C9}" type="slidenum">
              <a:rPr lang="en-US" smtClean="0"/>
              <a:pPr>
                <a:defRPr/>
              </a:pPr>
              <a:t>32</a:t>
            </a:fld>
            <a:endParaRPr lang="en-US" dirty="0"/>
          </a:p>
        </p:txBody>
      </p:sp>
      <p:sp>
        <p:nvSpPr>
          <p:cNvPr id="8" name="Action Button: Go Forward or Next 7" descr="Next slide.">
            <a:hlinkClick r:id="" action="ppaction://hlinkshowjump?jump=nextslide" highlightClick="1"/>
            <a:extLst>
              <a:ext uri="{FF2B5EF4-FFF2-40B4-BE49-F238E27FC236}">
                <a16:creationId xmlns:a16="http://schemas.microsoft.com/office/drawing/2014/main" id="{1D68D783-DB2E-4B92-8973-720CF8059BAC}"/>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1BE4DD10-89A1-4D48-853A-9614D3E9627D}"/>
              </a:ext>
            </a:extLst>
          </p:cNvPr>
          <p:cNvSpPr>
            <a:spLocks noGrp="1"/>
          </p:cNvSpPr>
          <p:nvPr>
            <p:ph idx="1"/>
          </p:nvPr>
        </p:nvSpPr>
        <p:spPr>
          <a:xfrm>
            <a:off x="360363" y="1167307"/>
            <a:ext cx="8445500" cy="4985049"/>
          </a:xfrm>
        </p:spPr>
        <p:txBody>
          <a:bodyPr/>
          <a:lstStyle/>
          <a:p>
            <a:r>
              <a:rPr lang="en-US" u="sng" dirty="0">
                <a:latin typeface="Segoe UI" panose="020B0502040204020203" pitchFamily="34" charset="0"/>
                <a:cs typeface="Segoe UI" panose="020B0502040204020203" pitchFamily="34" charset="0"/>
              </a:rPr>
              <a:t>July: </a:t>
            </a:r>
          </a:p>
          <a:p>
            <a:pPr lvl="1"/>
            <a:r>
              <a:rPr lang="en-US" sz="2800" dirty="0">
                <a:latin typeface="Segoe UI" panose="020B0502040204020203" pitchFamily="34" charset="0"/>
                <a:cs typeface="Segoe UI" panose="020B0502040204020203" pitchFamily="34" charset="0"/>
              </a:rPr>
              <a:t>Medicare Supplements (Medigaps) part 3</a:t>
            </a:r>
          </a:p>
          <a:p>
            <a:endParaRPr lang="en-US" u="sng" dirty="0">
              <a:latin typeface="Segoe UI" panose="020B0502040204020203" pitchFamily="34" charset="0"/>
              <a:cs typeface="Segoe UI" panose="020B0502040204020203" pitchFamily="34" charset="0"/>
            </a:endParaRPr>
          </a:p>
          <a:p>
            <a:r>
              <a:rPr lang="en-US" u="sng" dirty="0">
                <a:latin typeface="Segoe UI" panose="020B0502040204020203" pitchFamily="34" charset="0"/>
                <a:cs typeface="Segoe UI" panose="020B0502040204020203" pitchFamily="34" charset="0"/>
              </a:rPr>
              <a:t>August: </a:t>
            </a:r>
          </a:p>
          <a:p>
            <a:pPr lvl="1"/>
            <a:r>
              <a:rPr lang="en-US" sz="2800" dirty="0">
                <a:latin typeface="Segoe UI" panose="020B0502040204020203" pitchFamily="34" charset="0"/>
                <a:cs typeface="Segoe UI" panose="020B0502040204020203" pitchFamily="34" charset="0"/>
              </a:rPr>
              <a:t>No CE training…celebrate summer!</a:t>
            </a:r>
          </a:p>
          <a:p>
            <a:pPr lvl="1"/>
            <a:endParaRPr lang="en-US" sz="2800" dirty="0">
              <a:latin typeface="Segoe UI" panose="020B0502040204020203" pitchFamily="34" charset="0"/>
              <a:cs typeface="Segoe UI" panose="020B0502040204020203" pitchFamily="34" charset="0"/>
            </a:endParaRPr>
          </a:p>
          <a:p>
            <a:pPr marL="61913" lvl="1" indent="0">
              <a:buNone/>
            </a:pPr>
            <a:r>
              <a:rPr lang="en-US" sz="2800" u="sng" dirty="0">
                <a:latin typeface="Segoe UI" panose="020B0502040204020203" pitchFamily="34" charset="0"/>
                <a:cs typeface="Segoe UI" panose="020B0502040204020203" pitchFamily="34" charset="0"/>
              </a:rPr>
              <a:t>September – October</a:t>
            </a:r>
          </a:p>
          <a:p>
            <a:pPr lvl="1"/>
            <a:r>
              <a:rPr lang="en-US" sz="2800" dirty="0">
                <a:latin typeface="Segoe UI" panose="020B0502040204020203" pitchFamily="34" charset="0"/>
                <a:cs typeface="Segoe UI" panose="020B0502040204020203" pitchFamily="34" charset="0"/>
              </a:rPr>
              <a:t>To be announced</a:t>
            </a:r>
          </a:p>
          <a:p>
            <a:pPr indent="-285750"/>
            <a:endParaRPr lang="en-US" sz="2400" u="sng" dirty="0">
              <a:latin typeface="Segoe UI" panose="020B0502040204020203" pitchFamily="34" charset="0"/>
              <a:cs typeface="Segoe UI" panose="020B0502040204020203" pitchFamily="34" charset="0"/>
            </a:endParaRPr>
          </a:p>
          <a:p>
            <a:pPr indent="-285750"/>
            <a:endParaRPr lang="en-US" u="sng" dirty="0">
              <a:latin typeface="Segoe UI" panose="020B0502040204020203" pitchFamily="34" charset="0"/>
              <a:cs typeface="Segoe UI" panose="020B0502040204020203" pitchFamily="34" charset="0"/>
            </a:endParaRPr>
          </a:p>
        </p:txBody>
      </p:sp>
      <p:sp>
        <p:nvSpPr>
          <p:cNvPr id="7" name="Footer Placeholder 6">
            <a:extLst>
              <a:ext uri="{FF2B5EF4-FFF2-40B4-BE49-F238E27FC236}">
                <a16:creationId xmlns:a16="http://schemas.microsoft.com/office/drawing/2014/main" id="{05470F33-5FDC-4BCB-B44E-53CE5A710A75}"/>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3669136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3504-199D-455A-BA83-D881C01149A8}"/>
              </a:ext>
            </a:extLst>
          </p:cNvPr>
          <p:cNvSpPr>
            <a:spLocks noGrp="1"/>
          </p:cNvSpPr>
          <p:nvPr>
            <p:ph type="title"/>
          </p:nvPr>
        </p:nvSpPr>
        <p:spPr/>
        <p:txBody>
          <a:bodyPr/>
          <a:lstStyle/>
          <a:p>
            <a:r>
              <a:rPr lang="en-US" dirty="0"/>
              <a:t>Photo credits</a:t>
            </a:r>
          </a:p>
        </p:txBody>
      </p:sp>
      <p:sp>
        <p:nvSpPr>
          <p:cNvPr id="5" name="Slide Number Placeholder 4">
            <a:extLst>
              <a:ext uri="{FF2B5EF4-FFF2-40B4-BE49-F238E27FC236}">
                <a16:creationId xmlns:a16="http://schemas.microsoft.com/office/drawing/2014/main" id="{8A5107F5-8794-4C05-B6B6-A485B388F282}"/>
              </a:ext>
            </a:extLst>
          </p:cNvPr>
          <p:cNvSpPr>
            <a:spLocks noGrp="1"/>
          </p:cNvSpPr>
          <p:nvPr>
            <p:ph type="sldNum" sz="quarter" idx="11"/>
          </p:nvPr>
        </p:nvSpPr>
        <p:spPr/>
        <p:txBody>
          <a:bodyPr/>
          <a:lstStyle/>
          <a:p>
            <a:pPr>
              <a:defRPr/>
            </a:pPr>
            <a:fld id="{74481FA7-81C5-4C22-B35E-8DC15B33B2C9}" type="slidenum">
              <a:rPr lang="en-US" smtClean="0"/>
              <a:pPr>
                <a:defRPr/>
              </a:pPr>
              <a:t>33</a:t>
            </a:fld>
            <a:endParaRPr lang="en-US" dirty="0"/>
          </a:p>
        </p:txBody>
      </p:sp>
      <p:sp>
        <p:nvSpPr>
          <p:cNvPr id="11" name="TextBox 10">
            <a:extLst>
              <a:ext uri="{FF2B5EF4-FFF2-40B4-BE49-F238E27FC236}">
                <a16:creationId xmlns:a16="http://schemas.microsoft.com/office/drawing/2014/main" id="{F8A6EBB8-CA35-4D02-9BD6-C4000DDC99D9}"/>
              </a:ext>
            </a:extLst>
          </p:cNvPr>
          <p:cNvSpPr txBox="1"/>
          <p:nvPr/>
        </p:nvSpPr>
        <p:spPr>
          <a:xfrm>
            <a:off x="383940" y="1217625"/>
            <a:ext cx="8331055" cy="2862322"/>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Slide 1</a:t>
            </a: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p:txBody>
      </p:sp>
      <p:graphicFrame>
        <p:nvGraphicFramePr>
          <p:cNvPr id="12" name="Table 12">
            <a:extLst>
              <a:ext uri="{FF2B5EF4-FFF2-40B4-BE49-F238E27FC236}">
                <a16:creationId xmlns:a16="http://schemas.microsoft.com/office/drawing/2014/main" id="{D0F8A7DE-0D3F-4DD3-95D4-1AEF8BF1C80D}"/>
              </a:ext>
            </a:extLst>
          </p:cNvPr>
          <p:cNvGraphicFramePr>
            <a:graphicFrameLocks noGrp="1"/>
          </p:cNvGraphicFramePr>
          <p:nvPr>
            <p:extLst>
              <p:ext uri="{D42A27DB-BD31-4B8C-83A1-F6EECF244321}">
                <p14:modId xmlns:p14="http://schemas.microsoft.com/office/powerpoint/2010/main" val="663354207"/>
              </p:ext>
            </p:extLst>
          </p:nvPr>
        </p:nvGraphicFramePr>
        <p:xfrm>
          <a:off x="480262" y="1580115"/>
          <a:ext cx="8211156" cy="1828800"/>
        </p:xfrm>
        <a:graphic>
          <a:graphicData uri="http://schemas.openxmlformats.org/drawingml/2006/table">
            <a:tbl>
              <a:tblPr firstRow="1" bandRow="1"/>
              <a:tblGrid>
                <a:gridCol w="2737052">
                  <a:extLst>
                    <a:ext uri="{9D8B030D-6E8A-4147-A177-3AD203B41FA5}">
                      <a16:colId xmlns:a16="http://schemas.microsoft.com/office/drawing/2014/main" val="3666772519"/>
                    </a:ext>
                  </a:extLst>
                </a:gridCol>
                <a:gridCol w="2737052">
                  <a:extLst>
                    <a:ext uri="{9D8B030D-6E8A-4147-A177-3AD203B41FA5}">
                      <a16:colId xmlns:a16="http://schemas.microsoft.com/office/drawing/2014/main" val="2049190101"/>
                    </a:ext>
                  </a:extLst>
                </a:gridCol>
                <a:gridCol w="2737052">
                  <a:extLst>
                    <a:ext uri="{9D8B030D-6E8A-4147-A177-3AD203B41FA5}">
                      <a16:colId xmlns:a16="http://schemas.microsoft.com/office/drawing/2014/main" val="4129238022"/>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Segoe UI" panose="020B0502040204020203" pitchFamily="34" charset="0"/>
                          <a:ea typeface="+mn-ea"/>
                          <a:cs typeface="Segoe UI" panose="020B0502040204020203" pitchFamily="34" charset="0"/>
                        </a:rPr>
                        <a:t>Photo by </a:t>
                      </a:r>
                      <a:r>
                        <a:rPr lang="en-US" sz="1800" u="sng" kern="1200" dirty="0">
                          <a:solidFill>
                            <a:schemeClr val="tx1"/>
                          </a:solidFill>
                          <a:effectLst/>
                          <a:latin typeface="Segoe UI" panose="020B0502040204020203" pitchFamily="34" charset="0"/>
                          <a:ea typeface="+mn-ea"/>
                          <a:cs typeface="Segoe UI" panose="020B0502040204020203" pitchFamily="34" charset="0"/>
                          <a:hlinkClick r:id="rId3"/>
                        </a:rPr>
                        <a:t>Vladimir Soares</a:t>
                      </a:r>
                      <a:r>
                        <a:rPr lang="en-US" sz="1800" kern="1200" dirty="0">
                          <a:solidFill>
                            <a:schemeClr val="tx1"/>
                          </a:solidFill>
                          <a:effectLst/>
                          <a:latin typeface="Segoe UI" panose="020B0502040204020203" pitchFamily="34" charset="0"/>
                          <a:ea typeface="+mn-ea"/>
                          <a:cs typeface="Segoe UI" panose="020B0502040204020203" pitchFamily="34" charset="0"/>
                        </a:rPr>
                        <a:t> on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4"/>
                        </a:rPr>
                        <a:t>Unsplash</a:t>
                      </a:r>
                      <a:r>
                        <a:rPr lang="en-US" sz="1800" kern="1200" dirty="0">
                          <a:solidFill>
                            <a:schemeClr val="tx1"/>
                          </a:solidFill>
                          <a:effectLst/>
                          <a:latin typeface="Segoe UI" panose="020B0502040204020203" pitchFamily="34" charset="0"/>
                          <a:ea typeface="+mn-ea"/>
                          <a:cs typeface="Segoe UI" panose="020B0502040204020203" pitchFamily="34" charset="0"/>
                        </a:rPr>
                        <a:t> </a:t>
                      </a:r>
                    </a:p>
                    <a:p>
                      <a:endParaRPr lang="en-US" dirty="0"/>
                    </a:p>
                  </a:txBody>
                  <a:tcPr/>
                </a:tc>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Segoe UI" panose="020B0502040204020203" pitchFamily="34" charset="0"/>
                          <a:ea typeface="+mn-ea"/>
                          <a:cs typeface="Segoe UI" panose="020B0502040204020203" pitchFamily="34" charset="0"/>
                        </a:rPr>
                        <a:t>Photo by </a:t>
                      </a:r>
                      <a:r>
                        <a:rPr lang="en-US" sz="1800" u="sng" kern="1200" dirty="0">
                          <a:solidFill>
                            <a:schemeClr val="tx1"/>
                          </a:solidFill>
                          <a:effectLst/>
                          <a:latin typeface="Segoe UI" panose="020B0502040204020203" pitchFamily="34" charset="0"/>
                          <a:ea typeface="+mn-ea"/>
                          <a:cs typeface="Segoe UI" panose="020B0502040204020203" pitchFamily="34" charset="0"/>
                          <a:hlinkClick r:id="rId5"/>
                        </a:rPr>
                        <a:t>Visual Stories ||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5"/>
                        </a:rPr>
                        <a:t>Micheile</a:t>
                      </a:r>
                      <a:r>
                        <a:rPr lang="en-US" sz="1800" kern="1200" dirty="0">
                          <a:solidFill>
                            <a:schemeClr val="tx1"/>
                          </a:solidFill>
                          <a:effectLst/>
                          <a:latin typeface="Segoe UI" panose="020B0502040204020203" pitchFamily="34" charset="0"/>
                          <a:ea typeface="+mn-ea"/>
                          <a:cs typeface="Segoe UI" panose="020B0502040204020203" pitchFamily="34" charset="0"/>
                        </a:rPr>
                        <a:t> on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4"/>
                        </a:rPr>
                        <a:t>Unsplash</a:t>
                      </a:r>
                      <a:r>
                        <a:rPr lang="en-US" sz="1800" kern="1200" dirty="0">
                          <a:solidFill>
                            <a:schemeClr val="tx1"/>
                          </a:solidFill>
                          <a:effectLst/>
                          <a:latin typeface="Segoe UI" panose="020B0502040204020203" pitchFamily="34" charset="0"/>
                          <a:ea typeface="+mn-ea"/>
                          <a:cs typeface="Segoe UI" panose="020B0502040204020203" pitchFamily="34" charset="0"/>
                        </a:rPr>
                        <a:t> </a:t>
                      </a:r>
                    </a:p>
                    <a:p>
                      <a:endParaRPr lang="en-US" dirty="0"/>
                    </a:p>
                  </a:txBody>
                  <a:tcPr/>
                </a:tc>
                <a:tc>
                  <a:txBody>
                    <a:bodyPr/>
                    <a:lstStyle/>
                    <a:p>
                      <a:r>
                        <a:rPr lang="en-US" sz="1800" kern="1200" dirty="0">
                          <a:solidFill>
                            <a:schemeClr val="tx1"/>
                          </a:solidFill>
                          <a:effectLst/>
                          <a:latin typeface="Segoe UI" panose="020B0502040204020203" pitchFamily="34" charset="0"/>
                          <a:ea typeface="+mn-ea"/>
                          <a:cs typeface="Segoe UI" panose="020B0502040204020203" pitchFamily="34" charset="0"/>
                        </a:rPr>
                        <a:t>Photo by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6"/>
                        </a:rPr>
                        <a:t>Jixiao</a:t>
                      </a:r>
                      <a:r>
                        <a:rPr lang="en-US" sz="1800" u="sng" kern="1200" dirty="0">
                          <a:solidFill>
                            <a:schemeClr val="tx1"/>
                          </a:solidFill>
                          <a:effectLst/>
                          <a:latin typeface="Segoe UI" panose="020B0502040204020203" pitchFamily="34" charset="0"/>
                          <a:ea typeface="+mn-ea"/>
                          <a:cs typeface="Segoe UI" panose="020B0502040204020203" pitchFamily="34" charset="0"/>
                          <a:hlinkClick r:id="rId6"/>
                        </a:rPr>
                        <a:t> Huang</a:t>
                      </a:r>
                      <a:r>
                        <a:rPr lang="en-US" sz="1800" kern="1200" dirty="0">
                          <a:solidFill>
                            <a:schemeClr val="tx1"/>
                          </a:solidFill>
                          <a:effectLst/>
                          <a:latin typeface="Segoe UI" panose="020B0502040204020203" pitchFamily="34" charset="0"/>
                          <a:ea typeface="+mn-ea"/>
                          <a:cs typeface="Segoe UI" panose="020B0502040204020203" pitchFamily="34" charset="0"/>
                        </a:rPr>
                        <a:t> on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4"/>
                        </a:rPr>
                        <a:t>Unsplash</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59247277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Segoe UI" panose="020B0502040204020203" pitchFamily="34" charset="0"/>
                          <a:ea typeface="+mn-ea"/>
                          <a:cs typeface="Segoe UI" panose="020B0502040204020203" pitchFamily="34" charset="0"/>
                        </a:rPr>
                        <a:t>Photo by </a:t>
                      </a:r>
                      <a:r>
                        <a:rPr lang="en-US" sz="1800" u="sng" kern="1200" dirty="0">
                          <a:solidFill>
                            <a:schemeClr val="tx1"/>
                          </a:solidFill>
                          <a:effectLst/>
                          <a:latin typeface="Segoe UI" panose="020B0502040204020203" pitchFamily="34" charset="0"/>
                          <a:ea typeface="+mn-ea"/>
                          <a:cs typeface="Segoe UI" panose="020B0502040204020203" pitchFamily="34" charset="0"/>
                          <a:hlinkClick r:id="rId7"/>
                        </a:rPr>
                        <a:t>Nathan Anderson</a:t>
                      </a:r>
                      <a:r>
                        <a:rPr lang="en-US" sz="1800" kern="1200" dirty="0">
                          <a:solidFill>
                            <a:schemeClr val="tx1"/>
                          </a:solidFill>
                          <a:effectLst/>
                          <a:latin typeface="Segoe UI" panose="020B0502040204020203" pitchFamily="34" charset="0"/>
                          <a:ea typeface="+mn-ea"/>
                          <a:cs typeface="Segoe UI" panose="020B0502040204020203" pitchFamily="34" charset="0"/>
                        </a:rPr>
                        <a:t> on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8"/>
                        </a:rPr>
                        <a:t>Unsplash</a:t>
                      </a:r>
                      <a:endParaRPr lang="en-US" sz="1800" kern="1200" dirty="0">
                        <a:solidFill>
                          <a:schemeClr val="tx1"/>
                        </a:solidFill>
                        <a:effectLst/>
                        <a:latin typeface="Segoe UI" panose="020B0502040204020203" pitchFamily="34" charset="0"/>
                        <a:ea typeface="+mn-ea"/>
                        <a:cs typeface="Segoe UI" panose="020B0502040204020203" pitchFamily="34" charset="0"/>
                      </a:endParaRPr>
                    </a:p>
                    <a:p>
                      <a:endParaRPr lang="en-US" dirty="0"/>
                    </a:p>
                  </a:txBody>
                  <a:tcPr/>
                </a:tc>
                <a:tc vMerge="1">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Segoe UI" panose="020B0502040204020203" pitchFamily="34" charset="0"/>
                          <a:ea typeface="+mn-ea"/>
                          <a:cs typeface="Segoe UI" panose="020B0502040204020203" pitchFamily="34" charset="0"/>
                        </a:rPr>
                        <a:t>Photo by </a:t>
                      </a:r>
                      <a:r>
                        <a:rPr lang="en-US" sz="1800" u="sng" kern="1200" dirty="0">
                          <a:solidFill>
                            <a:schemeClr val="tx1"/>
                          </a:solidFill>
                          <a:effectLst/>
                          <a:latin typeface="Segoe UI" panose="020B0502040204020203" pitchFamily="34" charset="0"/>
                          <a:ea typeface="+mn-ea"/>
                          <a:cs typeface="Segoe UI" panose="020B0502040204020203" pitchFamily="34" charset="0"/>
                          <a:hlinkClick r:id="rId9"/>
                        </a:rPr>
                        <a:t>Ekaterina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9"/>
                        </a:rPr>
                        <a:t>Shakharova</a:t>
                      </a:r>
                      <a:r>
                        <a:rPr lang="en-US" sz="1800" kern="1200" dirty="0">
                          <a:solidFill>
                            <a:schemeClr val="tx1"/>
                          </a:solidFill>
                          <a:effectLst/>
                          <a:latin typeface="Segoe UI" panose="020B0502040204020203" pitchFamily="34" charset="0"/>
                          <a:ea typeface="+mn-ea"/>
                          <a:cs typeface="Segoe UI" panose="020B0502040204020203" pitchFamily="34" charset="0"/>
                        </a:rPr>
                        <a:t> on </a:t>
                      </a:r>
                      <a:r>
                        <a:rPr lang="en-US" sz="1800" u="sng" kern="1200" dirty="0" err="1">
                          <a:solidFill>
                            <a:schemeClr val="tx1"/>
                          </a:solidFill>
                          <a:effectLst/>
                          <a:latin typeface="Segoe UI" panose="020B0502040204020203" pitchFamily="34" charset="0"/>
                          <a:ea typeface="+mn-ea"/>
                          <a:cs typeface="Segoe UI" panose="020B0502040204020203" pitchFamily="34" charset="0"/>
                          <a:hlinkClick r:id="rId8"/>
                        </a:rPr>
                        <a:t>Unsplash</a:t>
                      </a:r>
                      <a:r>
                        <a:rPr lang="en-US" sz="1800" kern="1200" dirty="0">
                          <a:solidFill>
                            <a:schemeClr val="tx1"/>
                          </a:solidFill>
                          <a:effectLst/>
                          <a:latin typeface="Segoe UI" panose="020B0502040204020203" pitchFamily="34" charset="0"/>
                          <a:ea typeface="+mn-ea"/>
                          <a:cs typeface="Segoe UI" panose="020B0502040204020203" pitchFamily="34" charset="0"/>
                        </a:rPr>
                        <a:t> </a:t>
                      </a:r>
                    </a:p>
                    <a:p>
                      <a:endParaRPr lang="en-US" dirty="0"/>
                    </a:p>
                  </a:txBody>
                  <a:tcPr/>
                </a:tc>
                <a:extLst>
                  <a:ext uri="{0D108BD9-81ED-4DB2-BD59-A6C34878D82A}">
                    <a16:rowId xmlns:a16="http://schemas.microsoft.com/office/drawing/2014/main" val="2345192749"/>
                  </a:ext>
                </a:extLst>
              </a:tr>
            </a:tbl>
          </a:graphicData>
        </a:graphic>
      </p:graphicFrame>
      <p:sp>
        <p:nvSpPr>
          <p:cNvPr id="8" name="Footer Placeholder 6">
            <a:extLst>
              <a:ext uri="{FF2B5EF4-FFF2-40B4-BE49-F238E27FC236}">
                <a16:creationId xmlns:a16="http://schemas.microsoft.com/office/drawing/2014/main" id="{53E77ED1-EEDD-4AC3-8DF5-ACC2559C3735}"/>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7242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What today?</a:t>
            </a:r>
          </a:p>
        </p:txBody>
      </p:sp>
      <p:sp>
        <p:nvSpPr>
          <p:cNvPr id="3" name="Subtitle 2">
            <a:extLst>
              <a:ext uri="{FF2B5EF4-FFF2-40B4-BE49-F238E27FC236}">
                <a16:creationId xmlns:a16="http://schemas.microsoft.com/office/drawing/2014/main" id="{77DF0E4A-68A7-4A8A-8A61-62A7FE91AB8C}"/>
              </a:ext>
            </a:extLst>
          </p:cNvPr>
          <p:cNvSpPr>
            <a:spLocks noGrp="1"/>
          </p:cNvSpPr>
          <p:nvPr>
            <p:ph type="body" idx="1"/>
          </p:nvPr>
        </p:nvSpPr>
        <p:spPr/>
        <p:txBody>
          <a:bodyPr/>
          <a:lstStyle/>
          <a:p>
            <a:r>
              <a:rPr lang="en-US" dirty="0"/>
              <a:t>Training and building</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558124AB-4516-4A8A-86BE-8F4D937372F2}"/>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E07345E8-3940-48A8-B3B1-50A7DEC90D23}"/>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92155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2FFB-EEBC-414C-ADC0-0CE3D63F8E23}"/>
              </a:ext>
            </a:extLst>
          </p:cNvPr>
          <p:cNvSpPr>
            <a:spLocks noGrp="1"/>
          </p:cNvSpPr>
          <p:nvPr>
            <p:ph type="title"/>
          </p:nvPr>
        </p:nvSpPr>
        <p:spPr/>
        <p:txBody>
          <a:bodyPr/>
          <a:lstStyle/>
          <a:p>
            <a:r>
              <a:rPr lang="en-US" dirty="0"/>
              <a:t>Today’s program</a:t>
            </a:r>
          </a:p>
        </p:txBody>
      </p:sp>
      <p:sp>
        <p:nvSpPr>
          <p:cNvPr id="3" name="Text Placeholder 2">
            <a:extLst>
              <a:ext uri="{FF2B5EF4-FFF2-40B4-BE49-F238E27FC236}">
                <a16:creationId xmlns:a16="http://schemas.microsoft.com/office/drawing/2014/main" id="{A1A18056-7871-4D56-AC0E-FCDF8706F5F6}"/>
              </a:ext>
            </a:extLst>
          </p:cNvPr>
          <p:cNvSpPr>
            <a:spLocks noGrp="1"/>
          </p:cNvSpPr>
          <p:nvPr>
            <p:ph type="body" idx="1"/>
          </p:nvPr>
        </p:nvSpPr>
        <p:spPr/>
        <p:txBody>
          <a:bodyPr/>
          <a:lstStyle/>
          <a:p>
            <a:pPr algn="ctr"/>
            <a:r>
              <a:rPr lang="en-US" dirty="0"/>
              <a:t>Training</a:t>
            </a:r>
          </a:p>
        </p:txBody>
      </p:sp>
      <p:sp>
        <p:nvSpPr>
          <p:cNvPr id="4" name="Content Placeholder 3">
            <a:extLst>
              <a:ext uri="{FF2B5EF4-FFF2-40B4-BE49-F238E27FC236}">
                <a16:creationId xmlns:a16="http://schemas.microsoft.com/office/drawing/2014/main" id="{16C008C5-E186-48F6-9EC8-E1243AA6F51B}"/>
              </a:ext>
            </a:extLst>
          </p:cNvPr>
          <p:cNvSpPr>
            <a:spLocks noGrp="1"/>
          </p:cNvSpPr>
          <p:nvPr>
            <p:ph sz="half" idx="2"/>
          </p:nvPr>
        </p:nvSpPr>
        <p:spPr>
          <a:xfrm>
            <a:off x="360210" y="2174875"/>
            <a:ext cx="4137178" cy="2508251"/>
          </a:xfrm>
          <a:ln>
            <a:solidFill>
              <a:srgbClr val="0070C0"/>
            </a:solidFill>
          </a:ln>
        </p:spPr>
        <p:txBody>
          <a:bodyPr/>
          <a:lstStyle/>
          <a:p>
            <a:r>
              <a:rPr lang="en-US" dirty="0"/>
              <a:t>	</a:t>
            </a:r>
          </a:p>
          <a:p>
            <a:r>
              <a:rPr lang="en-US" dirty="0"/>
              <a:t>	Practice counseling clients 	about Medigap plans.</a:t>
            </a:r>
          </a:p>
        </p:txBody>
      </p:sp>
      <p:sp>
        <p:nvSpPr>
          <p:cNvPr id="5" name="Text Placeholder 4">
            <a:extLst>
              <a:ext uri="{FF2B5EF4-FFF2-40B4-BE49-F238E27FC236}">
                <a16:creationId xmlns:a16="http://schemas.microsoft.com/office/drawing/2014/main" id="{5278A3A4-8CD1-4F43-8D01-2C4E96DF9A5F}"/>
              </a:ext>
            </a:extLst>
          </p:cNvPr>
          <p:cNvSpPr>
            <a:spLocks noGrp="1"/>
          </p:cNvSpPr>
          <p:nvPr>
            <p:ph type="body" sz="quarter" idx="3"/>
          </p:nvPr>
        </p:nvSpPr>
        <p:spPr/>
        <p:txBody>
          <a:bodyPr/>
          <a:lstStyle/>
          <a:p>
            <a:pPr algn="ctr"/>
            <a:r>
              <a:rPr lang="en-US" dirty="0"/>
              <a:t>Build our tool kit together</a:t>
            </a:r>
          </a:p>
        </p:txBody>
      </p:sp>
      <p:sp>
        <p:nvSpPr>
          <p:cNvPr id="6" name="Content Placeholder 5">
            <a:extLst>
              <a:ext uri="{FF2B5EF4-FFF2-40B4-BE49-F238E27FC236}">
                <a16:creationId xmlns:a16="http://schemas.microsoft.com/office/drawing/2014/main" id="{E649BF08-B81A-49A6-BCE8-4276F4D8D2B6}"/>
              </a:ext>
            </a:extLst>
          </p:cNvPr>
          <p:cNvSpPr>
            <a:spLocks noGrp="1"/>
          </p:cNvSpPr>
          <p:nvPr>
            <p:ph sz="quarter" idx="4"/>
          </p:nvPr>
        </p:nvSpPr>
        <p:spPr>
          <a:xfrm>
            <a:off x="4645025" y="2174875"/>
            <a:ext cx="4160111" cy="2508251"/>
          </a:xfrm>
          <a:ln>
            <a:solidFill>
              <a:srgbClr val="0070C0"/>
            </a:solidFill>
          </a:ln>
        </p:spPr>
        <p:txBody>
          <a:bodyPr/>
          <a:lstStyle/>
          <a:p>
            <a:r>
              <a:rPr lang="en-US" dirty="0"/>
              <a:t>	</a:t>
            </a:r>
          </a:p>
          <a:p>
            <a:r>
              <a:rPr lang="en-US" dirty="0"/>
              <a:t>	Create some tools we can 	use when we counsel 	clients about Medigap 	plans.</a:t>
            </a:r>
          </a:p>
        </p:txBody>
      </p:sp>
      <p:sp>
        <p:nvSpPr>
          <p:cNvPr id="7" name="Footer Placeholder 6">
            <a:extLst>
              <a:ext uri="{FF2B5EF4-FFF2-40B4-BE49-F238E27FC236}">
                <a16:creationId xmlns:a16="http://schemas.microsoft.com/office/drawing/2014/main" id="{505EDB62-9C65-4A03-994B-3A34EAA485E6}"/>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
        <p:nvSpPr>
          <p:cNvPr id="8" name="Slide Number Placeholder 7">
            <a:extLst>
              <a:ext uri="{FF2B5EF4-FFF2-40B4-BE49-F238E27FC236}">
                <a16:creationId xmlns:a16="http://schemas.microsoft.com/office/drawing/2014/main" id="{CB390F50-C8EB-43EC-B774-AA9C4F79DE4C}"/>
              </a:ext>
            </a:extLst>
          </p:cNvPr>
          <p:cNvSpPr>
            <a:spLocks noGrp="1"/>
          </p:cNvSpPr>
          <p:nvPr>
            <p:ph type="sldNum" sz="quarter" idx="11"/>
          </p:nvPr>
        </p:nvSpPr>
        <p:spPr/>
        <p:txBody>
          <a:bodyPr/>
          <a:lstStyle/>
          <a:p>
            <a:pPr>
              <a:defRPr/>
            </a:pPr>
            <a:fld id="{BB0BD73E-0013-41B0-A7AC-495302546E86}" type="slidenum">
              <a:rPr lang="en-US" smtClean="0"/>
              <a:pPr>
                <a:defRPr/>
              </a:pPr>
              <a:t>5</a:t>
            </a:fld>
            <a:endParaRPr lang="en-US" dirty="0"/>
          </a:p>
        </p:txBody>
      </p:sp>
      <p:sp>
        <p:nvSpPr>
          <p:cNvPr id="9" name="Action Button: Go Forward or Next 8" descr="Next slide.">
            <a:hlinkClick r:id="" action="ppaction://hlinkshowjump?jump=nextslide" highlightClick="1"/>
            <a:extLst>
              <a:ext uri="{FF2B5EF4-FFF2-40B4-BE49-F238E27FC236}">
                <a16:creationId xmlns:a16="http://schemas.microsoft.com/office/drawing/2014/main" id="{4C441323-5ED1-4E95-8857-6B32A74FDEC0}"/>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846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53CD25-BAA2-4666-890B-5426E7BF7284}"/>
              </a:ext>
            </a:extLst>
          </p:cNvPr>
          <p:cNvSpPr>
            <a:spLocks noGrp="1"/>
          </p:cNvSpPr>
          <p:nvPr>
            <p:ph type="title"/>
          </p:nvPr>
        </p:nvSpPr>
        <p:spPr/>
        <p:txBody>
          <a:bodyPr/>
          <a:lstStyle/>
          <a:p>
            <a:r>
              <a:rPr lang="en-US" dirty="0"/>
              <a:t>Agenda</a:t>
            </a:r>
          </a:p>
        </p:txBody>
      </p:sp>
      <p:sp>
        <p:nvSpPr>
          <p:cNvPr id="5" name="Slide Number Placeholder 4">
            <a:extLst>
              <a:ext uri="{FF2B5EF4-FFF2-40B4-BE49-F238E27FC236}">
                <a16:creationId xmlns:a16="http://schemas.microsoft.com/office/drawing/2014/main" id="{ACE1B9C1-CB5B-4F4B-9783-60A4EC0C256D}"/>
              </a:ext>
            </a:extLst>
          </p:cNvPr>
          <p:cNvSpPr>
            <a:spLocks noGrp="1"/>
          </p:cNvSpPr>
          <p:nvPr>
            <p:ph type="sldNum" sz="quarter" idx="11"/>
          </p:nvPr>
        </p:nvSpPr>
        <p:spPr/>
        <p:txBody>
          <a:bodyPr/>
          <a:lstStyle/>
          <a:p>
            <a:pPr>
              <a:defRPr/>
            </a:pPr>
            <a:fld id="{91EAB261-394D-4D9C-9A31-C9FF847D6AC9}" type="slidenum">
              <a:rPr lang="en-US" smtClean="0"/>
              <a:pPr>
                <a:defRPr/>
              </a:pPr>
              <a:t>6</a:t>
            </a:fld>
            <a:endParaRPr lang="en-US" dirty="0"/>
          </a:p>
        </p:txBody>
      </p:sp>
      <p:sp>
        <p:nvSpPr>
          <p:cNvPr id="7" name="Action Button: Go Forward or Next 6" descr="Next slide.">
            <a:hlinkClick r:id="" action="ppaction://hlinkshowjump?jump=nextslide" highlightClick="1"/>
            <a:extLst>
              <a:ext uri="{FF2B5EF4-FFF2-40B4-BE49-F238E27FC236}">
                <a16:creationId xmlns:a16="http://schemas.microsoft.com/office/drawing/2014/main" id="{B7992702-628A-46DB-8E48-5FD52011A15D}"/>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Table 6">
            <a:extLst>
              <a:ext uri="{FF2B5EF4-FFF2-40B4-BE49-F238E27FC236}">
                <a16:creationId xmlns:a16="http://schemas.microsoft.com/office/drawing/2014/main" id="{3FF52C2A-B674-47E2-A8DB-BF6BB253943B}"/>
              </a:ext>
            </a:extLst>
          </p:cNvPr>
          <p:cNvGraphicFramePr>
            <a:graphicFrameLocks noGrp="1"/>
          </p:cNvGraphicFramePr>
          <p:nvPr>
            <p:ph idx="1"/>
            <p:extLst>
              <p:ext uri="{D42A27DB-BD31-4B8C-83A1-F6EECF244321}">
                <p14:modId xmlns:p14="http://schemas.microsoft.com/office/powerpoint/2010/main" val="3781021409"/>
              </p:ext>
            </p:extLst>
          </p:nvPr>
        </p:nvGraphicFramePr>
        <p:xfrm>
          <a:off x="360363" y="1121492"/>
          <a:ext cx="8445498" cy="3708400"/>
        </p:xfrm>
        <a:graphic>
          <a:graphicData uri="http://schemas.openxmlformats.org/drawingml/2006/table">
            <a:tbl>
              <a:tblPr firstRow="1" bandRow="1">
                <a:tableStyleId>{5C22544A-7EE6-4342-B048-85BDC9FD1C3A}</a:tableStyleId>
              </a:tblPr>
              <a:tblGrid>
                <a:gridCol w="4059237">
                  <a:extLst>
                    <a:ext uri="{9D8B030D-6E8A-4147-A177-3AD203B41FA5}">
                      <a16:colId xmlns:a16="http://schemas.microsoft.com/office/drawing/2014/main" val="2930831477"/>
                    </a:ext>
                  </a:extLst>
                </a:gridCol>
                <a:gridCol w="762000">
                  <a:extLst>
                    <a:ext uri="{9D8B030D-6E8A-4147-A177-3AD203B41FA5}">
                      <a16:colId xmlns:a16="http://schemas.microsoft.com/office/drawing/2014/main" val="1555224832"/>
                    </a:ext>
                  </a:extLst>
                </a:gridCol>
                <a:gridCol w="3624261">
                  <a:extLst>
                    <a:ext uri="{9D8B030D-6E8A-4147-A177-3AD203B41FA5}">
                      <a16:colId xmlns:a16="http://schemas.microsoft.com/office/drawing/2014/main" val="1287545222"/>
                    </a:ext>
                  </a:extLst>
                </a:gridCol>
              </a:tblGrid>
              <a:tr h="370840">
                <a:tc>
                  <a:txBody>
                    <a:bodyPr/>
                    <a:lstStyle/>
                    <a:p>
                      <a:r>
                        <a:rPr lang="en-US" dirty="0">
                          <a:latin typeface="Segoe UI" panose="020B0502040204020203" pitchFamily="34" charset="0"/>
                          <a:cs typeface="Segoe UI" panose="020B0502040204020203" pitchFamily="34" charset="0"/>
                        </a:rPr>
                        <a:t>Topic</a:t>
                      </a:r>
                    </a:p>
                  </a:txBody>
                  <a:tcPr/>
                </a:tc>
                <a:tc>
                  <a:txBody>
                    <a:bodyPr/>
                    <a:lstStyle/>
                    <a:p>
                      <a:pPr algn="ctr"/>
                      <a:r>
                        <a:rPr lang="en-US" dirty="0">
                          <a:latin typeface="Segoe UI" panose="020B0502040204020203" pitchFamily="34" charset="0"/>
                          <a:cs typeface="Segoe UI" panose="020B0502040204020203" pitchFamily="34" charset="0"/>
                        </a:rPr>
                        <a:t>Time</a:t>
                      </a:r>
                    </a:p>
                  </a:txBody>
                  <a:tcPr/>
                </a:tc>
                <a:tc>
                  <a:txBody>
                    <a:bodyPr/>
                    <a:lstStyle/>
                    <a:p>
                      <a:r>
                        <a:rPr lang="en-US" dirty="0">
                          <a:latin typeface="Segoe UI" panose="020B0502040204020203" pitchFamily="34" charset="0"/>
                          <a:cs typeface="Segoe UI" panose="020B0502040204020203" pitchFamily="34" charset="0"/>
                        </a:rPr>
                        <a:t>Notes</a:t>
                      </a:r>
                    </a:p>
                  </a:txBody>
                  <a:tcPr/>
                </a:tc>
                <a:extLst>
                  <a:ext uri="{0D108BD9-81ED-4DB2-BD59-A6C34878D82A}">
                    <a16:rowId xmlns:a16="http://schemas.microsoft.com/office/drawing/2014/main" val="2176765483"/>
                  </a:ext>
                </a:extLst>
              </a:tr>
              <a:tr h="370840">
                <a:tc>
                  <a:txBody>
                    <a:bodyPr/>
                    <a:lstStyle/>
                    <a:p>
                      <a:r>
                        <a:rPr lang="en-US" dirty="0">
                          <a:latin typeface="Segoe UI" panose="020B0502040204020203" pitchFamily="34" charset="0"/>
                          <a:cs typeface="Segoe UI" panose="020B0502040204020203" pitchFamily="34" charset="0"/>
                        </a:rPr>
                        <a:t>Welcome and introductions</a:t>
                      </a:r>
                    </a:p>
                  </a:txBody>
                  <a:tcPr/>
                </a:tc>
                <a:tc>
                  <a:txBody>
                    <a:bodyPr/>
                    <a:lstStyle/>
                    <a:p>
                      <a:pPr algn="ctr"/>
                      <a:r>
                        <a:rPr lang="en-US" dirty="0">
                          <a:latin typeface="Segoe UI" panose="020B0502040204020203" pitchFamily="34" charset="0"/>
                          <a:cs typeface="Segoe UI" panose="020B0502040204020203" pitchFamily="34" charset="0"/>
                        </a:rPr>
                        <a:t>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RTC-led</a:t>
                      </a:r>
                    </a:p>
                  </a:txBody>
                  <a:tcPr/>
                </a:tc>
                <a:extLst>
                  <a:ext uri="{0D108BD9-81ED-4DB2-BD59-A6C34878D82A}">
                    <a16:rowId xmlns:a16="http://schemas.microsoft.com/office/drawing/2014/main" val="2125782277"/>
                  </a:ext>
                </a:extLst>
              </a:tr>
              <a:tr h="370840">
                <a:tc>
                  <a:txBody>
                    <a:bodyPr/>
                    <a:lstStyle/>
                    <a:p>
                      <a:r>
                        <a:rPr lang="en-US" dirty="0">
                          <a:latin typeface="Segoe UI" panose="020B0502040204020203" pitchFamily="34" charset="0"/>
                          <a:cs typeface="Segoe UI" panose="020B0502040204020203" pitchFamily="34" charset="0"/>
                        </a:rPr>
                        <a:t>Review agenda</a:t>
                      </a:r>
                    </a:p>
                  </a:txBody>
                  <a:tcPr/>
                </a:tc>
                <a:tc>
                  <a:txBody>
                    <a:bodyPr/>
                    <a:lstStyle/>
                    <a:p>
                      <a:pPr algn="ctr"/>
                      <a:r>
                        <a:rPr lang="en-US" dirty="0">
                          <a:latin typeface="Segoe UI" panose="020B0502040204020203" pitchFamily="34" charset="0"/>
                          <a:cs typeface="Segoe UI" panose="020B0502040204020203" pitchFamily="34" charset="0"/>
                        </a:rPr>
                        <a:t>2</a:t>
                      </a:r>
                    </a:p>
                  </a:txBody>
                  <a:tcPr/>
                </a:tc>
                <a:tc>
                  <a:txBody>
                    <a:bodyPr/>
                    <a:lstStyle/>
                    <a:p>
                      <a:r>
                        <a:rPr lang="en-US" dirty="0">
                          <a:latin typeface="Segoe UI" panose="020B0502040204020203" pitchFamily="34" charset="0"/>
                          <a:cs typeface="Segoe UI" panose="020B0502040204020203" pitchFamily="34" charset="0"/>
                        </a:rPr>
                        <a:t>RTC-led</a:t>
                      </a:r>
                    </a:p>
                  </a:txBody>
                  <a:tcPr/>
                </a:tc>
                <a:extLst>
                  <a:ext uri="{0D108BD9-81ED-4DB2-BD59-A6C34878D82A}">
                    <a16:rowId xmlns:a16="http://schemas.microsoft.com/office/drawing/2014/main" val="2174378686"/>
                  </a:ext>
                </a:extLst>
              </a:tr>
              <a:tr h="370840">
                <a:tc>
                  <a:txBody>
                    <a:bodyPr/>
                    <a:lstStyle/>
                    <a:p>
                      <a:r>
                        <a:rPr lang="en-US" dirty="0">
                          <a:latin typeface="Segoe UI" panose="020B0502040204020203" pitchFamily="34" charset="0"/>
                          <a:cs typeface="Segoe UI" panose="020B0502040204020203" pitchFamily="34" charset="0"/>
                        </a:rPr>
                        <a:t>Preview course objectives</a:t>
                      </a:r>
                    </a:p>
                  </a:txBody>
                  <a:tcPr/>
                </a:tc>
                <a:tc>
                  <a:txBody>
                    <a:bodyPr/>
                    <a:lstStyle/>
                    <a:p>
                      <a:pPr algn="ctr"/>
                      <a:r>
                        <a:rPr lang="en-US" dirty="0">
                          <a:latin typeface="Segoe UI" panose="020B0502040204020203" pitchFamily="34" charset="0"/>
                          <a:cs typeface="Segoe UI" panose="020B0502040204020203" pitchFamily="34" charset="0"/>
                        </a:rPr>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RTC-led</a:t>
                      </a:r>
                    </a:p>
                  </a:txBody>
                  <a:tcPr/>
                </a:tc>
                <a:extLst>
                  <a:ext uri="{0D108BD9-81ED-4DB2-BD59-A6C34878D82A}">
                    <a16:rowId xmlns:a16="http://schemas.microsoft.com/office/drawing/2014/main" val="3172890920"/>
                  </a:ext>
                </a:extLst>
              </a:tr>
              <a:tr h="370840">
                <a:tc>
                  <a:txBody>
                    <a:bodyPr/>
                    <a:lstStyle/>
                    <a:p>
                      <a:r>
                        <a:rPr lang="en-US" dirty="0">
                          <a:latin typeface="Segoe UI" panose="020B0502040204020203" pitchFamily="34" charset="0"/>
                          <a:cs typeface="Segoe UI" panose="020B0502040204020203" pitchFamily="34" charset="0"/>
                        </a:rPr>
                        <a:t>Check materials</a:t>
                      </a:r>
                    </a:p>
                  </a:txBody>
                  <a:tcPr/>
                </a:tc>
                <a:tc>
                  <a:txBody>
                    <a:bodyPr/>
                    <a:lstStyle/>
                    <a:p>
                      <a:pPr algn="ctr"/>
                      <a:r>
                        <a:rPr lang="en-US" dirty="0">
                          <a:latin typeface="Segoe UI" panose="020B0502040204020203" pitchFamily="34" charset="0"/>
                          <a:cs typeface="Segoe UI" panose="020B0502040204020203" pitchFamily="34" charset="0"/>
                        </a:rPr>
                        <a:t>3</a:t>
                      </a:r>
                    </a:p>
                  </a:txBody>
                  <a:tcPr/>
                </a:tc>
                <a:tc>
                  <a:txBody>
                    <a:bodyPr/>
                    <a:lstStyle/>
                    <a:p>
                      <a:r>
                        <a:rPr lang="en-US" dirty="0">
                          <a:latin typeface="Segoe UI" panose="020B0502040204020203" pitchFamily="34" charset="0"/>
                          <a:cs typeface="Segoe UI" panose="020B0502040204020203" pitchFamily="34" charset="0"/>
                        </a:rPr>
                        <a:t>RTC-led</a:t>
                      </a:r>
                    </a:p>
                  </a:txBody>
                  <a:tcPr/>
                </a:tc>
                <a:extLst>
                  <a:ext uri="{0D108BD9-81ED-4DB2-BD59-A6C34878D82A}">
                    <a16:rowId xmlns:a16="http://schemas.microsoft.com/office/drawing/2014/main" val="2793871308"/>
                  </a:ext>
                </a:extLst>
              </a:tr>
              <a:tr h="370840">
                <a:tc>
                  <a:txBody>
                    <a:bodyPr/>
                    <a:lstStyle/>
                    <a:p>
                      <a:r>
                        <a:rPr lang="en-US" dirty="0">
                          <a:latin typeface="Segoe UI" panose="020B0502040204020203" pitchFamily="34" charset="0"/>
                          <a:cs typeface="Segoe UI" panose="020B0502040204020203" pitchFamily="34" charset="0"/>
                        </a:rPr>
                        <a:t>Introduction to exercises</a:t>
                      </a:r>
                    </a:p>
                  </a:txBody>
                  <a:tcPr/>
                </a:tc>
                <a:tc>
                  <a:txBody>
                    <a:bodyPr/>
                    <a:lstStyle/>
                    <a:p>
                      <a:pPr algn="ctr"/>
                      <a:r>
                        <a:rPr lang="en-US" dirty="0">
                          <a:latin typeface="Segoe UI" panose="020B0502040204020203" pitchFamily="34" charset="0"/>
                          <a:cs typeface="Segoe UI" panose="020B0502040204020203" pitchFamily="34" charset="0"/>
                        </a:rPr>
                        <a:t>5</a:t>
                      </a:r>
                    </a:p>
                  </a:txBody>
                  <a:tcPr/>
                </a:tc>
                <a:tc>
                  <a:txBody>
                    <a:bodyPr/>
                    <a:lstStyle/>
                    <a:p>
                      <a:r>
                        <a:rPr lang="en-US" dirty="0">
                          <a:latin typeface="Segoe UI" panose="020B0502040204020203" pitchFamily="34" charset="0"/>
                          <a:cs typeface="Segoe UI" panose="020B0502040204020203" pitchFamily="34" charset="0"/>
                        </a:rPr>
                        <a:t>RTC-led</a:t>
                      </a:r>
                    </a:p>
                  </a:txBody>
                  <a:tcPr/>
                </a:tc>
                <a:extLst>
                  <a:ext uri="{0D108BD9-81ED-4DB2-BD59-A6C34878D82A}">
                    <a16:rowId xmlns:a16="http://schemas.microsoft.com/office/drawing/2014/main" val="1740448070"/>
                  </a:ext>
                </a:extLst>
              </a:tr>
              <a:tr h="37084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panose="020B0502040204020203" pitchFamily="34" charset="0"/>
                          <a:cs typeface="Segoe UI" panose="020B0502040204020203" pitchFamily="34" charset="0"/>
                        </a:rPr>
                        <a:t>Small-group exercise</a:t>
                      </a:r>
                    </a:p>
                  </a:txBody>
                  <a:tcPr/>
                </a:tc>
                <a:tc>
                  <a:txBody>
                    <a:bodyPr/>
                    <a:lstStyle/>
                    <a:p>
                      <a:pPr algn="ctr"/>
                      <a:r>
                        <a:rPr lang="en-US" dirty="0">
                          <a:latin typeface="Segoe UI" panose="020B0502040204020203" pitchFamily="34" charset="0"/>
                          <a:cs typeface="Segoe UI" panose="020B0502040204020203" pitchFamily="34" charset="0"/>
                        </a:rPr>
                        <a:t>20</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Small group conversations</a:t>
                      </a:r>
                    </a:p>
                  </a:txBody>
                  <a:tcPr/>
                </a:tc>
                <a:extLst>
                  <a:ext uri="{0D108BD9-81ED-4DB2-BD59-A6C34878D82A}">
                    <a16:rowId xmlns:a16="http://schemas.microsoft.com/office/drawing/2014/main" val="4049423638"/>
                  </a:ext>
                </a:extLst>
              </a:tr>
              <a:tr h="370840">
                <a:tc>
                  <a:txBody>
                    <a:bodyPr/>
                    <a:lstStyle/>
                    <a:p>
                      <a:pPr marL="285750"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Share perspectives</a:t>
                      </a:r>
                    </a:p>
                  </a:txBody>
                  <a:tcPr/>
                </a:tc>
                <a:tc>
                  <a:txBody>
                    <a:bodyPr/>
                    <a:lstStyle/>
                    <a:p>
                      <a:pPr algn="ctr"/>
                      <a:r>
                        <a:rPr lang="en-US" dirty="0">
                          <a:latin typeface="Segoe UI" panose="020B0502040204020203" pitchFamily="34" charset="0"/>
                          <a:cs typeface="Segoe UI" panose="020B0502040204020203" pitchFamily="34" charset="0"/>
                        </a:rPr>
                        <a:t>15</a:t>
                      </a:r>
                    </a:p>
                  </a:txBody>
                  <a:tcPr anchor="ctr"/>
                </a:tc>
                <a:tc>
                  <a:txBody>
                    <a:bodyPr/>
                    <a:lstStyle/>
                    <a:p>
                      <a:r>
                        <a:rPr lang="en-US" dirty="0">
                          <a:latin typeface="Segoe UI" panose="020B0502040204020203" pitchFamily="34" charset="0"/>
                          <a:cs typeface="Segoe UI" panose="020B0502040204020203" pitchFamily="34" charset="0"/>
                        </a:rPr>
                        <a:t>Whole team conversation</a:t>
                      </a:r>
                    </a:p>
                  </a:txBody>
                  <a:tcPr/>
                </a:tc>
                <a:extLst>
                  <a:ext uri="{0D108BD9-81ED-4DB2-BD59-A6C34878D82A}">
                    <a16:rowId xmlns:a16="http://schemas.microsoft.com/office/drawing/2014/main" val="761904926"/>
                  </a:ext>
                </a:extLst>
              </a:tr>
              <a:tr h="370840">
                <a:tc>
                  <a:txBody>
                    <a:bodyPr/>
                    <a:lstStyle/>
                    <a:p>
                      <a:r>
                        <a:rPr lang="en-US" dirty="0">
                          <a:latin typeface="Segoe UI" panose="020B0502040204020203" pitchFamily="34" charset="0"/>
                          <a:cs typeface="Segoe UI" panose="020B0502040204020203" pitchFamily="34" charset="0"/>
                        </a:rPr>
                        <a:t>Review course objectives</a:t>
                      </a:r>
                    </a:p>
                  </a:txBody>
                  <a:tcPr/>
                </a:tc>
                <a:tc>
                  <a:txBody>
                    <a:bodyPr/>
                    <a:lstStyle/>
                    <a:p>
                      <a:pPr algn="ctr"/>
                      <a:r>
                        <a:rPr lang="en-US" dirty="0">
                          <a:latin typeface="Segoe UI" panose="020B0502040204020203" pitchFamily="34" charset="0"/>
                          <a:cs typeface="Segoe UI" panose="020B0502040204020203" pitchFamily="34" charset="0"/>
                        </a:rPr>
                        <a:t>2</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RTC-led</a:t>
                      </a:r>
                    </a:p>
                  </a:txBody>
                  <a:tcPr/>
                </a:tc>
                <a:extLst>
                  <a:ext uri="{0D108BD9-81ED-4DB2-BD59-A6C34878D82A}">
                    <a16:rowId xmlns:a16="http://schemas.microsoft.com/office/drawing/2014/main" val="267889486"/>
                  </a:ext>
                </a:extLst>
              </a:tr>
              <a:tr h="370840">
                <a:tc>
                  <a:txBody>
                    <a:bodyPr/>
                    <a:lstStyle/>
                    <a:p>
                      <a:r>
                        <a:rPr lang="en-US" dirty="0">
                          <a:latin typeface="Segoe UI" panose="020B0502040204020203" pitchFamily="34" charset="0"/>
                          <a:cs typeface="Segoe UI" panose="020B0502040204020203" pitchFamily="34" charset="0"/>
                        </a:rPr>
                        <a:t>Wrap-up</a:t>
                      </a:r>
                    </a:p>
                  </a:txBody>
                  <a:tcPr/>
                </a:tc>
                <a:tc>
                  <a:txBody>
                    <a:bodyPr/>
                    <a:lstStyle/>
                    <a:p>
                      <a:pPr algn="ctr"/>
                      <a:r>
                        <a:rPr lang="en-US" dirty="0">
                          <a:latin typeface="Segoe UI" panose="020B0502040204020203" pitchFamily="34" charset="0"/>
                          <a:cs typeface="Segoe UI" panose="020B0502040204020203" pitchFamily="34" charset="0"/>
                        </a:rPr>
                        <a:t>8</a:t>
                      </a:r>
                    </a:p>
                  </a:txBody>
                  <a:tcPr anchor="ctr"/>
                </a:tc>
                <a:tc>
                  <a:txBody>
                    <a:bodyPr/>
                    <a:lstStyle/>
                    <a:p>
                      <a:r>
                        <a:rPr lang="en-US" dirty="0">
                          <a:latin typeface="Segoe UI" panose="020B0502040204020203" pitchFamily="34" charset="0"/>
                          <a:cs typeface="Segoe UI" panose="020B0502040204020203" pitchFamily="34" charset="0"/>
                        </a:rPr>
                        <a:t>RTC-led</a:t>
                      </a:r>
                    </a:p>
                  </a:txBody>
                  <a:tcPr/>
                </a:tc>
                <a:extLst>
                  <a:ext uri="{0D108BD9-81ED-4DB2-BD59-A6C34878D82A}">
                    <a16:rowId xmlns:a16="http://schemas.microsoft.com/office/drawing/2014/main" val="251120606"/>
                  </a:ext>
                </a:extLst>
              </a:tr>
            </a:tbl>
          </a:graphicData>
        </a:graphic>
      </p:graphicFrame>
      <p:sp>
        <p:nvSpPr>
          <p:cNvPr id="10" name="Footer Placeholder 6">
            <a:extLst>
              <a:ext uri="{FF2B5EF4-FFF2-40B4-BE49-F238E27FC236}">
                <a16:creationId xmlns:a16="http://schemas.microsoft.com/office/drawing/2014/main" id="{BE04211A-DEC1-472B-A335-717758D3D5D1}"/>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159999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74A654-3FA8-46A6-9311-06BE0DC4CF2E}"/>
              </a:ext>
            </a:extLst>
          </p:cNvPr>
          <p:cNvSpPr>
            <a:spLocks noGrp="1"/>
          </p:cNvSpPr>
          <p:nvPr>
            <p:ph type="title"/>
          </p:nvPr>
        </p:nvSpPr>
        <p:spPr/>
        <p:txBody>
          <a:bodyPr/>
          <a:lstStyle/>
          <a:p>
            <a:r>
              <a:rPr lang="en-US" dirty="0"/>
              <a:t>Course objectives</a:t>
            </a:r>
          </a:p>
        </p:txBody>
      </p:sp>
      <p:sp>
        <p:nvSpPr>
          <p:cNvPr id="5" name="Slide Number Placeholder 4">
            <a:extLst>
              <a:ext uri="{FF2B5EF4-FFF2-40B4-BE49-F238E27FC236}">
                <a16:creationId xmlns:a16="http://schemas.microsoft.com/office/drawing/2014/main" id="{888AD015-0020-4D7D-866B-85A210D9B7AD}"/>
              </a:ext>
            </a:extLst>
          </p:cNvPr>
          <p:cNvSpPr>
            <a:spLocks noGrp="1"/>
          </p:cNvSpPr>
          <p:nvPr>
            <p:ph type="sldNum" sz="quarter" idx="11"/>
          </p:nvPr>
        </p:nvSpPr>
        <p:spPr/>
        <p:txBody>
          <a:bodyPr/>
          <a:lstStyle/>
          <a:p>
            <a:pPr>
              <a:defRPr/>
            </a:pPr>
            <a:fld id="{91EAB261-394D-4D9C-9A31-C9FF847D6AC9}" type="slidenum">
              <a:rPr lang="en-US" smtClean="0"/>
              <a:pPr>
                <a:defRPr/>
              </a:pPr>
              <a:t>7</a:t>
            </a:fld>
            <a:endParaRPr lang="en-US" dirty="0"/>
          </a:p>
        </p:txBody>
      </p:sp>
      <p:sp>
        <p:nvSpPr>
          <p:cNvPr id="8" name="Action Button: Go Forward or Next 7" descr="Next slide.">
            <a:hlinkClick r:id="" action="ppaction://hlinkshowjump?jump=nextslide" highlightClick="1"/>
            <a:extLst>
              <a:ext uri="{FF2B5EF4-FFF2-40B4-BE49-F238E27FC236}">
                <a16:creationId xmlns:a16="http://schemas.microsoft.com/office/drawing/2014/main" id="{496F7385-B34F-4F56-B693-3348FDF6716B}"/>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87BFBE89-71CF-4EF9-A262-5F6D2AFC7B33}"/>
              </a:ext>
            </a:extLst>
          </p:cNvPr>
          <p:cNvSpPr>
            <a:spLocks noGrp="1"/>
          </p:cNvSpPr>
          <p:nvPr>
            <p:ph idx="1"/>
          </p:nvPr>
        </p:nvSpPr>
        <p:spPr>
          <a:xfrm>
            <a:off x="360363" y="1089890"/>
            <a:ext cx="8445500" cy="5067069"/>
          </a:xfrm>
        </p:spPr>
        <p:txBody>
          <a:bodyPr/>
          <a:lstStyle/>
          <a:p>
            <a:pPr marL="342900" marR="0" lvl="0" indent="-342900">
              <a:lnSpc>
                <a:spcPct val="107000"/>
              </a:lnSpc>
              <a:spcBef>
                <a:spcPts val="0"/>
              </a:spcBef>
              <a:spcAft>
                <a:spcPts val="0"/>
              </a:spcAft>
              <a:buFont typeface="+mj-lt"/>
              <a:buAutoNum type="arabicPeriod"/>
            </a:pPr>
            <a:r>
              <a:rPr lang="en-US" dirty="0">
                <a:effectLst/>
                <a:latin typeface="Segoe UI" panose="020B0502040204020203" pitchFamily="34" charset="0"/>
                <a:ea typeface="Calibri" panose="020F0502020204030204" pitchFamily="34" charset="0"/>
                <a:cs typeface="Segoe UI" panose="020B0502040204020203" pitchFamily="34" charset="0"/>
              </a:rPr>
              <a:t>Based on a client interview, the volunteer can determine whether the beneficiary has </a:t>
            </a:r>
            <a:r>
              <a:rPr lang="en-US" sz="2800" dirty="0"/>
              <a:t>Guaranteed Issue for Medigap </a:t>
            </a:r>
            <a:r>
              <a:rPr lang="en-US" dirty="0">
                <a:effectLst/>
                <a:latin typeface="Segoe UI" panose="020B0502040204020203" pitchFamily="34" charset="0"/>
                <a:ea typeface="Calibri" panose="020F0502020204030204" pitchFamily="34" charset="0"/>
                <a:cs typeface="Segoe UI" panose="020B0502040204020203" pitchFamily="34" charset="0"/>
              </a:rPr>
              <a:t>rights and protections.</a:t>
            </a:r>
          </a:p>
          <a:p>
            <a:pPr marL="342900" marR="0" lvl="0" indent="-342900">
              <a:lnSpc>
                <a:spcPct val="107000"/>
              </a:lnSpc>
              <a:spcBef>
                <a:spcPts val="0"/>
              </a:spcBef>
              <a:spcAft>
                <a:spcPts val="0"/>
              </a:spcAft>
              <a:buFont typeface="+mj-lt"/>
              <a:buAutoNum type="arabicPeriod"/>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mj-lt"/>
              <a:buAutoNum type="arabicPeriod"/>
            </a:pPr>
            <a:r>
              <a:rPr lang="en-US" dirty="0">
                <a:latin typeface="Segoe UI" panose="020B0502040204020203" pitchFamily="34" charset="0"/>
                <a:ea typeface="Calibri" panose="020F0502020204030204" pitchFamily="34" charset="0"/>
                <a:cs typeface="Segoe UI" panose="020B0502040204020203" pitchFamily="34" charset="0"/>
              </a:rPr>
              <a:t>Using a SHIBA publication, describe to a client what coverage a standard Medigap Plan G provides. (after Medicare) and what the beneficiary liability is.</a:t>
            </a:r>
          </a:p>
          <a:p>
            <a:pPr marL="342900" marR="0" lvl="0" indent="-342900">
              <a:lnSpc>
                <a:spcPct val="107000"/>
              </a:lnSpc>
              <a:spcBef>
                <a:spcPts val="0"/>
              </a:spcBef>
              <a:spcAft>
                <a:spcPts val="0"/>
              </a:spcAft>
              <a:buFont typeface="+mj-lt"/>
              <a:buAutoNum type="arabicPeriod"/>
            </a:pPr>
            <a:endParaRPr lang="en-US" sz="1100" dirty="0">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mj-lt"/>
              <a:buAutoNum type="arabicPeriod"/>
            </a:pPr>
            <a:r>
              <a:rPr lang="en-US" dirty="0">
                <a:latin typeface="Segoe UI" panose="020B0502040204020203" pitchFamily="34" charset="0"/>
                <a:ea typeface="Calibri" panose="020F0502020204030204" pitchFamily="34" charset="0"/>
                <a:cs typeface="Segoe UI" panose="020B0502040204020203" pitchFamily="34" charset="0"/>
              </a:rPr>
              <a:t>Summarize, for a client, the general rules (federal and state) about medical underwriting and waiting periods for pre-existing conditions.</a:t>
            </a:r>
          </a:p>
          <a:p>
            <a:pPr marR="0" lvl="0" algn="ctr">
              <a:lnSpc>
                <a:spcPct val="107000"/>
              </a:lnSpc>
              <a:spcBef>
                <a:spcPts val="0"/>
              </a:spcBef>
              <a:spcAft>
                <a:spcPts val="0"/>
              </a:spcAft>
            </a:pPr>
            <a:r>
              <a:rPr lang="en-US" i="1" dirty="0">
                <a:latin typeface="Segoe UI" panose="020B0502040204020203" pitchFamily="34" charset="0"/>
                <a:ea typeface="Calibri" panose="020F0502020204030204" pitchFamily="34" charset="0"/>
                <a:cs typeface="Segoe UI" panose="020B0502040204020203" pitchFamily="34" charset="0"/>
              </a:rPr>
              <a:t>                                                                Continued</a:t>
            </a:r>
          </a:p>
        </p:txBody>
      </p:sp>
      <p:sp>
        <p:nvSpPr>
          <p:cNvPr id="7" name="Footer Placeholder 6">
            <a:extLst>
              <a:ext uri="{FF2B5EF4-FFF2-40B4-BE49-F238E27FC236}">
                <a16:creationId xmlns:a16="http://schemas.microsoft.com/office/drawing/2014/main" id="{C49967BA-A9C9-4404-94EC-EE8BB0945C38}"/>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193936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74A654-3FA8-46A6-9311-06BE0DC4CF2E}"/>
              </a:ext>
            </a:extLst>
          </p:cNvPr>
          <p:cNvSpPr>
            <a:spLocks noGrp="1"/>
          </p:cNvSpPr>
          <p:nvPr>
            <p:ph type="title"/>
          </p:nvPr>
        </p:nvSpPr>
        <p:spPr/>
        <p:txBody>
          <a:bodyPr/>
          <a:lstStyle/>
          <a:p>
            <a:r>
              <a:rPr lang="en-US" dirty="0"/>
              <a:t>Course objectives </a:t>
            </a:r>
            <a:r>
              <a:rPr lang="en-US" i="1" dirty="0"/>
              <a:t>(continued)</a:t>
            </a:r>
            <a:endParaRPr lang="en-US" dirty="0"/>
          </a:p>
        </p:txBody>
      </p:sp>
      <p:sp>
        <p:nvSpPr>
          <p:cNvPr id="4" name="Footer Placeholder 3">
            <a:extLst>
              <a:ext uri="{FF2B5EF4-FFF2-40B4-BE49-F238E27FC236}">
                <a16:creationId xmlns:a16="http://schemas.microsoft.com/office/drawing/2014/main" id="{2575BD54-F194-428A-B214-3E3A0041C46C}"/>
              </a:ext>
            </a:extLst>
          </p:cNvPr>
          <p:cNvSpPr>
            <a:spLocks noGrp="1"/>
          </p:cNvSpPr>
          <p:nvPr>
            <p:ph type="ftr" sz="quarter" idx="10"/>
          </p:nvPr>
        </p:nvSpPr>
        <p:spPr>
          <a:xfrm>
            <a:off x="1158875" y="6315075"/>
            <a:ext cx="4582706" cy="200025"/>
          </a:xfrm>
        </p:spPr>
        <p:txBody>
          <a:bodyPr/>
          <a:lstStyle/>
          <a:p>
            <a:pPr>
              <a:defRPr/>
            </a:pPr>
            <a:r>
              <a:rPr lang="en-US">
                <a:solidFill>
                  <a:prstClr val="black">
                    <a:lumMod val="75000"/>
                    <a:lumOff val="25000"/>
                  </a:prstClr>
                </a:solidFill>
              </a:rPr>
              <a:t>SHIBA advisor continuing education  |  May 2022</a:t>
            </a:r>
            <a:endParaRPr lang="en-US" dirty="0">
              <a:solidFill>
                <a:prstClr val="black">
                  <a:lumMod val="75000"/>
                  <a:lumOff val="25000"/>
                </a:prstClr>
              </a:solidFill>
            </a:endParaRPr>
          </a:p>
        </p:txBody>
      </p:sp>
      <p:sp>
        <p:nvSpPr>
          <p:cNvPr id="5" name="Slide Number Placeholder 4">
            <a:extLst>
              <a:ext uri="{FF2B5EF4-FFF2-40B4-BE49-F238E27FC236}">
                <a16:creationId xmlns:a16="http://schemas.microsoft.com/office/drawing/2014/main" id="{888AD015-0020-4D7D-866B-85A210D9B7AD}"/>
              </a:ext>
            </a:extLst>
          </p:cNvPr>
          <p:cNvSpPr>
            <a:spLocks noGrp="1"/>
          </p:cNvSpPr>
          <p:nvPr>
            <p:ph type="sldNum" sz="quarter" idx="11"/>
          </p:nvPr>
        </p:nvSpPr>
        <p:spPr/>
        <p:txBody>
          <a:bodyPr/>
          <a:lstStyle/>
          <a:p>
            <a:pPr>
              <a:defRPr/>
            </a:pPr>
            <a:fld id="{91EAB261-394D-4D9C-9A31-C9FF847D6AC9}" type="slidenum">
              <a:rPr lang="en-US" smtClean="0"/>
              <a:pPr>
                <a:defRPr/>
              </a:pPr>
              <a:t>8</a:t>
            </a:fld>
            <a:endParaRPr lang="en-US" dirty="0"/>
          </a:p>
        </p:txBody>
      </p:sp>
      <p:sp>
        <p:nvSpPr>
          <p:cNvPr id="8" name="Action Button: Go Forward or Next 7" descr="Next slide.">
            <a:hlinkClick r:id="" action="ppaction://hlinkshowjump?jump=nextslide" highlightClick="1"/>
            <a:extLst>
              <a:ext uri="{FF2B5EF4-FFF2-40B4-BE49-F238E27FC236}">
                <a16:creationId xmlns:a16="http://schemas.microsoft.com/office/drawing/2014/main" id="{496F7385-B34F-4F56-B693-3348FDF6716B}"/>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87BFBE89-71CF-4EF9-A262-5F6D2AFC7B33}"/>
              </a:ext>
            </a:extLst>
          </p:cNvPr>
          <p:cNvSpPr>
            <a:spLocks noGrp="1"/>
          </p:cNvSpPr>
          <p:nvPr>
            <p:ph idx="1"/>
          </p:nvPr>
        </p:nvSpPr>
        <p:spPr>
          <a:xfrm>
            <a:off x="360363" y="1089891"/>
            <a:ext cx="8445500" cy="4484968"/>
          </a:xfrm>
        </p:spPr>
        <p:txBody>
          <a:bodyPr/>
          <a:lstStyle/>
          <a:p>
            <a:pPr marL="514350" indent="-514350">
              <a:lnSpc>
                <a:spcPct val="107000"/>
              </a:lnSpc>
              <a:spcBef>
                <a:spcPts val="0"/>
              </a:spcBef>
              <a:spcAft>
                <a:spcPts val="0"/>
              </a:spcAft>
              <a:buAutoNum type="arabicPeriod" startAt="4"/>
            </a:pPr>
            <a:r>
              <a:rPr lang="en-US" dirty="0">
                <a:latin typeface="Segoe UI" panose="020B0502040204020203" pitchFamily="34" charset="0"/>
                <a:ea typeface="Calibri" panose="020F0502020204030204" pitchFamily="34" charset="0"/>
                <a:cs typeface="Segoe UI" panose="020B0502040204020203" pitchFamily="34" charset="0"/>
              </a:rPr>
              <a:t>Develop an example list, which applies the general rules to the case of this client to explain their specific rights and protections.</a:t>
            </a:r>
          </a:p>
          <a:p>
            <a:pPr marL="514350" indent="-514350">
              <a:lnSpc>
                <a:spcPct val="107000"/>
              </a:lnSpc>
              <a:spcBef>
                <a:spcPts val="0"/>
              </a:spcBef>
              <a:spcAft>
                <a:spcPts val="0"/>
              </a:spcAft>
              <a:buAutoNum type="arabicPeriod" startAt="4"/>
            </a:pPr>
            <a:endParaRPr lang="en-US" sz="1100" dirty="0"/>
          </a:p>
          <a:p>
            <a:pPr marL="457200" marR="0" lvl="0" indent="-457200">
              <a:lnSpc>
                <a:spcPct val="107000"/>
              </a:lnSpc>
              <a:spcBef>
                <a:spcPts val="0"/>
              </a:spcBef>
              <a:spcAft>
                <a:spcPts val="0"/>
              </a:spcAft>
              <a:buFont typeface="+mj-lt"/>
              <a:buAutoNum type="arabicPeriod" startAt="5"/>
            </a:pPr>
            <a:r>
              <a:rPr lang="en-US" dirty="0">
                <a:effectLst/>
                <a:latin typeface="Segoe UI" panose="020B0502040204020203" pitchFamily="34" charset="0"/>
                <a:ea typeface="Calibri" panose="020F0502020204030204" pitchFamily="34" charset="0"/>
                <a:cs typeface="Segoe UI" panose="020B0502040204020203" pitchFamily="34" charset="0"/>
              </a:rPr>
              <a:t>Create a checklist as a way to organize our work when </a:t>
            </a:r>
            <a:r>
              <a:rPr lang="en-US" dirty="0">
                <a:latin typeface="Segoe UI" panose="020B0502040204020203" pitchFamily="34" charset="0"/>
                <a:ea typeface="Calibri" panose="020F0502020204030204" pitchFamily="34" charset="0"/>
                <a:cs typeface="Segoe UI" panose="020B0502040204020203" pitchFamily="34" charset="0"/>
              </a:rPr>
              <a:t>providing </a:t>
            </a:r>
            <a:r>
              <a:rPr lang="en-US" dirty="0">
                <a:effectLst/>
                <a:latin typeface="Segoe UI" panose="020B0502040204020203" pitchFamily="34" charset="0"/>
                <a:ea typeface="Calibri" panose="020F0502020204030204" pitchFamily="34" charset="0"/>
                <a:cs typeface="Segoe UI" panose="020B0502040204020203" pitchFamily="34" charset="0"/>
              </a:rPr>
              <a:t>direct service to clients.</a:t>
            </a:r>
            <a:endParaRPr lang="en-US"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87541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59B3-D3A1-4964-AF02-B971EA8CDF56}"/>
              </a:ext>
            </a:extLst>
          </p:cNvPr>
          <p:cNvSpPr>
            <a:spLocks noGrp="1"/>
          </p:cNvSpPr>
          <p:nvPr>
            <p:ph type="title"/>
          </p:nvPr>
        </p:nvSpPr>
        <p:spPr/>
        <p:txBody>
          <a:bodyPr/>
          <a:lstStyle/>
          <a:p>
            <a:r>
              <a:rPr lang="en-US" dirty="0"/>
              <a:t>Materials check</a:t>
            </a:r>
          </a:p>
        </p:txBody>
      </p:sp>
      <p:sp>
        <p:nvSpPr>
          <p:cNvPr id="3" name="Subtitle 2">
            <a:extLst>
              <a:ext uri="{FF2B5EF4-FFF2-40B4-BE49-F238E27FC236}">
                <a16:creationId xmlns:a16="http://schemas.microsoft.com/office/drawing/2014/main" id="{77DF0E4A-68A7-4A8A-8A61-62A7FE91AB8C}"/>
              </a:ext>
            </a:extLst>
          </p:cNvPr>
          <p:cNvSpPr>
            <a:spLocks noGrp="1"/>
          </p:cNvSpPr>
          <p:nvPr>
            <p:ph type="body" idx="1"/>
          </p:nvPr>
        </p:nvSpPr>
        <p:spPr/>
        <p:txBody>
          <a:bodyPr/>
          <a:lstStyle/>
          <a:p>
            <a:r>
              <a:rPr lang="en-US" dirty="0"/>
              <a:t>Print and online</a:t>
            </a:r>
          </a:p>
        </p:txBody>
      </p:sp>
      <p:sp>
        <p:nvSpPr>
          <p:cNvPr id="4" name="Action Button: Go Forward or Next 3" descr="Next slide.">
            <a:hlinkClick r:id="" action="ppaction://hlinkshowjump?jump=nextslide" highlightClick="1"/>
            <a:extLst>
              <a:ext uri="{FF2B5EF4-FFF2-40B4-BE49-F238E27FC236}">
                <a16:creationId xmlns:a16="http://schemas.microsoft.com/office/drawing/2014/main" id="{24821547-21D0-4EA8-9264-1214FBD82B1D}"/>
              </a:ext>
            </a:extLst>
          </p:cNvPr>
          <p:cNvSpPr/>
          <p:nvPr/>
        </p:nvSpPr>
        <p:spPr>
          <a:xfrm>
            <a:off x="8617622" y="5796244"/>
            <a:ext cx="375027" cy="36071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6">
            <a:extLst>
              <a:ext uri="{FF2B5EF4-FFF2-40B4-BE49-F238E27FC236}">
                <a16:creationId xmlns:a16="http://schemas.microsoft.com/office/drawing/2014/main" id="{BAB06B7A-DD6D-470E-83D3-EF47DADB3273}"/>
              </a:ext>
            </a:extLst>
          </p:cNvPr>
          <p:cNvSpPr>
            <a:spLocks noGrp="1"/>
          </p:cNvSpPr>
          <p:nvPr>
            <p:ph type="ftr" sz="quarter" idx="10"/>
          </p:nvPr>
        </p:nvSpPr>
        <p:spPr>
          <a:xfrm>
            <a:off x="1158875" y="6315075"/>
            <a:ext cx="4568530" cy="200025"/>
          </a:xfrm>
        </p:spPr>
        <p:txBody>
          <a:bodyPr/>
          <a:lstStyle/>
          <a:p>
            <a:pPr>
              <a:defRPr/>
            </a:pPr>
            <a:r>
              <a:rPr lang="en-US" dirty="0">
                <a:solidFill>
                  <a:prstClr val="black">
                    <a:lumMod val="75000"/>
                    <a:lumOff val="25000"/>
                  </a:prstClr>
                </a:solidFill>
              </a:rPr>
              <a:t>SHIBA advisor continuing education  |  June 2022</a:t>
            </a:r>
          </a:p>
        </p:txBody>
      </p:sp>
    </p:spTree>
    <p:extLst>
      <p:ext uri="{BB962C8B-B14F-4D97-AF65-F5344CB8AC3E}">
        <p14:creationId xmlns:p14="http://schemas.microsoft.com/office/powerpoint/2010/main" val="2925486713"/>
      </p:ext>
    </p:extLst>
  </p:cSld>
  <p:clrMapOvr>
    <a:masterClrMapping/>
  </p:clrMapOvr>
</p:sld>
</file>

<file path=ppt/theme/theme1.xml><?xml version="1.0" encoding="utf-8"?>
<a:theme xmlns:a="http://schemas.openxmlformats.org/drawingml/2006/main" name="OIC_presentation_PPT">
  <a:themeElements>
    <a:clrScheme name="OIC Color">
      <a:dk1>
        <a:sysClr val="windowText" lastClr="000000"/>
      </a:dk1>
      <a:lt1>
        <a:sysClr val="window" lastClr="FFFFFF"/>
      </a:lt1>
      <a:dk2>
        <a:srgbClr val="084678"/>
      </a:dk2>
      <a:lt2>
        <a:srgbClr val="E0E0E0"/>
      </a:lt2>
      <a:accent1>
        <a:srgbClr val="1084D3"/>
      </a:accent1>
      <a:accent2>
        <a:srgbClr val="52BA3F"/>
      </a:accent2>
      <a:accent3>
        <a:srgbClr val="FCBE25"/>
      </a:accent3>
      <a:accent4>
        <a:srgbClr val="307A22"/>
      </a:accent4>
      <a:accent5>
        <a:srgbClr val="FD6308"/>
      </a:accent5>
      <a:accent6>
        <a:srgbClr val="A5A5A5"/>
      </a:accent6>
      <a:hlink>
        <a:srgbClr val="0C42D7"/>
      </a:hlink>
      <a:folHlink>
        <a:srgbClr val="307A22"/>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3379</Words>
  <Application>Microsoft Office PowerPoint</Application>
  <PresentationFormat>On-screen Show (4:3)</PresentationFormat>
  <Paragraphs>514</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vt:lpstr>
      <vt:lpstr>Courier New</vt:lpstr>
      <vt:lpstr>News Gothic MT</vt:lpstr>
      <vt:lpstr>Segoe UI</vt:lpstr>
      <vt:lpstr>Symbol</vt:lpstr>
      <vt:lpstr>Wingdings</vt:lpstr>
      <vt:lpstr>OIC_presentation_PPT</vt:lpstr>
      <vt:lpstr>Medicare Supplements (Medigaps)</vt:lpstr>
      <vt:lpstr>Medigaps</vt:lpstr>
      <vt:lpstr>Why?</vt:lpstr>
      <vt:lpstr>What today?</vt:lpstr>
      <vt:lpstr>Today’s program</vt:lpstr>
      <vt:lpstr>Agenda</vt:lpstr>
      <vt:lpstr>Course objectives</vt:lpstr>
      <vt:lpstr>Course objectives (continued)</vt:lpstr>
      <vt:lpstr>Materials check</vt:lpstr>
      <vt:lpstr>Materials for today</vt:lpstr>
      <vt:lpstr>Introduction to exercises</vt:lpstr>
      <vt:lpstr>Medigap training</vt:lpstr>
      <vt:lpstr>Guaranteed Issue for Medigap (slide 1 of 2)</vt:lpstr>
      <vt:lpstr>Guaranteed Issue for Medigap (slide 2 of 2) </vt:lpstr>
      <vt:lpstr>Medigap OEP scenarios</vt:lpstr>
      <vt:lpstr>Small-group work</vt:lpstr>
      <vt:lpstr>Instructions</vt:lpstr>
      <vt:lpstr>Scenario #1</vt:lpstr>
      <vt:lpstr>Scenario #1 (continued)</vt:lpstr>
      <vt:lpstr>Scenario #2</vt:lpstr>
      <vt:lpstr>Scenario #2 (continued)</vt:lpstr>
      <vt:lpstr>Scenario #3</vt:lpstr>
      <vt:lpstr>Scenario #3 (continued)</vt:lpstr>
      <vt:lpstr>Scenario discussion</vt:lpstr>
      <vt:lpstr>Small-group exercise </vt:lpstr>
      <vt:lpstr>Next steps </vt:lpstr>
      <vt:lpstr>Course objectives</vt:lpstr>
      <vt:lpstr>Course objectives</vt:lpstr>
      <vt:lpstr>Course objectives (continued)</vt:lpstr>
      <vt:lpstr>Wrap up</vt:lpstr>
      <vt:lpstr>Evaluation</vt:lpstr>
      <vt:lpstr>2022 training schedule</vt:lpstr>
      <vt:lpstr>Photo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Medicare Supplements (Medigaps) - Part 2</dc:title>
  <dc:subject>SHIBA volunteer monthly training about Medigaps - Part 2</dc:subject>
  <dc:creator/>
  <cp:lastModifiedBy/>
  <cp:revision>1</cp:revision>
  <dcterms:created xsi:type="dcterms:W3CDTF">2020-05-11T15:47:24Z</dcterms:created>
  <dcterms:modified xsi:type="dcterms:W3CDTF">2022-05-11T18:29:58Z</dcterms:modified>
</cp:coreProperties>
</file>