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modernComment_381_5F5DFFA7.xml" ContentType="application/vnd.ms-powerpoint.comment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48" r:id="rId1"/>
  </p:sldMasterIdLst>
  <p:notesMasterIdLst>
    <p:notesMasterId r:id="rId36"/>
  </p:notesMasterIdLst>
  <p:handoutMasterIdLst>
    <p:handoutMasterId r:id="rId37"/>
  </p:handoutMasterIdLst>
  <p:sldIdLst>
    <p:sldId id="937" r:id="rId2"/>
    <p:sldId id="942" r:id="rId3"/>
    <p:sldId id="922" r:id="rId4"/>
    <p:sldId id="926" r:id="rId5"/>
    <p:sldId id="923" r:id="rId6"/>
    <p:sldId id="897" r:id="rId7"/>
    <p:sldId id="894" r:id="rId8"/>
    <p:sldId id="921" r:id="rId9"/>
    <p:sldId id="927" r:id="rId10"/>
    <p:sldId id="909" r:id="rId11"/>
    <p:sldId id="928" r:id="rId12"/>
    <p:sldId id="919" r:id="rId13"/>
    <p:sldId id="924" r:id="rId14"/>
    <p:sldId id="925" r:id="rId15"/>
    <p:sldId id="908" r:id="rId16"/>
    <p:sldId id="929" r:id="rId17"/>
    <p:sldId id="930" r:id="rId18"/>
    <p:sldId id="938" r:id="rId19"/>
    <p:sldId id="944" r:id="rId20"/>
    <p:sldId id="947" r:id="rId21"/>
    <p:sldId id="948" r:id="rId22"/>
    <p:sldId id="939" r:id="rId23"/>
    <p:sldId id="945" r:id="rId24"/>
    <p:sldId id="931" r:id="rId25"/>
    <p:sldId id="898" r:id="rId26"/>
    <p:sldId id="899" r:id="rId27"/>
    <p:sldId id="932" r:id="rId28"/>
    <p:sldId id="943" r:id="rId29"/>
    <p:sldId id="949" r:id="rId30"/>
    <p:sldId id="935" r:id="rId31"/>
    <p:sldId id="950" r:id="rId32"/>
    <p:sldId id="903" r:id="rId33"/>
    <p:sldId id="822" r:id="rId34"/>
    <p:sldId id="889" r:id="rId35"/>
  </p:sldIdLst>
  <p:sldSz cx="9144000" cy="6858000" type="screen4x3"/>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News Gothic MT"/>
        <a:ea typeface="+mn-ea"/>
        <a:cs typeface="+mn-cs"/>
      </a:defRPr>
    </a:lvl1pPr>
    <a:lvl2pPr marL="457200" algn="l" defTabSz="457200" rtl="0" eaLnBrk="0" fontAlgn="base" hangingPunct="0">
      <a:spcBef>
        <a:spcPct val="0"/>
      </a:spcBef>
      <a:spcAft>
        <a:spcPct val="0"/>
      </a:spcAft>
      <a:defRPr kern="1200">
        <a:solidFill>
          <a:schemeClr val="tx1"/>
        </a:solidFill>
        <a:latin typeface="News Gothic MT"/>
        <a:ea typeface="+mn-ea"/>
        <a:cs typeface="+mn-cs"/>
      </a:defRPr>
    </a:lvl2pPr>
    <a:lvl3pPr marL="914400" algn="l" defTabSz="457200" rtl="0" eaLnBrk="0" fontAlgn="base" hangingPunct="0">
      <a:spcBef>
        <a:spcPct val="0"/>
      </a:spcBef>
      <a:spcAft>
        <a:spcPct val="0"/>
      </a:spcAft>
      <a:defRPr kern="1200">
        <a:solidFill>
          <a:schemeClr val="tx1"/>
        </a:solidFill>
        <a:latin typeface="News Gothic MT"/>
        <a:ea typeface="+mn-ea"/>
        <a:cs typeface="+mn-cs"/>
      </a:defRPr>
    </a:lvl3pPr>
    <a:lvl4pPr marL="1371600" algn="l" defTabSz="457200" rtl="0" eaLnBrk="0" fontAlgn="base" hangingPunct="0">
      <a:spcBef>
        <a:spcPct val="0"/>
      </a:spcBef>
      <a:spcAft>
        <a:spcPct val="0"/>
      </a:spcAft>
      <a:defRPr kern="1200">
        <a:solidFill>
          <a:schemeClr val="tx1"/>
        </a:solidFill>
        <a:latin typeface="News Gothic MT"/>
        <a:ea typeface="+mn-ea"/>
        <a:cs typeface="+mn-cs"/>
      </a:defRPr>
    </a:lvl4pPr>
    <a:lvl5pPr marL="1828800" algn="l" defTabSz="457200" rtl="0" eaLnBrk="0" fontAlgn="base" hangingPunct="0">
      <a:spcBef>
        <a:spcPct val="0"/>
      </a:spcBef>
      <a:spcAft>
        <a:spcPct val="0"/>
      </a:spcAft>
      <a:defRPr kern="1200">
        <a:solidFill>
          <a:schemeClr val="tx1"/>
        </a:solidFill>
        <a:latin typeface="News Gothic MT"/>
        <a:ea typeface="+mn-ea"/>
        <a:cs typeface="+mn-cs"/>
      </a:defRPr>
    </a:lvl5pPr>
    <a:lvl6pPr marL="2286000" algn="l" defTabSz="914400" rtl="0" eaLnBrk="1" latinLnBrk="0" hangingPunct="1">
      <a:defRPr kern="1200">
        <a:solidFill>
          <a:schemeClr val="tx1"/>
        </a:solidFill>
        <a:latin typeface="News Gothic MT"/>
        <a:ea typeface="+mn-ea"/>
        <a:cs typeface="+mn-cs"/>
      </a:defRPr>
    </a:lvl6pPr>
    <a:lvl7pPr marL="2743200" algn="l" defTabSz="914400" rtl="0" eaLnBrk="1" latinLnBrk="0" hangingPunct="1">
      <a:defRPr kern="1200">
        <a:solidFill>
          <a:schemeClr val="tx1"/>
        </a:solidFill>
        <a:latin typeface="News Gothic MT"/>
        <a:ea typeface="+mn-ea"/>
        <a:cs typeface="+mn-cs"/>
      </a:defRPr>
    </a:lvl7pPr>
    <a:lvl8pPr marL="3200400" algn="l" defTabSz="914400" rtl="0" eaLnBrk="1" latinLnBrk="0" hangingPunct="1">
      <a:defRPr kern="1200">
        <a:solidFill>
          <a:schemeClr val="tx1"/>
        </a:solidFill>
        <a:latin typeface="News Gothic MT"/>
        <a:ea typeface="+mn-ea"/>
        <a:cs typeface="+mn-cs"/>
      </a:defRPr>
    </a:lvl8pPr>
    <a:lvl9pPr marL="3657600" algn="l" defTabSz="914400" rtl="0" eaLnBrk="1" latinLnBrk="0" hangingPunct="1">
      <a:defRPr kern="1200">
        <a:solidFill>
          <a:schemeClr val="tx1"/>
        </a:solidFill>
        <a:latin typeface="News Gothic M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244" clrIdx="2"/>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4678"/>
    <a:srgbClr val="FEB924"/>
    <a:srgbClr val="E0E0E0"/>
    <a:srgbClr val="D0D0D0"/>
    <a:srgbClr val="003B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19" autoAdjust="0"/>
    <p:restoredTop sz="59358" autoAdjust="0"/>
  </p:normalViewPr>
  <p:slideViewPr>
    <p:cSldViewPr snapToGrid="0" snapToObjects="1">
      <p:cViewPr varScale="1">
        <p:scale>
          <a:sx n="55" d="100"/>
          <a:sy n="55" d="100"/>
        </p:scale>
        <p:origin x="1853" y="43"/>
      </p:cViewPr>
      <p:guideLst>
        <p:guide orient="horz" pos="2160"/>
        <p:guide pos="2880"/>
      </p:guideLst>
    </p:cSldViewPr>
  </p:slideViewPr>
  <p:outlineViewPr>
    <p:cViewPr>
      <p:scale>
        <a:sx n="33" d="100"/>
        <a:sy n="33" d="100"/>
      </p:scale>
      <p:origin x="0" y="-624"/>
    </p:cViewPr>
  </p:outlineViewPr>
  <p:notesTextViewPr>
    <p:cViewPr>
      <p:scale>
        <a:sx n="125" d="100"/>
        <a:sy n="125" d="100"/>
      </p:scale>
      <p:origin x="0" y="0"/>
    </p:cViewPr>
  </p:notesTextViewPr>
  <p:sorterViewPr>
    <p:cViewPr>
      <p:scale>
        <a:sx n="100" d="100"/>
        <a:sy n="100" d="100"/>
      </p:scale>
      <p:origin x="0" y="-8352"/>
    </p:cViewPr>
  </p:sorterViewPr>
  <p:notesViewPr>
    <p:cSldViewPr snapToGrid="0" snapToObjects="1">
      <p:cViewPr varScale="1">
        <p:scale>
          <a:sx n="72" d="100"/>
          <a:sy n="72" d="100"/>
        </p:scale>
        <p:origin x="2682"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8/10/relationships/authors" Targe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comments/modernComment_381_5F5DFFA7.xml><?xml version="1.0" encoding="utf-8"?>
<p188:cmLst xmlns:a="http://schemas.openxmlformats.org/drawingml/2006/main" xmlns:r="http://schemas.openxmlformats.org/officeDocument/2006/relationships" xmlns:p188="http://schemas.microsoft.com/office/powerpoint/2018/8/main">
  <p188:cm id="{6CFF706D-4051-4ACD-A8BF-D88F999CE000}" authorId="{00000000-0000-0000-0000-000000000000}" created="2022-06-01T17:37:10.980">
    <ac:txMkLst xmlns:ac="http://schemas.microsoft.com/office/drawing/2013/main/command">
      <pc:docMk xmlns:pc="http://schemas.microsoft.com/office/powerpoint/2013/main/command"/>
      <pc:sldMk xmlns:pc="http://schemas.microsoft.com/office/powerpoint/2013/main/command" cId="1599995815" sldId="897"/>
      <ac:spMk id="6" creationId="{B353CD25-BAA2-4666-890B-5426E7BF7284}"/>
      <ac:txMk cp="0" len="6">
        <ac:context len="7" hash="2200860749"/>
      </ac:txMk>
    </ac:txMkLst>
    <p188:pos x="1626092" y="380835"/>
    <p188:txBody>
      <a:bodyPr/>
      <a:lstStyle/>
      <a:p>
        <a:r>
          <a:rPr lang="en-US"/>
          <a:t>Questions for Tim:
1.	Will we be adding time to the agenda and associated slides and materials for the changes to IEP and GEP?
2.	The Bonus Materials doc makes reference to graphics and worksheet. I need to be sure I understand the points of reference. 
a.	What are the graphics? Is this the IEP/GEP job aid we discussed?
b.	Is the worksheet the same scenario worksheet we’ve used for May and June?</a:t>
        </a:r>
      </a:p>
    </p188:txBody>
  </p188:cm>
  <p188:cm id="{13846803-289E-45B5-A56F-C6E0961C720B}" authorId="{00000000-0000-0000-0000-000000000000}" created="2022-06-02T18:22:36.120">
    <pc:sldMkLst xmlns:pc="http://schemas.microsoft.com/office/powerpoint/2013/main/command">
      <pc:docMk/>
      <pc:sldMk cId="1599995815" sldId="897"/>
    </pc:sldMkLst>
    <p188:txBody>
      <a:bodyPr/>
      <a:lstStyle/>
      <a:p>
        <a:r>
          <a:rPr lang="en-US"/>
          <a:t>No need to say literal</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0"/>
            <a:ext cx="3038475" cy="465138"/>
          </a:xfrm>
          <a:prstGeom prst="rect">
            <a:avLst/>
          </a:prstGeom>
        </p:spPr>
        <p:txBody>
          <a:bodyPr vert="horz" lIns="93125" tIns="46563" rIns="93125" bIns="46563"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970344" y="0"/>
            <a:ext cx="3038475" cy="465138"/>
          </a:xfrm>
          <a:prstGeom prst="rect">
            <a:avLst/>
          </a:prstGeom>
        </p:spPr>
        <p:txBody>
          <a:bodyPr vert="horz" lIns="93125" tIns="46563" rIns="93125" bIns="46563" rtlCol="0"/>
          <a:lstStyle>
            <a:lvl1pPr algn="r" eaLnBrk="1" fontAlgn="auto" hangingPunct="1">
              <a:spcBef>
                <a:spcPts val="0"/>
              </a:spcBef>
              <a:spcAft>
                <a:spcPts val="0"/>
              </a:spcAft>
              <a:defRPr sz="1200">
                <a:latin typeface="+mn-lt"/>
              </a:defRPr>
            </a:lvl1pPr>
          </a:lstStyle>
          <a:p>
            <a:pPr>
              <a:defRPr/>
            </a:pPr>
            <a:fld id="{E90C14BC-A176-4034-87E0-7D7810727699}" type="datetimeFigureOut">
              <a:rPr lang="en-US"/>
              <a:pPr>
                <a:defRPr/>
              </a:pPr>
              <a:t>7/5/2022</a:t>
            </a:fld>
            <a:endParaRPr lang="en-US" dirty="0"/>
          </a:p>
        </p:txBody>
      </p:sp>
      <p:sp>
        <p:nvSpPr>
          <p:cNvPr id="4" name="Footer Placeholder 3"/>
          <p:cNvSpPr>
            <a:spLocks noGrp="1"/>
          </p:cNvSpPr>
          <p:nvPr>
            <p:ph type="ftr" sz="quarter" idx="2"/>
          </p:nvPr>
        </p:nvSpPr>
        <p:spPr>
          <a:xfrm>
            <a:off x="5" y="8829675"/>
            <a:ext cx="3473135" cy="465138"/>
          </a:xfrm>
          <a:prstGeom prst="rect">
            <a:avLst/>
          </a:prstGeom>
        </p:spPr>
        <p:txBody>
          <a:bodyPr vert="horz" lIns="93125" tIns="46563" rIns="93125" bIns="46563" rtlCol="0" anchor="b"/>
          <a:lstStyle>
            <a:lvl1pPr algn="l" eaLnBrk="1" fontAlgn="auto" hangingPunct="1">
              <a:spcBef>
                <a:spcPts val="0"/>
              </a:spcBef>
              <a:spcAft>
                <a:spcPts val="0"/>
              </a:spcAft>
              <a:defRPr sz="1200">
                <a:latin typeface="+mn-lt"/>
              </a:defRPr>
            </a:lvl1pPr>
          </a:lstStyle>
          <a:p>
            <a:pPr>
              <a:defRPr/>
            </a:pPr>
            <a:r>
              <a:rPr lang="en-US" dirty="0"/>
              <a:t>SHIBA volunteer continuing education | June 2022</a:t>
            </a:r>
          </a:p>
        </p:txBody>
      </p:sp>
      <p:sp>
        <p:nvSpPr>
          <p:cNvPr id="5" name="Slide Number Placeholder 4"/>
          <p:cNvSpPr>
            <a:spLocks noGrp="1"/>
          </p:cNvSpPr>
          <p:nvPr>
            <p:ph type="sldNum" sz="quarter" idx="3"/>
          </p:nvPr>
        </p:nvSpPr>
        <p:spPr>
          <a:xfrm>
            <a:off x="3970344" y="8829675"/>
            <a:ext cx="3038475" cy="465138"/>
          </a:xfrm>
          <a:prstGeom prst="rect">
            <a:avLst/>
          </a:prstGeom>
        </p:spPr>
        <p:txBody>
          <a:bodyPr vert="horz" lIns="93125" tIns="46563" rIns="93125" bIns="46563" rtlCol="0" anchor="b"/>
          <a:lstStyle>
            <a:lvl1pPr algn="r" eaLnBrk="1" fontAlgn="auto" hangingPunct="1">
              <a:spcBef>
                <a:spcPts val="0"/>
              </a:spcBef>
              <a:spcAft>
                <a:spcPts val="0"/>
              </a:spcAft>
              <a:defRPr sz="1200">
                <a:latin typeface="+mn-lt"/>
              </a:defRPr>
            </a:lvl1pPr>
          </a:lstStyle>
          <a:p>
            <a:pPr>
              <a:defRPr/>
            </a:pPr>
            <a:fld id="{B5B8F38B-DE45-4275-A30E-A3255DAFA9D9}" type="slidenum">
              <a:rPr lang="en-US"/>
              <a:pPr>
                <a:defRPr/>
              </a:pPr>
              <a:t>‹#›</a:t>
            </a:fld>
            <a:endParaRPr lang="en-US" dirty="0"/>
          </a:p>
        </p:txBody>
      </p:sp>
    </p:spTree>
    <p:extLst>
      <p:ext uri="{BB962C8B-B14F-4D97-AF65-F5344CB8AC3E}">
        <p14:creationId xmlns:p14="http://schemas.microsoft.com/office/powerpoint/2010/main" val="12199332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0"/>
            <a:ext cx="3038475" cy="465138"/>
          </a:xfrm>
          <a:prstGeom prst="rect">
            <a:avLst/>
          </a:prstGeom>
        </p:spPr>
        <p:txBody>
          <a:bodyPr vert="horz" lIns="93125" tIns="46563" rIns="93125" bIns="46563"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344" y="0"/>
            <a:ext cx="3038475" cy="465138"/>
          </a:xfrm>
          <a:prstGeom prst="rect">
            <a:avLst/>
          </a:prstGeom>
        </p:spPr>
        <p:txBody>
          <a:bodyPr vert="horz" lIns="93125" tIns="46563" rIns="93125" bIns="46563" rtlCol="0"/>
          <a:lstStyle>
            <a:lvl1pPr algn="r" eaLnBrk="1" fontAlgn="auto" hangingPunct="1">
              <a:spcBef>
                <a:spcPts val="0"/>
              </a:spcBef>
              <a:spcAft>
                <a:spcPts val="0"/>
              </a:spcAft>
              <a:defRPr sz="1200">
                <a:latin typeface="+mn-lt"/>
              </a:defRPr>
            </a:lvl1pPr>
          </a:lstStyle>
          <a:p>
            <a:pPr>
              <a:defRPr/>
            </a:pPr>
            <a:fld id="{6D3BDE0C-565D-4622-97D7-E1CD70C67F14}" type="datetimeFigureOut">
              <a:rPr lang="en-US"/>
              <a:pPr>
                <a:defRPr/>
              </a:pPr>
              <a:t>7/5/2022</a:t>
            </a:fld>
            <a:endParaRPr lang="en-US" dirty="0"/>
          </a:p>
        </p:txBody>
      </p:sp>
      <p:sp>
        <p:nvSpPr>
          <p:cNvPr id="4" name="Slide Image Placeholder 3"/>
          <p:cNvSpPr>
            <a:spLocks noGrp="1" noRot="1" noChangeAspect="1"/>
          </p:cNvSpPr>
          <p:nvPr>
            <p:ph type="sldImg" idx="2"/>
          </p:nvPr>
        </p:nvSpPr>
        <p:spPr>
          <a:xfrm>
            <a:off x="850900" y="311150"/>
            <a:ext cx="5308600" cy="3983038"/>
          </a:xfrm>
          <a:prstGeom prst="rect">
            <a:avLst/>
          </a:prstGeom>
          <a:noFill/>
          <a:ln w="12700">
            <a:solidFill>
              <a:prstClr val="black"/>
            </a:solidFill>
          </a:ln>
        </p:spPr>
        <p:txBody>
          <a:bodyPr vert="horz" lIns="93125" tIns="46563" rIns="93125" bIns="46563" rtlCol="0" anchor="ctr"/>
          <a:lstStyle/>
          <a:p>
            <a:pPr lvl="0"/>
            <a:endParaRPr lang="en-US" noProof="0" dirty="0"/>
          </a:p>
        </p:txBody>
      </p:sp>
      <p:sp>
        <p:nvSpPr>
          <p:cNvPr id="5" name="Notes Placeholder 4"/>
          <p:cNvSpPr>
            <a:spLocks noGrp="1"/>
          </p:cNvSpPr>
          <p:nvPr>
            <p:ph type="body" sz="quarter" idx="3"/>
          </p:nvPr>
        </p:nvSpPr>
        <p:spPr>
          <a:xfrm>
            <a:off x="701679" y="4416432"/>
            <a:ext cx="5607050" cy="4183063"/>
          </a:xfrm>
          <a:prstGeom prst="rect">
            <a:avLst/>
          </a:prstGeom>
        </p:spPr>
        <p:txBody>
          <a:bodyPr vert="horz" lIns="93125" tIns="46563" rIns="93125" bIns="46563"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TextBox 5">
            <a:extLst>
              <a:ext uri="{FF2B5EF4-FFF2-40B4-BE49-F238E27FC236}">
                <a16:creationId xmlns:a16="http://schemas.microsoft.com/office/drawing/2014/main" id="{E4030644-6DF2-418F-90CC-2D19B28BC6BF}"/>
              </a:ext>
            </a:extLst>
          </p:cNvPr>
          <p:cNvSpPr txBox="1"/>
          <p:nvPr/>
        </p:nvSpPr>
        <p:spPr>
          <a:xfrm>
            <a:off x="219072" y="8970212"/>
            <a:ext cx="4346909" cy="298006"/>
          </a:xfrm>
          <a:prstGeom prst="rect">
            <a:avLst/>
          </a:prstGeom>
          <a:noFill/>
        </p:spPr>
        <p:txBody>
          <a:bodyPr wrap="square" lIns="88139" tIns="44070" rIns="88139" bIns="44070" rtlCol="0">
            <a:spAutoFit/>
          </a:bodyPr>
          <a:lstStyle/>
          <a:p>
            <a:r>
              <a:rPr lang="en-US" sz="1300" dirty="0">
                <a:latin typeface="Segoe UI" panose="020B0502040204020203" pitchFamily="34" charset="0"/>
                <a:cs typeface="Segoe UI" panose="020B0502040204020203" pitchFamily="34" charset="0"/>
              </a:rPr>
              <a:t>SHIBA volunteer continuing education | July 2022</a:t>
            </a:r>
          </a:p>
        </p:txBody>
      </p:sp>
      <p:sp>
        <p:nvSpPr>
          <p:cNvPr id="7" name="Slide Number Placeholder 6">
            <a:extLst>
              <a:ext uri="{FF2B5EF4-FFF2-40B4-BE49-F238E27FC236}">
                <a16:creationId xmlns:a16="http://schemas.microsoft.com/office/drawing/2014/main" id="{4D26A363-C7E2-4013-8D3D-22A9EDF2E81C}"/>
              </a:ext>
            </a:extLst>
          </p:cNvPr>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3E8ED751-0E44-4C56-B3A4-5C7FD17DAD48}" type="slidenum">
              <a:rPr lang="en-US" smtClean="0"/>
              <a:t>‹#›</a:t>
            </a:fld>
            <a:endParaRPr lang="en-US"/>
          </a:p>
        </p:txBody>
      </p:sp>
    </p:spTree>
    <p:extLst>
      <p:ext uri="{BB962C8B-B14F-4D97-AF65-F5344CB8AC3E}">
        <p14:creationId xmlns:p14="http://schemas.microsoft.com/office/powerpoint/2010/main" val="265305069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9313" y="312738"/>
            <a:ext cx="5308600" cy="3981450"/>
          </a:xfrm>
        </p:spPr>
      </p:sp>
      <p:sp>
        <p:nvSpPr>
          <p:cNvPr id="3" name="Notes Placeholder 2"/>
          <p:cNvSpPr>
            <a:spLocks noGrp="1"/>
          </p:cNvSpPr>
          <p:nvPr>
            <p:ph type="body" idx="1"/>
          </p:nvPr>
        </p:nvSpPr>
        <p:spPr>
          <a:xfrm>
            <a:off x="701679" y="4416431"/>
            <a:ext cx="5607050" cy="4437283"/>
          </a:xfrm>
        </p:spPr>
        <p:txBody>
          <a:bodyPr/>
          <a:lstStyle/>
          <a:p>
            <a:r>
              <a:rPr lang="en-US" sz="1400" b="1" u="sng" dirty="0"/>
              <a:t>SHOW:</a:t>
            </a:r>
          </a:p>
          <a:p>
            <a:r>
              <a:rPr lang="en-US" sz="1400" b="0" u="none" dirty="0"/>
              <a:t>Slide #1</a:t>
            </a:r>
          </a:p>
          <a:p>
            <a:pPr defTabSz="440695">
              <a:defRPr/>
            </a:pPr>
            <a:endParaRPr lang="en-US" sz="1400" b="1" u="sng" dirty="0">
              <a:cs typeface="Segoe UI" panose="020B0502040204020203" pitchFamily="34" charset="0"/>
            </a:endParaRPr>
          </a:p>
          <a:p>
            <a:pPr defTabSz="440695">
              <a:defRPr/>
            </a:pPr>
            <a:r>
              <a:rPr lang="en-US" sz="1400" b="1" u="sng" dirty="0">
                <a:cs typeface="Segoe UI" panose="020B0502040204020203" pitchFamily="34" charset="0"/>
              </a:rPr>
              <a:t>SAY:</a:t>
            </a:r>
          </a:p>
          <a:p>
            <a:pPr marL="285750" indent="-285750">
              <a:buFont typeface="Arial" panose="020B0604020202020204" pitchFamily="34" charset="0"/>
              <a:buChar char="•"/>
            </a:pPr>
            <a:r>
              <a:rPr lang="en-US" altLang="en-US" sz="1400" dirty="0">
                <a:cs typeface="Segoe UI" panose="020B0502040204020203" pitchFamily="34" charset="0"/>
              </a:rPr>
              <a:t>The July 2022 CE training will be the final of three (3) programs with a focus on Medigaps or Medicare Supplement plans.</a:t>
            </a:r>
          </a:p>
        </p:txBody>
      </p:sp>
      <p:sp>
        <p:nvSpPr>
          <p:cNvPr id="4" name="Slide Number Placeholder 3">
            <a:extLst>
              <a:ext uri="{FF2B5EF4-FFF2-40B4-BE49-F238E27FC236}">
                <a16:creationId xmlns:a16="http://schemas.microsoft.com/office/drawing/2014/main" id="{880C11FD-FE95-4447-9875-DD4FBAEF9207}"/>
              </a:ext>
            </a:extLst>
          </p:cNvPr>
          <p:cNvSpPr>
            <a:spLocks noGrp="1"/>
          </p:cNvSpPr>
          <p:nvPr>
            <p:ph type="sldNum" sz="quarter" idx="5"/>
          </p:nvPr>
        </p:nvSpPr>
        <p:spPr/>
        <p:txBody>
          <a:bodyPr/>
          <a:lstStyle/>
          <a:p>
            <a:fld id="{3E8ED751-0E44-4C56-B3A4-5C7FD17DAD48}" type="slidenum">
              <a:rPr lang="en-US" smtClean="0"/>
              <a:t>1</a:t>
            </a:fld>
            <a:endParaRPr lang="en-US"/>
          </a:p>
        </p:txBody>
      </p:sp>
    </p:spTree>
    <p:extLst>
      <p:ext uri="{BB962C8B-B14F-4D97-AF65-F5344CB8AC3E}">
        <p14:creationId xmlns:p14="http://schemas.microsoft.com/office/powerpoint/2010/main" val="21217816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9313" y="312738"/>
            <a:ext cx="5308600" cy="3981450"/>
          </a:xfrm>
        </p:spPr>
      </p:sp>
      <p:sp>
        <p:nvSpPr>
          <p:cNvPr id="3" name="Notes Placeholder 2"/>
          <p:cNvSpPr>
            <a:spLocks noGrp="1"/>
          </p:cNvSpPr>
          <p:nvPr>
            <p:ph type="body" idx="1"/>
          </p:nvPr>
        </p:nvSpPr>
        <p:spPr/>
        <p:txBody>
          <a:bodyPr/>
          <a:lstStyle/>
          <a:p>
            <a:r>
              <a:rPr lang="en-US" sz="1400" b="1" u="sng" dirty="0"/>
              <a:t>SHOW:</a:t>
            </a:r>
          </a:p>
          <a:p>
            <a:r>
              <a:rPr lang="en-US" sz="1400" b="0" u="none" dirty="0"/>
              <a:t>Slide #10</a:t>
            </a:r>
          </a:p>
          <a:p>
            <a:endParaRPr lang="en-US" sz="1400" b="0" u="none" dirty="0"/>
          </a:p>
          <a:p>
            <a:pPr defTabSz="440695">
              <a:defRPr/>
            </a:pPr>
            <a:r>
              <a:rPr lang="en-US" sz="1400" b="1" u="sng" dirty="0">
                <a:cs typeface="Segoe UI" panose="020B0502040204020203" pitchFamily="34" charset="0"/>
              </a:rPr>
              <a:t>SAY:</a:t>
            </a:r>
          </a:p>
          <a:p>
            <a:pPr marL="171450" indent="-171450" defTabSz="440695">
              <a:buFont typeface="Arial" panose="020B0604020202020204" pitchFamily="34" charset="0"/>
              <a:buChar char="•"/>
              <a:defRPr/>
            </a:pPr>
            <a:r>
              <a:rPr lang="en-US" sz="1400" b="0" u="none" dirty="0">
                <a:cs typeface="Segoe UI" panose="020B0502040204020203" pitchFamily="34" charset="0"/>
              </a:rPr>
              <a:t>We did not ship the Medicare and You Handbook to anyone for this CE. We hope you have one for reference.</a:t>
            </a:r>
          </a:p>
          <a:p>
            <a:pPr marL="171450" indent="-171450" defTabSz="440695">
              <a:buFont typeface="Arial" panose="020B0604020202020204" pitchFamily="34" charset="0"/>
              <a:buChar char="•"/>
              <a:defRPr/>
            </a:pPr>
            <a:r>
              <a:rPr lang="en-US" sz="1400" b="0" u="none" dirty="0">
                <a:cs typeface="Segoe UI" panose="020B0502040204020203" pitchFamily="34" charset="0"/>
              </a:rPr>
              <a:t>Here is what we think you’re going to use today for counseling:</a:t>
            </a:r>
          </a:p>
          <a:p>
            <a:pPr marL="628650" lvl="1" indent="-171450" defTabSz="440695">
              <a:buFont typeface="Arial" panose="020B0604020202020204" pitchFamily="34" charset="0"/>
              <a:buChar char="•"/>
              <a:defRPr/>
            </a:pPr>
            <a:r>
              <a:rPr lang="en-US" sz="1400" dirty="0"/>
              <a:t>Scenarios [1, 2 or 3] describe the client perspective.</a:t>
            </a:r>
          </a:p>
          <a:p>
            <a:pPr marL="628650" lvl="1" indent="-171450" defTabSz="440695">
              <a:buFont typeface="Arial" panose="020B0604020202020204" pitchFamily="34" charset="0"/>
              <a:buChar char="•"/>
              <a:defRPr/>
            </a:pPr>
            <a:r>
              <a:rPr lang="en-US" sz="1400" dirty="0"/>
              <a:t>Approved Medicare Supplement (Medigap) plans</a:t>
            </a:r>
            <a:r>
              <a:rPr lang="en-US" sz="1400" b="0" u="none" dirty="0">
                <a:cs typeface="Segoe UI" panose="020B0502040204020203" pitchFamily="34" charset="0"/>
              </a:rPr>
              <a:t> -- which includes (last page).</a:t>
            </a:r>
          </a:p>
          <a:p>
            <a:pPr marL="628650" marR="0" lvl="1" indent="-171450" algn="l" defTabSz="440695"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400" dirty="0"/>
              <a:t>10 Standardized Medicare Supplement (Medigap) plans chart. </a:t>
            </a:r>
            <a:r>
              <a:rPr lang="en-US" altLang="en-US" sz="1400" dirty="0">
                <a:cs typeface="Segoe UI" panose="020B0502040204020203" pitchFamily="34" charset="0"/>
              </a:rPr>
              <a:t>https://www.insurance.wa.gov/sites/default/files/documents/medicare-supp-plans_55.pdf </a:t>
            </a:r>
          </a:p>
          <a:p>
            <a:pPr marL="628650" marR="0" lvl="1" indent="-171450" algn="l" defTabSz="440695"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400" dirty="0"/>
              <a:t>“What you need to know about Medigap (Medicare Supplement) plans” </a:t>
            </a:r>
            <a:r>
              <a:rPr lang="en-US" sz="1400" b="1" dirty="0"/>
              <a:t>(SHIBA publication: SHP875-4/2022).</a:t>
            </a:r>
            <a:endParaRPr lang="en-US" sz="1400" dirty="0"/>
          </a:p>
          <a:p>
            <a:pPr marL="171450" marR="0" lvl="0" indent="-171450" algn="l" defTabSz="440695"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400" b="0" u="none" dirty="0">
                <a:cs typeface="Segoe UI" panose="020B0502040204020203" pitchFamily="34" charset="0"/>
              </a:rPr>
              <a:t>Here is what we’re asking you to review later:</a:t>
            </a:r>
          </a:p>
          <a:p>
            <a:pPr marL="628650" marR="0" lvl="1" indent="-171450" algn="l" defTabSz="440695"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400" b="0" u="none" dirty="0">
                <a:cs typeface="Segoe UI" panose="020B0502040204020203" pitchFamily="34" charset="0"/>
              </a:rPr>
              <a:t>Counseling checklist</a:t>
            </a:r>
          </a:p>
          <a:p>
            <a:pPr marL="0" lvl="0" indent="0" defTabSz="440695">
              <a:buFont typeface="Arial" panose="020B0604020202020204" pitchFamily="34" charset="0"/>
              <a:buNone/>
              <a:defRPr/>
            </a:pPr>
            <a:endParaRPr lang="en-US" sz="1400" b="0" u="none" dirty="0">
              <a:cs typeface="Segoe UI" panose="020B0502040204020203" pitchFamily="34" charset="0"/>
            </a:endParaRPr>
          </a:p>
          <a:p>
            <a:r>
              <a:rPr lang="en-US" altLang="en-US" sz="1400" dirty="0">
                <a:cs typeface="Segoe UI" panose="020B0502040204020203" pitchFamily="34" charset="0"/>
              </a:rPr>
              <a:t>Materials for July 2022:</a:t>
            </a:r>
          </a:p>
          <a:p>
            <a:pPr marL="275434" indent="-275434">
              <a:buFont typeface="Arial" panose="020B0604020202020204" pitchFamily="34" charset="0"/>
              <a:buChar char="•"/>
            </a:pPr>
            <a:r>
              <a:rPr lang="en-US" altLang="en-US" sz="1400" dirty="0">
                <a:cs typeface="Segoe UI" panose="020B0502040204020203" pitchFamily="34" charset="0"/>
              </a:rPr>
              <a:t>Medigap plans, Medicare &amp; You (M&amp;Y), page 76</a:t>
            </a:r>
          </a:p>
          <a:p>
            <a:pPr marL="716130" lvl="1" indent="-275434">
              <a:buFont typeface="Arial" panose="020B0604020202020204" pitchFamily="34" charset="0"/>
              <a:buChar char="•"/>
            </a:pPr>
            <a:r>
              <a:rPr lang="en-US" altLang="en-US" sz="1400" dirty="0">
                <a:cs typeface="Segoe UI" panose="020B0502040204020203" pitchFamily="34" charset="0"/>
              </a:rPr>
              <a:t>Link to the online version, Control F, type “compare medigap plans.”</a:t>
            </a:r>
          </a:p>
          <a:p>
            <a:pPr marL="716130" lvl="1" indent="-275434">
              <a:buFont typeface="Arial" panose="020B0604020202020204" pitchFamily="34" charset="0"/>
              <a:buChar char="•"/>
            </a:pPr>
            <a:r>
              <a:rPr lang="en-US" altLang="en-US" sz="1400" dirty="0">
                <a:cs typeface="Segoe UI" panose="020B0502040204020203" pitchFamily="34" charset="0"/>
              </a:rPr>
              <a:t>Or locate the single page PDF of M&amp;Y, page 76 on My SHIBA.</a:t>
            </a:r>
          </a:p>
          <a:p>
            <a:pPr marL="275434" indent="-275434">
              <a:buFont typeface="Arial" panose="020B0604020202020204" pitchFamily="34" charset="0"/>
              <a:buChar char="•"/>
            </a:pPr>
            <a:r>
              <a:rPr lang="en-US" altLang="en-US" sz="1400" dirty="0">
                <a:cs typeface="Segoe UI" panose="020B0502040204020203" pitchFamily="34" charset="0"/>
              </a:rPr>
              <a:t>Checklist for advisors is to help guide review of the counseling.</a:t>
            </a:r>
          </a:p>
          <a:p>
            <a:pPr marL="275434" indent="-275434">
              <a:buFont typeface="Arial" panose="020B0604020202020204" pitchFamily="34" charset="0"/>
              <a:buChar char="•"/>
            </a:pPr>
            <a:r>
              <a:rPr lang="en-US" altLang="en-US" sz="1400" dirty="0">
                <a:cs typeface="Segoe UI" panose="020B0502040204020203" pitchFamily="34" charset="0"/>
              </a:rPr>
              <a:t>Client descriptions are to help get in character.</a:t>
            </a:r>
          </a:p>
          <a:p>
            <a:endParaRPr lang="en-US" sz="1400" dirty="0"/>
          </a:p>
          <a:p>
            <a:endParaRPr lang="en-US" dirty="0"/>
          </a:p>
        </p:txBody>
      </p:sp>
      <p:sp>
        <p:nvSpPr>
          <p:cNvPr id="4" name="Slide Number Placeholder 3"/>
          <p:cNvSpPr>
            <a:spLocks noGrp="1"/>
          </p:cNvSpPr>
          <p:nvPr>
            <p:ph type="sldNum" sz="quarter" idx="5"/>
          </p:nvPr>
        </p:nvSpPr>
        <p:spPr>
          <a:xfrm>
            <a:off x="3970734" y="8830658"/>
            <a:ext cx="3038145" cy="465742"/>
          </a:xfrm>
          <a:prstGeom prst="rect">
            <a:avLst/>
          </a:prstGeom>
        </p:spPr>
        <p:txBody>
          <a:bodyPr/>
          <a:lstStyle/>
          <a:p>
            <a:fld id="{ED1B5260-F937-4C8C-821B-CDE85472AE82}" type="slidenum">
              <a:rPr lang="en-US" smtClean="0"/>
              <a:t>10</a:t>
            </a:fld>
            <a:endParaRPr lang="en-US"/>
          </a:p>
        </p:txBody>
      </p:sp>
    </p:spTree>
    <p:extLst>
      <p:ext uri="{BB962C8B-B14F-4D97-AF65-F5344CB8AC3E}">
        <p14:creationId xmlns:p14="http://schemas.microsoft.com/office/powerpoint/2010/main" val="18526475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 </a:t>
            </a:r>
          </a:p>
          <a:p>
            <a:r>
              <a:rPr lang="en-US" sz="1400" b="0" u="none" dirty="0"/>
              <a:t>Slide #11</a:t>
            </a:r>
          </a:p>
        </p:txBody>
      </p:sp>
      <p:sp>
        <p:nvSpPr>
          <p:cNvPr id="4" name="Slide Number Placeholder 3"/>
          <p:cNvSpPr>
            <a:spLocks noGrp="1"/>
          </p:cNvSpPr>
          <p:nvPr>
            <p:ph type="sldNum" sz="quarter" idx="5"/>
          </p:nvPr>
        </p:nvSpPr>
        <p:spPr>
          <a:xfrm>
            <a:off x="3970734" y="8830658"/>
            <a:ext cx="3038145" cy="465742"/>
          </a:xfrm>
          <a:prstGeom prst="rect">
            <a:avLst/>
          </a:prstGeom>
        </p:spPr>
        <p:txBody>
          <a:bodyPr/>
          <a:lstStyle/>
          <a:p>
            <a:fld id="{ED1B5260-F937-4C8C-821B-CDE85472AE82}" type="slidenum">
              <a:rPr lang="en-US" smtClean="0"/>
              <a:t>11</a:t>
            </a:fld>
            <a:endParaRPr lang="en-US"/>
          </a:p>
        </p:txBody>
      </p:sp>
    </p:spTree>
    <p:extLst>
      <p:ext uri="{BB962C8B-B14F-4D97-AF65-F5344CB8AC3E}">
        <p14:creationId xmlns:p14="http://schemas.microsoft.com/office/powerpoint/2010/main" val="37477598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9313" y="312738"/>
            <a:ext cx="5308600" cy="3981450"/>
          </a:xfrm>
        </p:spPr>
      </p:sp>
      <p:sp>
        <p:nvSpPr>
          <p:cNvPr id="3" name="Notes Placeholder 2"/>
          <p:cNvSpPr>
            <a:spLocks noGrp="1"/>
          </p:cNvSpPr>
          <p:nvPr>
            <p:ph type="body" idx="1"/>
          </p:nvPr>
        </p:nvSpPr>
        <p:spPr/>
        <p:txBody>
          <a:bodyPr/>
          <a:lstStyle/>
          <a:p>
            <a:r>
              <a:rPr lang="en-US" sz="1400" b="1" u="sng" dirty="0"/>
              <a:t>SHOW:</a:t>
            </a:r>
          </a:p>
          <a:p>
            <a:r>
              <a:rPr lang="en-US" sz="1400" b="0" u="none" dirty="0"/>
              <a:t>Slide #12</a:t>
            </a:r>
          </a:p>
          <a:p>
            <a:endParaRPr lang="en-US" sz="1400" b="1" u="sng" dirty="0"/>
          </a:p>
          <a:p>
            <a:r>
              <a:rPr lang="en-US" sz="1400" b="1" u="sng" dirty="0"/>
              <a:t>SAY:</a:t>
            </a:r>
          </a:p>
          <a:p>
            <a:pPr marL="171450" indent="-171450">
              <a:buFont typeface="Arial" panose="020B0604020202020204" pitchFamily="34" charset="0"/>
              <a:buChar char="•"/>
            </a:pPr>
            <a:r>
              <a:rPr lang="en-US" sz="1400" dirty="0"/>
              <a:t>Before I assign each of you to a small group, let me provide some context for today’s program and the scenarios we have. </a:t>
            </a:r>
          </a:p>
          <a:p>
            <a:pPr marL="171450" indent="-171450">
              <a:buFont typeface="Arial" panose="020B0604020202020204" pitchFamily="34" charset="0"/>
              <a:buChar char="•"/>
            </a:pPr>
            <a:r>
              <a:rPr lang="en-US" sz="1400" dirty="0"/>
              <a:t>In May, we focused on clients who qualify for the special rights and protections of the Medigap OEP.</a:t>
            </a:r>
          </a:p>
          <a:p>
            <a:pPr marL="171450" indent="-171450">
              <a:buFont typeface="Arial" panose="020B0604020202020204" pitchFamily="34" charset="0"/>
              <a:buChar char="•"/>
            </a:pPr>
            <a:r>
              <a:rPr lang="en-US" sz="1400" dirty="0"/>
              <a:t>In June, we focused on clients who qualify for other guaranteed issue rights and protections.</a:t>
            </a:r>
          </a:p>
          <a:p>
            <a:pPr marL="171450" indent="-171450">
              <a:buFont typeface="Arial" panose="020B0604020202020204" pitchFamily="34" charset="0"/>
              <a:buChar char="•"/>
            </a:pPr>
            <a:r>
              <a:rPr lang="en-US" sz="1400" dirty="0"/>
              <a:t>In July, there are three (3) scenarios related to clients who do not qualify for </a:t>
            </a:r>
            <a:r>
              <a:rPr lang="en-US" sz="1400" u="sng" dirty="0"/>
              <a:t>any</a:t>
            </a:r>
            <a:r>
              <a:rPr lang="en-US" sz="1400" dirty="0"/>
              <a:t> special rights or protections – and we’ll talk briefly about WSHIP: the Washington State Health Insurance Pool – or high-risk pool.</a:t>
            </a:r>
          </a:p>
          <a:p>
            <a:r>
              <a:rPr lang="en-US" sz="1400" dirty="0"/>
              <a:t> </a:t>
            </a:r>
          </a:p>
        </p:txBody>
      </p:sp>
      <p:sp>
        <p:nvSpPr>
          <p:cNvPr id="4" name="Slide Number Placeholder 3"/>
          <p:cNvSpPr>
            <a:spLocks noGrp="1"/>
          </p:cNvSpPr>
          <p:nvPr>
            <p:ph type="sldNum" sz="quarter" idx="5"/>
          </p:nvPr>
        </p:nvSpPr>
        <p:spPr>
          <a:xfrm>
            <a:off x="3970734" y="8830658"/>
            <a:ext cx="3038145" cy="465742"/>
          </a:xfrm>
          <a:prstGeom prst="rect">
            <a:avLst/>
          </a:prstGeom>
        </p:spPr>
        <p:txBody>
          <a:bodyPr/>
          <a:lstStyle/>
          <a:p>
            <a:fld id="{ED1B5260-F937-4C8C-821B-CDE85472AE82}" type="slidenum">
              <a:rPr lang="en-US" smtClean="0"/>
              <a:t>12</a:t>
            </a:fld>
            <a:endParaRPr lang="en-US"/>
          </a:p>
        </p:txBody>
      </p:sp>
    </p:spTree>
    <p:extLst>
      <p:ext uri="{BB962C8B-B14F-4D97-AF65-F5344CB8AC3E}">
        <p14:creationId xmlns:p14="http://schemas.microsoft.com/office/powerpoint/2010/main" val="21208917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a:t>
            </a:r>
          </a:p>
          <a:p>
            <a:r>
              <a:rPr lang="en-US" sz="1400" b="0" u="none" dirty="0"/>
              <a:t>Slide # 13: This slide is a review of understanding. The first slide is asking the question and the next slide will show the answer. </a:t>
            </a:r>
          </a:p>
          <a:p>
            <a:endParaRPr lang="en-US" sz="1400" b="0" u="none" dirty="0"/>
          </a:p>
          <a:p>
            <a:r>
              <a:rPr lang="en-US" sz="1400" b="1" u="sng" dirty="0"/>
              <a:t>EXPLAIN: </a:t>
            </a:r>
          </a:p>
          <a:p>
            <a:r>
              <a:rPr lang="en-US" sz="1400" b="0" u="none" dirty="0"/>
              <a:t>To understand the client scenario #3, it will help to review the general eligibility rules about </a:t>
            </a:r>
            <a:r>
              <a:rPr lang="en-US" sz="1400" dirty="0"/>
              <a:t>WSHIP</a:t>
            </a:r>
            <a:r>
              <a:rPr lang="en-US" sz="1400" b="0" u="none" dirty="0"/>
              <a:t>.</a:t>
            </a:r>
          </a:p>
          <a:p>
            <a:endParaRPr lang="en-US" sz="1400" b="1" u="sng" dirty="0"/>
          </a:p>
          <a:p>
            <a:r>
              <a:rPr lang="en-US" sz="1400" b="1" u="sng" dirty="0"/>
              <a:t>ASK:</a:t>
            </a:r>
          </a:p>
          <a:p>
            <a:r>
              <a:rPr lang="en-US" sz="1400" dirty="0"/>
              <a:t>What are the criteria that the client must meet to qualify for WSHIP?</a:t>
            </a:r>
          </a:p>
        </p:txBody>
      </p:sp>
      <p:sp>
        <p:nvSpPr>
          <p:cNvPr id="4" name="Slide Number Placeholder 3"/>
          <p:cNvSpPr>
            <a:spLocks noGrp="1"/>
          </p:cNvSpPr>
          <p:nvPr>
            <p:ph type="sldNum" sz="quarter" idx="5"/>
          </p:nvPr>
        </p:nvSpPr>
        <p:spPr>
          <a:xfrm>
            <a:off x="3970734" y="8830658"/>
            <a:ext cx="3038145" cy="465742"/>
          </a:xfrm>
          <a:prstGeom prst="rect">
            <a:avLst/>
          </a:prstGeom>
        </p:spPr>
        <p:txBody>
          <a:bodyPr/>
          <a:lstStyle/>
          <a:p>
            <a:fld id="{ED1B5260-F937-4C8C-821B-CDE85472AE82}" type="slidenum">
              <a:rPr lang="en-US" smtClean="0"/>
              <a:t>13</a:t>
            </a:fld>
            <a:endParaRPr lang="en-US"/>
          </a:p>
        </p:txBody>
      </p:sp>
    </p:spTree>
    <p:extLst>
      <p:ext uri="{BB962C8B-B14F-4D97-AF65-F5344CB8AC3E}">
        <p14:creationId xmlns:p14="http://schemas.microsoft.com/office/powerpoint/2010/main" val="36532758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US" sz="1400" b="0" u="none" dirty="0"/>
              <a:t>Slide #14</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sz="1400" b="0" u="none"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US" sz="1400" b="1" u="sng" dirty="0"/>
              <a:t>EXPLAIN:</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US" sz="1400" b="0" u="none" dirty="0"/>
              <a:t>Slide #13 was asking the question. Slide #14 is showing the answer. </a:t>
            </a:r>
          </a:p>
          <a:p>
            <a:endParaRPr lang="en-US" sz="1400" b="1" u="sng" dirty="0"/>
          </a:p>
          <a:p>
            <a:r>
              <a:rPr lang="en-US" sz="1400" b="1" u="sng" dirty="0"/>
              <a:t>SAY</a:t>
            </a:r>
            <a:r>
              <a:rPr lang="en-US" sz="1400" dirty="0"/>
              <a:t>:</a:t>
            </a:r>
          </a:p>
          <a:p>
            <a:pPr marL="171450" indent="-171450">
              <a:buFont typeface="Arial" panose="020B0604020202020204" pitchFamily="34" charset="0"/>
              <a:buChar char="•"/>
            </a:pPr>
            <a:r>
              <a:rPr lang="en-US" sz="1400" dirty="0"/>
              <a:t>Nice work. </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400" dirty="0"/>
              <a:t>WSHIP eligibility depends upon exclusive criteria.</a:t>
            </a:r>
          </a:p>
        </p:txBody>
      </p:sp>
      <p:sp>
        <p:nvSpPr>
          <p:cNvPr id="4" name="Slide Number Placeholder 3"/>
          <p:cNvSpPr>
            <a:spLocks noGrp="1"/>
          </p:cNvSpPr>
          <p:nvPr>
            <p:ph type="sldNum" sz="quarter" idx="5"/>
          </p:nvPr>
        </p:nvSpPr>
        <p:spPr>
          <a:xfrm>
            <a:off x="3970734" y="8830658"/>
            <a:ext cx="3038145" cy="465742"/>
          </a:xfrm>
          <a:prstGeom prst="rect">
            <a:avLst/>
          </a:prstGeom>
        </p:spPr>
        <p:txBody>
          <a:bodyPr/>
          <a:lstStyle/>
          <a:p>
            <a:fld id="{ED1B5260-F937-4C8C-821B-CDE85472AE82}" type="slidenum">
              <a:rPr lang="en-US" smtClean="0"/>
              <a:t>14</a:t>
            </a:fld>
            <a:endParaRPr lang="en-US"/>
          </a:p>
        </p:txBody>
      </p:sp>
    </p:spTree>
    <p:extLst>
      <p:ext uri="{BB962C8B-B14F-4D97-AF65-F5344CB8AC3E}">
        <p14:creationId xmlns:p14="http://schemas.microsoft.com/office/powerpoint/2010/main" val="581059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9313" y="312738"/>
            <a:ext cx="5308600" cy="3981450"/>
          </a:xfrm>
        </p:spPr>
      </p:sp>
      <p:sp>
        <p:nvSpPr>
          <p:cNvPr id="3" name="Notes Placeholder 2"/>
          <p:cNvSpPr>
            <a:spLocks noGrp="1"/>
          </p:cNvSpPr>
          <p:nvPr>
            <p:ph type="body" idx="1"/>
          </p:nvPr>
        </p:nvSpPr>
        <p:spPr/>
        <p:txBody>
          <a:bodyPr/>
          <a:lstStyle/>
          <a:p>
            <a:r>
              <a:rPr lang="en-US" sz="1400" b="1" u="sng" dirty="0"/>
              <a:t>SHOW:</a:t>
            </a:r>
          </a:p>
          <a:p>
            <a:r>
              <a:rPr lang="en-US" sz="1400" b="0" u="none" strike="noStrike" dirty="0"/>
              <a:t>Slide #15:</a:t>
            </a:r>
          </a:p>
          <a:p>
            <a:endParaRPr lang="en-US" sz="1400" b="1" u="sng" dirty="0">
              <a:cs typeface="Segoe UI" panose="020B0502040204020203" pitchFamily="34" charset="0"/>
            </a:endParaRPr>
          </a:p>
          <a:p>
            <a:pPr defTabSz="440695">
              <a:defRPr/>
            </a:pPr>
            <a:r>
              <a:rPr lang="en-US" sz="1400" b="1" u="sng" dirty="0">
                <a:cs typeface="Segoe UI" panose="020B0502040204020203" pitchFamily="34" charset="0"/>
              </a:rPr>
              <a:t>SAY:</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400" strike="noStrike" dirty="0"/>
              <a:t>For today, we are presenting three (3) relatively </a:t>
            </a:r>
            <a:r>
              <a:rPr lang="en-US" sz="1400" b="1" strike="noStrike" dirty="0"/>
              <a:t>un</a:t>
            </a:r>
            <a:r>
              <a:rPr lang="en-US" sz="1400" strike="noStrike" dirty="0"/>
              <a:t>complicated scenarios.</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400" strike="noStrike" dirty="0"/>
              <a:t>There are – of course – almost limitless variations on these and other possible guaranteed issue cases.</a:t>
            </a:r>
          </a:p>
          <a:p>
            <a:pPr marL="171450" indent="-171450">
              <a:buFont typeface="Arial" panose="020B0604020202020204" pitchFamily="34" charset="0"/>
              <a:buChar char="•"/>
            </a:pPr>
            <a:r>
              <a:rPr lang="en-US" sz="1400" strike="noStrike" dirty="0"/>
              <a:t>For today, the scope of the counseling is about Medigap only – do </a:t>
            </a:r>
            <a:r>
              <a:rPr lang="en-US" sz="1400" u="sng" strike="noStrike" dirty="0"/>
              <a:t>not</a:t>
            </a:r>
            <a:r>
              <a:rPr lang="en-US" sz="1400" strike="noStrike" dirty="0"/>
              <a:t> inquire about MA plans as an alternative, please.</a:t>
            </a:r>
          </a:p>
          <a:p>
            <a:endParaRPr lang="en-US" sz="1400" dirty="0"/>
          </a:p>
          <a:p>
            <a:endParaRPr lang="en-US" dirty="0"/>
          </a:p>
        </p:txBody>
      </p:sp>
      <p:sp>
        <p:nvSpPr>
          <p:cNvPr id="4" name="Slide Number Placeholder 3"/>
          <p:cNvSpPr>
            <a:spLocks noGrp="1"/>
          </p:cNvSpPr>
          <p:nvPr>
            <p:ph type="sldNum" sz="quarter" idx="5"/>
          </p:nvPr>
        </p:nvSpPr>
        <p:spPr>
          <a:xfrm>
            <a:off x="3970734" y="8830658"/>
            <a:ext cx="3038145" cy="465742"/>
          </a:xfrm>
          <a:prstGeom prst="rect">
            <a:avLst/>
          </a:prstGeom>
        </p:spPr>
        <p:txBody>
          <a:bodyPr/>
          <a:lstStyle/>
          <a:p>
            <a:fld id="{ED1B5260-F937-4C8C-821B-CDE85472AE82}" type="slidenum">
              <a:rPr lang="en-US" smtClean="0"/>
              <a:t>15</a:t>
            </a:fld>
            <a:endParaRPr lang="en-US"/>
          </a:p>
        </p:txBody>
      </p:sp>
    </p:spTree>
    <p:extLst>
      <p:ext uri="{BB962C8B-B14F-4D97-AF65-F5344CB8AC3E}">
        <p14:creationId xmlns:p14="http://schemas.microsoft.com/office/powerpoint/2010/main" val="24123931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a:t>
            </a:r>
          </a:p>
          <a:p>
            <a:r>
              <a:rPr lang="en-US" sz="1400" b="0" u="none" dirty="0"/>
              <a:t>Slide #16</a:t>
            </a:r>
          </a:p>
          <a:p>
            <a:endParaRPr lang="en-US" sz="1400" b="1" u="sng" dirty="0"/>
          </a:p>
          <a:p>
            <a:r>
              <a:rPr lang="en-US" sz="1400" b="1" u="sng" dirty="0"/>
              <a:t>EXPLAIN:</a:t>
            </a:r>
          </a:p>
          <a:p>
            <a:pPr marL="171450" indent="-171450">
              <a:buFont typeface="Arial" panose="020B0604020202020204" pitchFamily="34" charset="0"/>
              <a:buChar char="•"/>
            </a:pPr>
            <a:r>
              <a:rPr lang="en-US" sz="1400" b="0" u="none" dirty="0"/>
              <a:t>I am going to assign each of you to a small-group.</a:t>
            </a:r>
          </a:p>
          <a:p>
            <a:pPr marL="628650" lvl="1" indent="-171450">
              <a:buFont typeface="Arial" panose="020B0604020202020204" pitchFamily="34" charset="0"/>
              <a:buChar char="•"/>
            </a:pPr>
            <a:r>
              <a:rPr lang="en-US" sz="1400" b="0" u="none" dirty="0"/>
              <a:t>Most will be an advisor and a client.</a:t>
            </a:r>
          </a:p>
          <a:p>
            <a:pPr marL="628650" lvl="1" indent="-171450">
              <a:buFont typeface="Arial" panose="020B0604020202020204" pitchFamily="34" charset="0"/>
              <a:buChar char="•"/>
            </a:pPr>
            <a:r>
              <a:rPr lang="en-US" sz="1400" b="0" u="none" dirty="0"/>
              <a:t>Some will have an observer role – if we have an odd number of people.</a:t>
            </a:r>
          </a:p>
          <a:p>
            <a:pPr marL="171450" indent="-171450">
              <a:buFont typeface="Arial" panose="020B0604020202020204" pitchFamily="34" charset="0"/>
              <a:buChar char="•"/>
            </a:pPr>
            <a:r>
              <a:rPr lang="en-US" sz="1400" b="0" u="none" dirty="0"/>
              <a:t>I am going to assign each small group one of the three (3) scenarios.</a:t>
            </a:r>
          </a:p>
          <a:p>
            <a:pPr marL="628650" lvl="1" indent="-171450">
              <a:buFont typeface="Arial" panose="020B0604020202020204" pitchFamily="34" charset="0"/>
              <a:buChar char="•"/>
            </a:pPr>
            <a:r>
              <a:rPr lang="en-US" sz="1400" b="0" u="none" dirty="0"/>
              <a:t>It matters that we cover all of the scenarios, please, because each presents unique challenges.</a:t>
            </a:r>
          </a:p>
          <a:p>
            <a:pPr marL="171450" indent="-171450">
              <a:buFont typeface="Arial" panose="020B0604020202020204" pitchFamily="34" charset="0"/>
              <a:buChar char="•"/>
            </a:pPr>
            <a:r>
              <a:rPr lang="en-US" sz="1400" b="0" u="none" dirty="0"/>
              <a:t>There </a:t>
            </a:r>
            <a:r>
              <a:rPr lang="en-US" sz="1400" b="0" u="sng" dirty="0"/>
              <a:t>can</a:t>
            </a:r>
            <a:r>
              <a:rPr lang="en-US" sz="1400" b="0" u="none" dirty="0"/>
              <a:t> some limited switching. </a:t>
            </a:r>
          </a:p>
          <a:p>
            <a:pPr marL="628650" lvl="1" indent="-171450">
              <a:buFont typeface="Arial" panose="020B0604020202020204" pitchFamily="34" charset="0"/>
              <a:buChar char="•"/>
            </a:pPr>
            <a:r>
              <a:rPr lang="en-US" sz="1400" b="0" u="none" dirty="0"/>
              <a:t>After you’re in the group, you can reach out to me via chat about a re-assignment. </a:t>
            </a:r>
          </a:p>
          <a:p>
            <a:pPr marL="171450" indent="-171450">
              <a:buFont typeface="Arial" panose="020B0604020202020204" pitchFamily="34" charset="0"/>
              <a:buChar char="•"/>
            </a:pPr>
            <a:r>
              <a:rPr lang="en-US" sz="1400" b="0" u="none" dirty="0"/>
              <a:t>The goal will be to have less-experienced or confident volunteers take the advisor role and for more-experienced or confident volunteers to take the client role.</a:t>
            </a:r>
          </a:p>
          <a:p>
            <a:pPr marL="171450" indent="-171450">
              <a:buFont typeface="Arial" panose="020B0604020202020204" pitchFamily="34" charset="0"/>
              <a:buChar char="•"/>
            </a:pPr>
            <a:endParaRPr lang="en-US" sz="1400" b="0" u="none" dirty="0"/>
          </a:p>
          <a:p>
            <a:pPr marL="0" indent="0">
              <a:buFontTx/>
              <a:buNone/>
            </a:pPr>
            <a:r>
              <a:rPr lang="en-US" sz="1400" b="1" u="sng" dirty="0"/>
              <a:t>SAY:</a:t>
            </a:r>
          </a:p>
          <a:p>
            <a:pPr marL="171450" indent="-171450">
              <a:buFont typeface="Arial" panose="020B0604020202020204" pitchFamily="34" charset="0"/>
              <a:buChar char="•"/>
            </a:pPr>
            <a:r>
              <a:rPr lang="en-US" sz="1400" b="0" u="none" dirty="0"/>
              <a:t>After I put you in the group – and after any switching we need to make – please take a moment to choose a role for the simulation and either:</a:t>
            </a:r>
          </a:p>
          <a:p>
            <a:pPr marL="628650" lvl="1" indent="-171450">
              <a:buFont typeface="Arial" panose="020B0604020202020204" pitchFamily="34" charset="0"/>
              <a:buChar char="•"/>
            </a:pPr>
            <a:r>
              <a:rPr lang="en-US" sz="1400" b="0" u="none" dirty="0"/>
              <a:t>Read over the client persona so you can stay in character.</a:t>
            </a:r>
          </a:p>
          <a:p>
            <a:pPr marL="628650" lvl="1" indent="-171450">
              <a:buFont typeface="Arial" panose="020B0604020202020204" pitchFamily="34" charset="0"/>
              <a:buChar char="•"/>
            </a:pPr>
            <a:r>
              <a:rPr lang="en-US" sz="1400" b="0" u="none" dirty="0"/>
              <a:t>Prepare yourself for the advisor role, including reviewing the publications and getting ready to make notes of the kind you’d key into STARS later.</a:t>
            </a:r>
          </a:p>
          <a:p>
            <a:pPr marL="457200" lvl="1" indent="0">
              <a:buFontTx/>
              <a:buNone/>
            </a:pPr>
            <a:endParaRPr lang="en-US" sz="1400" b="0" u="none" dirty="0"/>
          </a:p>
          <a:p>
            <a:pPr marL="0" lvl="0" indent="0">
              <a:buFontTx/>
              <a:buNone/>
            </a:pPr>
            <a:r>
              <a:rPr lang="en-US" sz="1400" b="1" u="sng" dirty="0"/>
              <a:t>SAY: </a:t>
            </a:r>
          </a:p>
          <a:p>
            <a:pPr marL="0" lvl="0" indent="0">
              <a:buFontTx/>
              <a:buNone/>
            </a:pPr>
            <a:r>
              <a:rPr lang="en-US" sz="1400" b="0" u="none" dirty="0"/>
              <a:t>I’m going to leave these instructions on the screen for you to refer to.</a:t>
            </a:r>
          </a:p>
        </p:txBody>
      </p:sp>
      <p:sp>
        <p:nvSpPr>
          <p:cNvPr id="4" name="Slide Number Placeholder 3"/>
          <p:cNvSpPr>
            <a:spLocks noGrp="1"/>
          </p:cNvSpPr>
          <p:nvPr>
            <p:ph type="sldNum" sz="quarter" idx="5"/>
          </p:nvPr>
        </p:nvSpPr>
        <p:spPr>
          <a:xfrm>
            <a:off x="3970734" y="8830658"/>
            <a:ext cx="3038145" cy="465742"/>
          </a:xfrm>
          <a:prstGeom prst="rect">
            <a:avLst/>
          </a:prstGeom>
        </p:spPr>
        <p:txBody>
          <a:bodyPr/>
          <a:lstStyle/>
          <a:p>
            <a:fld id="{ED1B5260-F937-4C8C-821B-CDE85472AE82}" type="slidenum">
              <a:rPr lang="en-US" smtClean="0"/>
              <a:t>16</a:t>
            </a:fld>
            <a:endParaRPr lang="en-US"/>
          </a:p>
        </p:txBody>
      </p:sp>
    </p:spTree>
    <p:extLst>
      <p:ext uri="{BB962C8B-B14F-4D97-AF65-F5344CB8AC3E}">
        <p14:creationId xmlns:p14="http://schemas.microsoft.com/office/powerpoint/2010/main" val="15561905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a:t>
            </a:r>
          </a:p>
          <a:p>
            <a:r>
              <a:rPr lang="en-US" sz="1400" b="0" u="none" dirty="0"/>
              <a:t>Slide #17</a:t>
            </a:r>
          </a:p>
          <a:p>
            <a:endParaRPr lang="en-US" sz="1400" b="1" u="sng" dirty="0"/>
          </a:p>
          <a:p>
            <a:r>
              <a:rPr lang="en-US" sz="1400" b="1" u="sng" dirty="0"/>
              <a:t>SAY: </a:t>
            </a:r>
          </a:p>
          <a:p>
            <a:pPr marL="171450" indent="-171450">
              <a:buFont typeface="Arial" panose="020B0604020202020204" pitchFamily="34" charset="0"/>
              <a:buChar char="•"/>
            </a:pPr>
            <a:r>
              <a:rPr lang="en-US" sz="1400" dirty="0"/>
              <a:t>These are the general instructions for you to consider, please.</a:t>
            </a:r>
          </a:p>
          <a:p>
            <a:pPr marL="171450" indent="-171450">
              <a:buFont typeface="Arial" panose="020B0604020202020204" pitchFamily="34" charset="0"/>
              <a:buChar char="•"/>
            </a:pPr>
            <a:r>
              <a:rPr lang="en-US" sz="1400" dirty="0"/>
              <a:t>Use the scenarios document on My SHIBA to help with tracking your checklist ideas. </a:t>
            </a:r>
          </a:p>
          <a:p>
            <a:endParaRPr lang="en-US" sz="1400" dirty="0"/>
          </a:p>
          <a:p>
            <a:r>
              <a:rPr lang="en-US" sz="1400" b="1" u="sng" dirty="0"/>
              <a:t>DO:</a:t>
            </a:r>
          </a:p>
          <a:p>
            <a:pPr marL="171450" indent="-171450">
              <a:buFont typeface="Arial" panose="020B0604020202020204" pitchFamily="34" charset="0"/>
              <a:buChar char="•"/>
            </a:pPr>
            <a:r>
              <a:rPr lang="en-US" sz="1400" dirty="0"/>
              <a:t>Use Zoom to arrange volunteers into small groups.</a:t>
            </a:r>
          </a:p>
          <a:p>
            <a:pPr marL="171450" indent="-171450">
              <a:buFont typeface="Arial" panose="020B0604020202020204" pitchFamily="34" charset="0"/>
              <a:buChar char="•"/>
            </a:pPr>
            <a:r>
              <a:rPr lang="en-US" sz="1400" dirty="0"/>
              <a:t>Groups of two (2) are best – use three (3) if odd numbers…</a:t>
            </a:r>
          </a:p>
        </p:txBody>
      </p:sp>
      <p:sp>
        <p:nvSpPr>
          <p:cNvPr id="4" name="Slide Number Placeholder 3"/>
          <p:cNvSpPr>
            <a:spLocks noGrp="1"/>
          </p:cNvSpPr>
          <p:nvPr>
            <p:ph type="sldNum" sz="quarter" idx="5"/>
          </p:nvPr>
        </p:nvSpPr>
        <p:spPr>
          <a:xfrm>
            <a:off x="3970734" y="8830658"/>
            <a:ext cx="3038145" cy="465742"/>
          </a:xfrm>
          <a:prstGeom prst="rect">
            <a:avLst/>
          </a:prstGeom>
        </p:spPr>
        <p:txBody>
          <a:bodyPr/>
          <a:lstStyle/>
          <a:p>
            <a:fld id="{ED1B5260-F937-4C8C-821B-CDE85472AE82}" type="slidenum">
              <a:rPr lang="en-US" smtClean="0"/>
              <a:t>17</a:t>
            </a:fld>
            <a:endParaRPr lang="en-US"/>
          </a:p>
        </p:txBody>
      </p:sp>
    </p:spTree>
    <p:extLst>
      <p:ext uri="{BB962C8B-B14F-4D97-AF65-F5344CB8AC3E}">
        <p14:creationId xmlns:p14="http://schemas.microsoft.com/office/powerpoint/2010/main" val="38165155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a:t>
            </a:r>
          </a:p>
          <a:p>
            <a:r>
              <a:rPr lang="en-US" sz="1400" b="0" u="none" dirty="0"/>
              <a:t>Slide #18</a:t>
            </a:r>
          </a:p>
          <a:p>
            <a:endParaRPr lang="en-US" dirty="0"/>
          </a:p>
        </p:txBody>
      </p:sp>
      <p:sp>
        <p:nvSpPr>
          <p:cNvPr id="4" name="Slide Number Placeholder 3"/>
          <p:cNvSpPr>
            <a:spLocks noGrp="1"/>
          </p:cNvSpPr>
          <p:nvPr>
            <p:ph type="sldNum" sz="quarter" idx="5"/>
          </p:nvPr>
        </p:nvSpPr>
        <p:spPr>
          <a:xfrm>
            <a:off x="3970734" y="8830658"/>
            <a:ext cx="3038145" cy="465742"/>
          </a:xfrm>
          <a:prstGeom prst="rect">
            <a:avLst/>
          </a:prstGeom>
        </p:spPr>
        <p:txBody>
          <a:bodyPr/>
          <a:lstStyle/>
          <a:p>
            <a:fld id="{ED1B5260-F937-4C8C-821B-CDE85472AE82}" type="slidenum">
              <a:rPr lang="en-US" smtClean="0"/>
              <a:t>18</a:t>
            </a:fld>
            <a:endParaRPr lang="en-US"/>
          </a:p>
        </p:txBody>
      </p:sp>
    </p:spTree>
    <p:extLst>
      <p:ext uri="{BB962C8B-B14F-4D97-AF65-F5344CB8AC3E}">
        <p14:creationId xmlns:p14="http://schemas.microsoft.com/office/powerpoint/2010/main" val="37052828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a:t>
            </a:r>
          </a:p>
          <a:p>
            <a:r>
              <a:rPr lang="en-US" sz="1400" b="0" u="none" dirty="0"/>
              <a:t>Slide #19</a:t>
            </a:r>
          </a:p>
          <a:p>
            <a:endParaRPr lang="en-US" dirty="0"/>
          </a:p>
        </p:txBody>
      </p:sp>
      <p:sp>
        <p:nvSpPr>
          <p:cNvPr id="4" name="Slide Number Placeholder 3"/>
          <p:cNvSpPr>
            <a:spLocks noGrp="1"/>
          </p:cNvSpPr>
          <p:nvPr>
            <p:ph type="sldNum" sz="quarter" idx="5"/>
          </p:nvPr>
        </p:nvSpPr>
        <p:spPr>
          <a:xfrm>
            <a:off x="3970734" y="8830658"/>
            <a:ext cx="3038145" cy="465742"/>
          </a:xfrm>
          <a:prstGeom prst="rect">
            <a:avLst/>
          </a:prstGeom>
        </p:spPr>
        <p:txBody>
          <a:bodyPr/>
          <a:lstStyle/>
          <a:p>
            <a:fld id="{ED1B5260-F937-4C8C-821B-CDE85472AE82}" type="slidenum">
              <a:rPr lang="en-US" smtClean="0"/>
              <a:t>19</a:t>
            </a:fld>
            <a:endParaRPr lang="en-US"/>
          </a:p>
        </p:txBody>
      </p:sp>
    </p:spTree>
    <p:extLst>
      <p:ext uri="{BB962C8B-B14F-4D97-AF65-F5344CB8AC3E}">
        <p14:creationId xmlns:p14="http://schemas.microsoft.com/office/powerpoint/2010/main" val="1200815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9" y="4416432"/>
            <a:ext cx="5607050" cy="3826231"/>
          </a:xfrm>
        </p:spPr>
        <p:txBody>
          <a:bodyPr/>
          <a:lstStyle/>
          <a:p>
            <a:r>
              <a:rPr lang="en-US" sz="1400" b="1" u="sng" dirty="0"/>
              <a:t>SHOW:</a:t>
            </a:r>
          </a:p>
          <a:p>
            <a:r>
              <a:rPr lang="en-US" sz="1400" b="0" u="none" dirty="0"/>
              <a:t>Slide #2</a:t>
            </a:r>
          </a:p>
          <a:p>
            <a:endParaRPr lang="en-US" dirty="0"/>
          </a:p>
        </p:txBody>
      </p:sp>
      <p:sp>
        <p:nvSpPr>
          <p:cNvPr id="4" name="Slide Number Placeholder 3"/>
          <p:cNvSpPr>
            <a:spLocks noGrp="1"/>
          </p:cNvSpPr>
          <p:nvPr>
            <p:ph type="sldNum" sz="quarter" idx="5"/>
          </p:nvPr>
        </p:nvSpPr>
        <p:spPr>
          <a:xfrm>
            <a:off x="3970734" y="8830658"/>
            <a:ext cx="3038145" cy="465742"/>
          </a:xfrm>
          <a:prstGeom prst="rect">
            <a:avLst/>
          </a:prstGeom>
        </p:spPr>
        <p:txBody>
          <a:bodyPr/>
          <a:lstStyle/>
          <a:p>
            <a:fld id="{ED1B5260-F937-4C8C-821B-CDE85472AE82}" type="slidenum">
              <a:rPr lang="en-US" smtClean="0"/>
              <a:t>2</a:t>
            </a:fld>
            <a:endParaRPr lang="en-US"/>
          </a:p>
        </p:txBody>
      </p:sp>
    </p:spTree>
    <p:extLst>
      <p:ext uri="{BB962C8B-B14F-4D97-AF65-F5344CB8AC3E}">
        <p14:creationId xmlns:p14="http://schemas.microsoft.com/office/powerpoint/2010/main" val="29878001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a:t>
            </a:r>
          </a:p>
          <a:p>
            <a:r>
              <a:rPr lang="en-US" sz="1400" b="0" u="none" dirty="0"/>
              <a:t>Slide #20</a:t>
            </a:r>
          </a:p>
          <a:p>
            <a:endParaRPr lang="en-US" dirty="0"/>
          </a:p>
        </p:txBody>
      </p:sp>
      <p:sp>
        <p:nvSpPr>
          <p:cNvPr id="4" name="Slide Number Placeholder 3"/>
          <p:cNvSpPr>
            <a:spLocks noGrp="1"/>
          </p:cNvSpPr>
          <p:nvPr>
            <p:ph type="sldNum" sz="quarter" idx="5"/>
          </p:nvPr>
        </p:nvSpPr>
        <p:spPr>
          <a:xfrm>
            <a:off x="3970734" y="8830658"/>
            <a:ext cx="3038145" cy="465742"/>
          </a:xfrm>
          <a:prstGeom prst="rect">
            <a:avLst/>
          </a:prstGeom>
        </p:spPr>
        <p:txBody>
          <a:bodyPr/>
          <a:lstStyle/>
          <a:p>
            <a:fld id="{ED1B5260-F937-4C8C-821B-CDE85472AE82}" type="slidenum">
              <a:rPr lang="en-US" smtClean="0"/>
              <a:t>20</a:t>
            </a:fld>
            <a:endParaRPr lang="en-US"/>
          </a:p>
        </p:txBody>
      </p:sp>
    </p:spTree>
    <p:extLst>
      <p:ext uri="{BB962C8B-B14F-4D97-AF65-F5344CB8AC3E}">
        <p14:creationId xmlns:p14="http://schemas.microsoft.com/office/powerpoint/2010/main" val="5570507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a:t>
            </a:r>
          </a:p>
          <a:p>
            <a:r>
              <a:rPr lang="en-US" sz="1400" b="0" u="none" dirty="0"/>
              <a:t>Slide #21</a:t>
            </a:r>
          </a:p>
          <a:p>
            <a:endParaRPr lang="en-US" dirty="0"/>
          </a:p>
        </p:txBody>
      </p:sp>
      <p:sp>
        <p:nvSpPr>
          <p:cNvPr id="4" name="Slide Number Placeholder 3"/>
          <p:cNvSpPr>
            <a:spLocks noGrp="1"/>
          </p:cNvSpPr>
          <p:nvPr>
            <p:ph type="sldNum" sz="quarter" idx="5"/>
          </p:nvPr>
        </p:nvSpPr>
        <p:spPr>
          <a:xfrm>
            <a:off x="3970734" y="8830658"/>
            <a:ext cx="3038145" cy="465742"/>
          </a:xfrm>
          <a:prstGeom prst="rect">
            <a:avLst/>
          </a:prstGeom>
        </p:spPr>
        <p:txBody>
          <a:bodyPr/>
          <a:lstStyle/>
          <a:p>
            <a:fld id="{ED1B5260-F937-4C8C-821B-CDE85472AE82}" type="slidenum">
              <a:rPr lang="en-US" smtClean="0"/>
              <a:t>21</a:t>
            </a:fld>
            <a:endParaRPr lang="en-US"/>
          </a:p>
        </p:txBody>
      </p:sp>
    </p:spTree>
    <p:extLst>
      <p:ext uri="{BB962C8B-B14F-4D97-AF65-F5344CB8AC3E}">
        <p14:creationId xmlns:p14="http://schemas.microsoft.com/office/powerpoint/2010/main" val="25894820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a:t>
            </a:r>
          </a:p>
          <a:p>
            <a:r>
              <a:rPr lang="en-US" sz="1400" b="0" u="none" dirty="0"/>
              <a:t>Slide #22</a:t>
            </a:r>
            <a:endParaRPr lang="en-US" sz="1400" dirty="0"/>
          </a:p>
        </p:txBody>
      </p:sp>
      <p:sp>
        <p:nvSpPr>
          <p:cNvPr id="4" name="Slide Number Placeholder 3"/>
          <p:cNvSpPr>
            <a:spLocks noGrp="1"/>
          </p:cNvSpPr>
          <p:nvPr>
            <p:ph type="sldNum" sz="quarter" idx="5"/>
          </p:nvPr>
        </p:nvSpPr>
        <p:spPr>
          <a:xfrm>
            <a:off x="3970734" y="8830658"/>
            <a:ext cx="3038145" cy="465742"/>
          </a:xfrm>
          <a:prstGeom prst="rect">
            <a:avLst/>
          </a:prstGeom>
        </p:spPr>
        <p:txBody>
          <a:bodyPr/>
          <a:lstStyle/>
          <a:p>
            <a:fld id="{ED1B5260-F937-4C8C-821B-CDE85472AE82}" type="slidenum">
              <a:rPr lang="en-US" smtClean="0"/>
              <a:t>22</a:t>
            </a:fld>
            <a:endParaRPr lang="en-US"/>
          </a:p>
        </p:txBody>
      </p:sp>
    </p:spTree>
    <p:extLst>
      <p:ext uri="{BB962C8B-B14F-4D97-AF65-F5344CB8AC3E}">
        <p14:creationId xmlns:p14="http://schemas.microsoft.com/office/powerpoint/2010/main" val="40088229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a:t>
            </a:r>
          </a:p>
          <a:p>
            <a:r>
              <a:rPr lang="en-US" sz="1400" b="0" u="none" dirty="0"/>
              <a:t>Slide #23</a:t>
            </a:r>
            <a:endParaRPr lang="en-US" sz="1400" dirty="0"/>
          </a:p>
        </p:txBody>
      </p:sp>
      <p:sp>
        <p:nvSpPr>
          <p:cNvPr id="4" name="Slide Number Placeholder 3"/>
          <p:cNvSpPr>
            <a:spLocks noGrp="1"/>
          </p:cNvSpPr>
          <p:nvPr>
            <p:ph type="sldNum" sz="quarter" idx="5"/>
          </p:nvPr>
        </p:nvSpPr>
        <p:spPr>
          <a:xfrm>
            <a:off x="3970734" y="8830658"/>
            <a:ext cx="3038145" cy="465742"/>
          </a:xfrm>
          <a:prstGeom prst="rect">
            <a:avLst/>
          </a:prstGeom>
        </p:spPr>
        <p:txBody>
          <a:bodyPr/>
          <a:lstStyle/>
          <a:p>
            <a:fld id="{ED1B5260-F937-4C8C-821B-CDE85472AE82}" type="slidenum">
              <a:rPr lang="en-US" smtClean="0"/>
              <a:t>23</a:t>
            </a:fld>
            <a:endParaRPr lang="en-US"/>
          </a:p>
        </p:txBody>
      </p:sp>
    </p:spTree>
    <p:extLst>
      <p:ext uri="{BB962C8B-B14F-4D97-AF65-F5344CB8AC3E}">
        <p14:creationId xmlns:p14="http://schemas.microsoft.com/office/powerpoint/2010/main" val="24475353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 </a:t>
            </a:r>
          </a:p>
          <a:p>
            <a:r>
              <a:rPr lang="en-US" sz="1400" b="0" u="none" dirty="0"/>
              <a:t>Slide #24</a:t>
            </a:r>
          </a:p>
          <a:p>
            <a:endParaRPr lang="en-US" sz="1400" b="0" u="none" dirty="0"/>
          </a:p>
          <a:p>
            <a:pPr marL="171450" indent="-171450">
              <a:buFont typeface="Arial" panose="020B0604020202020204" pitchFamily="34" charset="0"/>
              <a:buChar char="•"/>
            </a:pPr>
            <a:r>
              <a:rPr lang="en-US" sz="1400" b="0" u="none" dirty="0"/>
              <a:t>Collect information from the groups as they share their ideas for a checklist. </a:t>
            </a:r>
          </a:p>
          <a:p>
            <a:pPr marL="171450" indent="-171450">
              <a:buFont typeface="Arial" panose="020B0604020202020204" pitchFamily="34" charset="0"/>
              <a:buChar char="•"/>
            </a:pPr>
            <a:r>
              <a:rPr lang="en-US" sz="1400" b="0" u="none" dirty="0"/>
              <a:t>Share best practices by typing into the Chat.</a:t>
            </a:r>
          </a:p>
          <a:p>
            <a:pPr marL="171450" indent="-171450">
              <a:buFont typeface="Arial" panose="020B0604020202020204" pitchFamily="34" charset="0"/>
              <a:buChar char="•"/>
            </a:pPr>
            <a:r>
              <a:rPr lang="en-US" sz="1400" b="0" u="none" dirty="0"/>
              <a:t>Chats may be saved. </a:t>
            </a:r>
          </a:p>
        </p:txBody>
      </p:sp>
      <p:sp>
        <p:nvSpPr>
          <p:cNvPr id="4" name="Slide Number Placeholder 3"/>
          <p:cNvSpPr>
            <a:spLocks noGrp="1"/>
          </p:cNvSpPr>
          <p:nvPr>
            <p:ph type="sldNum" sz="quarter" idx="5"/>
          </p:nvPr>
        </p:nvSpPr>
        <p:spPr>
          <a:xfrm>
            <a:off x="3970734" y="8830658"/>
            <a:ext cx="3038145" cy="465742"/>
          </a:xfrm>
          <a:prstGeom prst="rect">
            <a:avLst/>
          </a:prstGeom>
        </p:spPr>
        <p:txBody>
          <a:bodyPr/>
          <a:lstStyle/>
          <a:p>
            <a:fld id="{ED1B5260-F937-4C8C-821B-CDE85472AE82}" type="slidenum">
              <a:rPr lang="en-US" smtClean="0"/>
              <a:t>24</a:t>
            </a:fld>
            <a:endParaRPr lang="en-US"/>
          </a:p>
        </p:txBody>
      </p:sp>
    </p:spTree>
    <p:extLst>
      <p:ext uri="{BB962C8B-B14F-4D97-AF65-F5344CB8AC3E}">
        <p14:creationId xmlns:p14="http://schemas.microsoft.com/office/powerpoint/2010/main" val="14908278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9313" y="312738"/>
            <a:ext cx="5308600" cy="3981450"/>
          </a:xfrm>
        </p:spPr>
      </p:sp>
      <p:sp>
        <p:nvSpPr>
          <p:cNvPr id="3" name="Notes Placeholder 2"/>
          <p:cNvSpPr>
            <a:spLocks noGrp="1"/>
          </p:cNvSpPr>
          <p:nvPr>
            <p:ph type="body" idx="1"/>
          </p:nvPr>
        </p:nvSpPr>
        <p:spPr/>
        <p:txBody>
          <a:bodyPr/>
          <a:lstStyle/>
          <a:p>
            <a:r>
              <a:rPr lang="en-US" sz="1400" b="1" u="sng" dirty="0"/>
              <a:t>SHOW:</a:t>
            </a:r>
          </a:p>
          <a:p>
            <a:r>
              <a:rPr lang="en-US" sz="1400" b="0" u="none" dirty="0"/>
              <a:t>Slide #25</a:t>
            </a:r>
          </a:p>
          <a:p>
            <a:endParaRPr lang="en-US" sz="1400" b="0" u="none" dirty="0"/>
          </a:p>
          <a:p>
            <a:r>
              <a:rPr lang="en-US" sz="1400" b="1" u="sng" dirty="0"/>
              <a:t>SAY:</a:t>
            </a:r>
          </a:p>
          <a:p>
            <a:r>
              <a:rPr lang="en-US" sz="1400" b="0" i="1" u="none" dirty="0"/>
              <a:t>Customary ‘after-action’ direction here….</a:t>
            </a:r>
          </a:p>
          <a:p>
            <a:pPr defTabSz="440695">
              <a:defRPr/>
            </a:pPr>
            <a:endParaRPr lang="en-US" sz="1300" dirty="0">
              <a:latin typeface="Segoe UI" panose="020B0502040204020203" pitchFamily="34" charset="0"/>
              <a:cs typeface="Segoe UI" panose="020B0502040204020203" pitchFamily="34" charset="0"/>
            </a:endParaRPr>
          </a:p>
        </p:txBody>
      </p:sp>
      <p:sp>
        <p:nvSpPr>
          <p:cNvPr id="4" name="Slide Number Placeholder 3">
            <a:extLst>
              <a:ext uri="{FF2B5EF4-FFF2-40B4-BE49-F238E27FC236}">
                <a16:creationId xmlns:a16="http://schemas.microsoft.com/office/drawing/2014/main" id="{AB1AA85C-90CA-432C-A14F-96E9283718B8}"/>
              </a:ext>
            </a:extLst>
          </p:cNvPr>
          <p:cNvSpPr>
            <a:spLocks noGrp="1"/>
          </p:cNvSpPr>
          <p:nvPr>
            <p:ph type="sldNum" sz="quarter" idx="5"/>
          </p:nvPr>
        </p:nvSpPr>
        <p:spPr/>
        <p:txBody>
          <a:bodyPr/>
          <a:lstStyle/>
          <a:p>
            <a:fld id="{3E8ED751-0E44-4C56-B3A4-5C7FD17DAD48}" type="slidenum">
              <a:rPr lang="en-US" smtClean="0"/>
              <a:t>25</a:t>
            </a:fld>
            <a:endParaRPr lang="en-US"/>
          </a:p>
        </p:txBody>
      </p:sp>
    </p:spTree>
    <p:extLst>
      <p:ext uri="{BB962C8B-B14F-4D97-AF65-F5344CB8AC3E}">
        <p14:creationId xmlns:p14="http://schemas.microsoft.com/office/powerpoint/2010/main" val="18670334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9313" y="312738"/>
            <a:ext cx="5308600" cy="3981450"/>
          </a:xfrm>
        </p:spPr>
      </p:sp>
      <p:sp>
        <p:nvSpPr>
          <p:cNvPr id="3" name="Notes Placeholder 2"/>
          <p:cNvSpPr>
            <a:spLocks noGrp="1"/>
          </p:cNvSpPr>
          <p:nvPr>
            <p:ph type="body" idx="1"/>
          </p:nvPr>
        </p:nvSpPr>
        <p:spPr/>
        <p:txBody>
          <a:bodyPr/>
          <a:lstStyle/>
          <a:p>
            <a:r>
              <a:rPr lang="en-US" sz="1400" b="1" u="sng" dirty="0"/>
              <a:t>SHOW:</a:t>
            </a:r>
          </a:p>
          <a:p>
            <a:r>
              <a:rPr lang="en-US" sz="1400" b="0" u="none" dirty="0"/>
              <a:t>Slide #26</a:t>
            </a:r>
          </a:p>
          <a:p>
            <a:pPr defTabSz="440695">
              <a:defRPr/>
            </a:pPr>
            <a:endParaRPr lang="en-US" sz="1400" dirty="0">
              <a:cs typeface="Segoe UI" panose="020B0502040204020203" pitchFamily="34" charset="0"/>
            </a:endParaRPr>
          </a:p>
          <a:p>
            <a:pPr defTabSz="440695">
              <a:defRPr/>
            </a:pPr>
            <a:r>
              <a:rPr lang="en-US" sz="1400" b="1" u="sng" dirty="0">
                <a:cs typeface="Segoe UI" panose="020B0502040204020203" pitchFamily="34" charset="0"/>
              </a:rPr>
              <a:t>READ:</a:t>
            </a:r>
          </a:p>
          <a:p>
            <a:pPr defTabSz="440695">
              <a:defRPr/>
            </a:pPr>
            <a:r>
              <a:rPr lang="en-US" sz="1400" dirty="0">
                <a:cs typeface="Segoe UI" panose="020B0502040204020203" pitchFamily="34" charset="0"/>
              </a:rPr>
              <a:t>The slide: bullet points</a:t>
            </a:r>
          </a:p>
        </p:txBody>
      </p:sp>
      <p:sp>
        <p:nvSpPr>
          <p:cNvPr id="4" name="Slide Number Placeholder 3">
            <a:extLst>
              <a:ext uri="{FF2B5EF4-FFF2-40B4-BE49-F238E27FC236}">
                <a16:creationId xmlns:a16="http://schemas.microsoft.com/office/drawing/2014/main" id="{A2EB1C8F-4A61-4640-AB0F-92DCA8EA876A}"/>
              </a:ext>
            </a:extLst>
          </p:cNvPr>
          <p:cNvSpPr>
            <a:spLocks noGrp="1"/>
          </p:cNvSpPr>
          <p:nvPr>
            <p:ph type="sldNum" sz="quarter" idx="5"/>
          </p:nvPr>
        </p:nvSpPr>
        <p:spPr/>
        <p:txBody>
          <a:bodyPr/>
          <a:lstStyle/>
          <a:p>
            <a:fld id="{3E8ED751-0E44-4C56-B3A4-5C7FD17DAD48}" type="slidenum">
              <a:rPr lang="en-US" smtClean="0"/>
              <a:t>26</a:t>
            </a:fld>
            <a:endParaRPr lang="en-US"/>
          </a:p>
        </p:txBody>
      </p:sp>
    </p:spTree>
    <p:extLst>
      <p:ext uri="{BB962C8B-B14F-4D97-AF65-F5344CB8AC3E}">
        <p14:creationId xmlns:p14="http://schemas.microsoft.com/office/powerpoint/2010/main" val="19223755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 </a:t>
            </a:r>
          </a:p>
          <a:p>
            <a:r>
              <a:rPr lang="en-US" sz="1400" b="0" u="none" dirty="0"/>
              <a:t>Slide #27</a:t>
            </a:r>
          </a:p>
        </p:txBody>
      </p:sp>
      <p:sp>
        <p:nvSpPr>
          <p:cNvPr id="4" name="Slide Number Placeholder 3"/>
          <p:cNvSpPr>
            <a:spLocks noGrp="1"/>
          </p:cNvSpPr>
          <p:nvPr>
            <p:ph type="sldNum" sz="quarter" idx="5"/>
          </p:nvPr>
        </p:nvSpPr>
        <p:spPr>
          <a:xfrm>
            <a:off x="3970734" y="8830658"/>
            <a:ext cx="3038145" cy="465742"/>
          </a:xfrm>
          <a:prstGeom prst="rect">
            <a:avLst/>
          </a:prstGeom>
        </p:spPr>
        <p:txBody>
          <a:bodyPr/>
          <a:lstStyle/>
          <a:p>
            <a:fld id="{ED1B5260-F937-4C8C-821B-CDE85472AE82}" type="slidenum">
              <a:rPr lang="en-US" smtClean="0"/>
              <a:t>27</a:t>
            </a:fld>
            <a:endParaRPr lang="en-US"/>
          </a:p>
        </p:txBody>
      </p:sp>
    </p:spTree>
    <p:extLst>
      <p:ext uri="{BB962C8B-B14F-4D97-AF65-F5344CB8AC3E}">
        <p14:creationId xmlns:p14="http://schemas.microsoft.com/office/powerpoint/2010/main" val="15302904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9313" y="312738"/>
            <a:ext cx="5308600" cy="3981450"/>
          </a:xfrm>
        </p:spPr>
      </p:sp>
      <p:sp>
        <p:nvSpPr>
          <p:cNvPr id="3" name="Notes Placeholder 2"/>
          <p:cNvSpPr>
            <a:spLocks noGrp="1"/>
          </p:cNvSpPr>
          <p:nvPr>
            <p:ph type="body" idx="1"/>
          </p:nvPr>
        </p:nvSpPr>
        <p:spPr>
          <a:xfrm>
            <a:off x="701679" y="4416431"/>
            <a:ext cx="5607050" cy="4423230"/>
          </a:xfrm>
        </p:spPr>
        <p:txBody>
          <a:bodyPr/>
          <a:lstStyle/>
          <a:p>
            <a:r>
              <a:rPr lang="en-US" sz="1400" b="1" u="sng" dirty="0"/>
              <a:t>SHOW:</a:t>
            </a:r>
          </a:p>
          <a:p>
            <a:r>
              <a:rPr lang="en-US" sz="1400" b="0" u="none" dirty="0"/>
              <a:t>Slide #28</a:t>
            </a:r>
          </a:p>
          <a:p>
            <a:endParaRPr lang="en-US" sz="1400" b="0" u="none" dirty="0"/>
          </a:p>
          <a:p>
            <a:pPr defTabSz="440695">
              <a:defRPr/>
            </a:pPr>
            <a:r>
              <a:rPr lang="en-US" sz="1400" b="1" u="sng" dirty="0">
                <a:cs typeface="Segoe UI" panose="020B0502040204020203" pitchFamily="34" charset="0"/>
              </a:rPr>
              <a:t>SAY:</a:t>
            </a:r>
          </a:p>
          <a:p>
            <a:pPr defTabSz="440695">
              <a:defRPr/>
            </a:pPr>
            <a:r>
              <a:rPr lang="en-US" sz="1400" b="0" u="none" dirty="0">
                <a:cs typeface="Segoe UI" panose="020B0502040204020203" pitchFamily="34" charset="0"/>
              </a:rPr>
              <a:t>Let’s just review our objectives for this program….</a:t>
            </a:r>
          </a:p>
          <a:p>
            <a:pPr defTabSz="440695">
              <a:defRPr/>
            </a:pPr>
            <a:endParaRPr lang="en-US" sz="1400" b="0" u="none" dirty="0">
              <a:cs typeface="Segoe UI" panose="020B0502040204020203" pitchFamily="34" charset="0"/>
            </a:endParaRPr>
          </a:p>
          <a:p>
            <a:pPr defTabSz="440695">
              <a:defRPr/>
            </a:pPr>
            <a:r>
              <a:rPr lang="en-US" sz="1400" b="0" u="none" dirty="0">
                <a:cs typeface="Segoe UI" panose="020B0502040204020203" pitchFamily="34" charset="0"/>
              </a:rPr>
              <a:t>One key here is that Washington state laws and rules do provide more protections than the federal guaranteed issue rights.</a:t>
            </a:r>
            <a:endParaRPr lang="en-US" sz="1400" b="0" u="none" dirty="0"/>
          </a:p>
          <a:p>
            <a:endParaRPr lang="en-US" sz="1400" dirty="0"/>
          </a:p>
          <a:p>
            <a:endParaRPr lang="en-US" sz="1400" dirty="0"/>
          </a:p>
          <a:p>
            <a:endParaRPr lang="en-US" dirty="0"/>
          </a:p>
        </p:txBody>
      </p:sp>
      <p:sp>
        <p:nvSpPr>
          <p:cNvPr id="4" name="Slide Number Placeholder 3">
            <a:extLst>
              <a:ext uri="{FF2B5EF4-FFF2-40B4-BE49-F238E27FC236}">
                <a16:creationId xmlns:a16="http://schemas.microsoft.com/office/drawing/2014/main" id="{84E6D559-85A9-42A5-A5F9-33C6FC1E1B67}"/>
              </a:ext>
            </a:extLst>
          </p:cNvPr>
          <p:cNvSpPr>
            <a:spLocks noGrp="1"/>
          </p:cNvSpPr>
          <p:nvPr>
            <p:ph type="sldNum" sz="quarter" idx="5"/>
          </p:nvPr>
        </p:nvSpPr>
        <p:spPr/>
        <p:txBody>
          <a:bodyPr/>
          <a:lstStyle/>
          <a:p>
            <a:fld id="{3E8ED751-0E44-4C56-B3A4-5C7FD17DAD48}" type="slidenum">
              <a:rPr lang="en-US" smtClean="0"/>
              <a:t>28</a:t>
            </a:fld>
            <a:endParaRPr lang="en-US"/>
          </a:p>
        </p:txBody>
      </p:sp>
    </p:spTree>
    <p:extLst>
      <p:ext uri="{BB962C8B-B14F-4D97-AF65-F5344CB8AC3E}">
        <p14:creationId xmlns:p14="http://schemas.microsoft.com/office/powerpoint/2010/main" val="2167560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9313" y="312738"/>
            <a:ext cx="5308600" cy="3981450"/>
          </a:xfrm>
        </p:spPr>
      </p:sp>
      <p:sp>
        <p:nvSpPr>
          <p:cNvPr id="3" name="Notes Placeholder 2"/>
          <p:cNvSpPr>
            <a:spLocks noGrp="1"/>
          </p:cNvSpPr>
          <p:nvPr>
            <p:ph type="body" idx="1"/>
          </p:nvPr>
        </p:nvSpPr>
        <p:spPr>
          <a:xfrm>
            <a:off x="701679" y="4416431"/>
            <a:ext cx="5607050" cy="4423230"/>
          </a:xfrm>
        </p:spPr>
        <p:txBody>
          <a:bodyPr/>
          <a:lstStyle/>
          <a:p>
            <a:r>
              <a:rPr lang="en-US" sz="1400" b="1" u="sng" dirty="0"/>
              <a:t>SHOW:</a:t>
            </a:r>
          </a:p>
          <a:p>
            <a:r>
              <a:rPr lang="en-US" sz="1400" b="0" u="none" dirty="0"/>
              <a:t>Slide #29</a:t>
            </a:r>
          </a:p>
          <a:p>
            <a:endParaRPr lang="en-US" sz="1400" b="0" u="none"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A92F7EC5-7956-493D-8E5E-7C1F3A483BB9}"/>
              </a:ext>
            </a:extLst>
          </p:cNvPr>
          <p:cNvSpPr>
            <a:spLocks noGrp="1"/>
          </p:cNvSpPr>
          <p:nvPr>
            <p:ph type="sldNum" sz="quarter" idx="5"/>
          </p:nvPr>
        </p:nvSpPr>
        <p:spPr/>
        <p:txBody>
          <a:bodyPr/>
          <a:lstStyle/>
          <a:p>
            <a:fld id="{3E8ED751-0E44-4C56-B3A4-5C7FD17DAD48}" type="slidenum">
              <a:rPr lang="en-US" smtClean="0"/>
              <a:t>29</a:t>
            </a:fld>
            <a:endParaRPr lang="en-US"/>
          </a:p>
        </p:txBody>
      </p:sp>
    </p:spTree>
    <p:extLst>
      <p:ext uri="{BB962C8B-B14F-4D97-AF65-F5344CB8AC3E}">
        <p14:creationId xmlns:p14="http://schemas.microsoft.com/office/powerpoint/2010/main" val="2910664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a:t>
            </a:r>
          </a:p>
          <a:p>
            <a:r>
              <a:rPr lang="en-US" sz="1400" b="0" u="none" dirty="0"/>
              <a:t>Slide #3</a:t>
            </a:r>
          </a:p>
          <a:p>
            <a:endParaRPr lang="en-US" sz="1400" b="0" u="none" dirty="0"/>
          </a:p>
          <a:p>
            <a:r>
              <a:rPr lang="en-US" sz="1400" b="1" u="sng" dirty="0"/>
              <a:t>ASK: </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400" dirty="0"/>
              <a:t>Who knows what WSHIP is?</a:t>
            </a:r>
          </a:p>
          <a:p>
            <a:pPr marL="171450" indent="-171450">
              <a:buFont typeface="Arial" panose="020B0604020202020204" pitchFamily="34" charset="0"/>
              <a:buChar char="•"/>
            </a:pPr>
            <a:r>
              <a:rPr lang="en-US" sz="1400" dirty="0"/>
              <a:t>Why does SHIBA care about </a:t>
            </a:r>
            <a:r>
              <a:rPr lang="en-US" sz="1400" i="0" dirty="0">
                <a:latin typeface="Segoe UI" panose="020B0502040204020203" pitchFamily="34" charset="0"/>
                <a:cs typeface="Segoe UI" panose="020B0502040204020203" pitchFamily="34" charset="0"/>
              </a:rPr>
              <a:t>Washington State Health Insurance Pool (WSHIP)</a:t>
            </a:r>
            <a:r>
              <a:rPr lang="en-US" sz="1400" dirty="0"/>
              <a:t>?</a:t>
            </a:r>
          </a:p>
          <a:p>
            <a:pPr marL="171450" indent="-171450">
              <a:buFont typeface="Arial" panose="020B0604020202020204" pitchFamily="34" charset="0"/>
              <a:buChar char="•"/>
            </a:pPr>
            <a:r>
              <a:rPr lang="en-US" sz="1400" dirty="0"/>
              <a:t>Why do you – as an advisor - care about WSHIP?</a:t>
            </a:r>
          </a:p>
          <a:p>
            <a:pPr marL="171450" indent="-171450">
              <a:buFont typeface="Arial" panose="020B0604020202020204" pitchFamily="34" charset="0"/>
              <a:buChar char="•"/>
            </a:pPr>
            <a:endParaRPr lang="en-US" sz="1400" dirty="0"/>
          </a:p>
          <a:p>
            <a:pPr marL="0" indent="0">
              <a:buFontTx/>
              <a:buNone/>
            </a:pPr>
            <a:r>
              <a:rPr lang="en-US" sz="1400" b="1" u="sng" dirty="0"/>
              <a:t>LISTEN:</a:t>
            </a:r>
          </a:p>
          <a:p>
            <a:pPr marL="0" indent="0">
              <a:buFontTx/>
              <a:buNone/>
            </a:pPr>
            <a:r>
              <a:rPr lang="en-US" sz="1400" b="0" u="none" dirty="0"/>
              <a:t>&lt;Pause&gt;</a:t>
            </a:r>
          </a:p>
          <a:p>
            <a:endParaRPr lang="en-US" sz="1400" b="1" u="sng" dirty="0"/>
          </a:p>
          <a:p>
            <a:r>
              <a:rPr lang="en-US" sz="1400" b="1" u="sng" dirty="0"/>
              <a:t>SAY:</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US" sz="1400" dirty="0"/>
              <a:t>Yes. These are </a:t>
            </a:r>
            <a:r>
              <a:rPr lang="en-US" sz="1400" u="sng" dirty="0"/>
              <a:t>all</a:t>
            </a:r>
            <a:r>
              <a:rPr lang="en-US" sz="1400" dirty="0"/>
              <a:t> important reasons why we and you care about WSHIP for Medigap.</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sz="1400"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US" sz="1400" dirty="0"/>
              <a:t>More information may be found on the website https://www.wship.org/. </a:t>
            </a:r>
          </a:p>
          <a:p>
            <a:endParaRPr lang="en-US" sz="1400" dirty="0"/>
          </a:p>
        </p:txBody>
      </p:sp>
      <p:sp>
        <p:nvSpPr>
          <p:cNvPr id="4" name="Slide Number Placeholder 3"/>
          <p:cNvSpPr>
            <a:spLocks noGrp="1"/>
          </p:cNvSpPr>
          <p:nvPr>
            <p:ph type="sldNum" sz="quarter" idx="5"/>
          </p:nvPr>
        </p:nvSpPr>
        <p:spPr>
          <a:xfrm>
            <a:off x="3970734" y="8830658"/>
            <a:ext cx="3038145" cy="465742"/>
          </a:xfrm>
          <a:prstGeom prst="rect">
            <a:avLst/>
          </a:prstGeom>
        </p:spPr>
        <p:txBody>
          <a:bodyPr/>
          <a:lstStyle/>
          <a:p>
            <a:fld id="{ED1B5260-F937-4C8C-821B-CDE85472AE82}" type="slidenum">
              <a:rPr lang="en-US" smtClean="0"/>
              <a:t>3</a:t>
            </a:fld>
            <a:endParaRPr lang="en-US"/>
          </a:p>
        </p:txBody>
      </p:sp>
    </p:spTree>
    <p:extLst>
      <p:ext uri="{BB962C8B-B14F-4D97-AF65-F5344CB8AC3E}">
        <p14:creationId xmlns:p14="http://schemas.microsoft.com/office/powerpoint/2010/main" val="144780231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 </a:t>
            </a:r>
          </a:p>
          <a:p>
            <a:r>
              <a:rPr lang="en-US" sz="1400" b="0" u="none" dirty="0"/>
              <a:t>Slide #30</a:t>
            </a:r>
          </a:p>
        </p:txBody>
      </p:sp>
      <p:sp>
        <p:nvSpPr>
          <p:cNvPr id="4" name="Slide Number Placeholder 3"/>
          <p:cNvSpPr>
            <a:spLocks noGrp="1"/>
          </p:cNvSpPr>
          <p:nvPr>
            <p:ph type="sldNum" sz="quarter" idx="5"/>
          </p:nvPr>
        </p:nvSpPr>
        <p:spPr>
          <a:xfrm>
            <a:off x="3970734" y="8830658"/>
            <a:ext cx="3038145" cy="465742"/>
          </a:xfrm>
          <a:prstGeom prst="rect">
            <a:avLst/>
          </a:prstGeom>
        </p:spPr>
        <p:txBody>
          <a:bodyPr/>
          <a:lstStyle/>
          <a:p>
            <a:fld id="{ED1B5260-F937-4C8C-821B-CDE85472AE82}" type="slidenum">
              <a:rPr lang="en-US" smtClean="0"/>
              <a:t>30</a:t>
            </a:fld>
            <a:endParaRPr lang="en-US"/>
          </a:p>
        </p:txBody>
      </p:sp>
    </p:spTree>
    <p:extLst>
      <p:ext uri="{BB962C8B-B14F-4D97-AF65-F5344CB8AC3E}">
        <p14:creationId xmlns:p14="http://schemas.microsoft.com/office/powerpoint/2010/main" val="32527888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1" u="sng" dirty="0"/>
          </a:p>
        </p:txBody>
      </p:sp>
      <p:sp>
        <p:nvSpPr>
          <p:cNvPr id="4" name="Slide Number Placeholder 3"/>
          <p:cNvSpPr>
            <a:spLocks noGrp="1"/>
          </p:cNvSpPr>
          <p:nvPr>
            <p:ph type="sldNum" sz="quarter" idx="5"/>
          </p:nvPr>
        </p:nvSpPr>
        <p:spPr>
          <a:xfrm>
            <a:off x="3970734" y="8830658"/>
            <a:ext cx="3038145" cy="465742"/>
          </a:xfrm>
          <a:prstGeom prst="rect">
            <a:avLst/>
          </a:prstGeom>
        </p:spPr>
        <p:txBody>
          <a:bodyPr/>
          <a:lstStyle/>
          <a:p>
            <a:fld id="{ED1B5260-F937-4C8C-821B-CDE85472AE82}" type="slidenum">
              <a:rPr lang="en-US" smtClean="0"/>
              <a:t>31</a:t>
            </a:fld>
            <a:endParaRPr lang="en-US"/>
          </a:p>
        </p:txBody>
      </p:sp>
    </p:spTree>
    <p:extLst>
      <p:ext uri="{BB962C8B-B14F-4D97-AF65-F5344CB8AC3E}">
        <p14:creationId xmlns:p14="http://schemas.microsoft.com/office/powerpoint/2010/main" val="180246742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Slide Image Placeholder 1"/>
          <p:cNvSpPr>
            <a:spLocks noGrp="1" noRot="1" noChangeAspect="1" noTextEdit="1"/>
          </p:cNvSpPr>
          <p:nvPr>
            <p:ph type="sldImg"/>
          </p:nvPr>
        </p:nvSpPr>
        <p:spPr bwMode="auto">
          <a:xfrm>
            <a:off x="849313" y="312738"/>
            <a:ext cx="5308600" cy="3981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 name="Notes Placeholder 2"/>
          <p:cNvSpPr>
            <a:spLocks noGrp="1"/>
          </p:cNvSpPr>
          <p:nvPr>
            <p:ph type="body" idx="3"/>
          </p:nvPr>
        </p:nvSpPr>
        <p:spPr bwMode="auto">
          <a:xfrm>
            <a:off x="701679" y="4416432"/>
            <a:ext cx="5607050" cy="4183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400" b="1" u="sng" dirty="0"/>
              <a:t>SHOW:</a:t>
            </a:r>
          </a:p>
          <a:p>
            <a:r>
              <a:rPr lang="en-US" sz="1400" b="0" u="none" dirty="0"/>
              <a:t>Slide #31</a:t>
            </a:r>
          </a:p>
          <a:p>
            <a:endParaRPr lang="en-US" altLang="en-US" sz="1400" b="1" u="sng" dirty="0"/>
          </a:p>
          <a:p>
            <a:r>
              <a:rPr lang="en-US" altLang="en-US" sz="1400" b="1" u="sng" dirty="0"/>
              <a:t>SAY:</a:t>
            </a:r>
          </a:p>
          <a:p>
            <a:r>
              <a:rPr lang="en-US" altLang="en-US" sz="1400" dirty="0"/>
              <a:t>We really do want your feedback about this program please.</a:t>
            </a:r>
          </a:p>
          <a:p>
            <a:r>
              <a:rPr lang="en-US" altLang="en-US" sz="1400" dirty="0"/>
              <a:t>I’m going to put a link in the chat to a quick ‘survey monkey’ form.</a:t>
            </a:r>
          </a:p>
          <a:p>
            <a:r>
              <a:rPr lang="en-US" altLang="en-US" sz="1400" dirty="0"/>
              <a:t>Please take a few minutes to complete that, now.</a:t>
            </a:r>
          </a:p>
          <a:p>
            <a:endParaRPr lang="en-US" altLang="en-US" sz="1400" dirty="0"/>
          </a:p>
          <a:p>
            <a:r>
              <a:rPr lang="en-US" altLang="en-US" sz="1400" b="1" u="sng" dirty="0"/>
              <a:t>POST:</a:t>
            </a:r>
          </a:p>
          <a:p>
            <a:r>
              <a:rPr lang="en-US" altLang="en-US" sz="1400" b="0" u="none" dirty="0"/>
              <a:t>Copy </a:t>
            </a:r>
            <a:r>
              <a:rPr lang="en-US" altLang="en-US" sz="1400" b="0" u="sng" dirty="0"/>
              <a:t>link to survey </a:t>
            </a:r>
            <a:r>
              <a:rPr lang="en-US" altLang="en-US" sz="1400" b="0" u="none" dirty="0"/>
              <a:t>into chat and post.</a:t>
            </a:r>
          </a:p>
          <a:p>
            <a:endParaRPr lang="en-US" altLang="en-US" dirty="0"/>
          </a:p>
        </p:txBody>
      </p:sp>
      <p:sp>
        <p:nvSpPr>
          <p:cNvPr id="2" name="Slide Number Placeholder 1">
            <a:extLst>
              <a:ext uri="{FF2B5EF4-FFF2-40B4-BE49-F238E27FC236}">
                <a16:creationId xmlns:a16="http://schemas.microsoft.com/office/drawing/2014/main" id="{7402B329-D89C-4AD2-9D40-9836099797C6}"/>
              </a:ext>
            </a:extLst>
          </p:cNvPr>
          <p:cNvSpPr>
            <a:spLocks noGrp="1"/>
          </p:cNvSpPr>
          <p:nvPr>
            <p:ph type="sldNum" sz="quarter" idx="5"/>
          </p:nvPr>
        </p:nvSpPr>
        <p:spPr/>
        <p:txBody>
          <a:bodyPr/>
          <a:lstStyle/>
          <a:p>
            <a:fld id="{3E8ED751-0E44-4C56-B3A4-5C7FD17DAD48}" type="slidenum">
              <a:rPr lang="en-US" smtClean="0"/>
              <a:t>32</a:t>
            </a:fld>
            <a:endParaRPr lang="en-US"/>
          </a:p>
        </p:txBody>
      </p:sp>
    </p:spTree>
    <p:extLst>
      <p:ext uri="{BB962C8B-B14F-4D97-AF65-F5344CB8AC3E}">
        <p14:creationId xmlns:p14="http://schemas.microsoft.com/office/powerpoint/2010/main" val="764452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9313" y="312738"/>
            <a:ext cx="5308600" cy="3981450"/>
          </a:xfrm>
        </p:spPr>
      </p:sp>
      <p:sp>
        <p:nvSpPr>
          <p:cNvPr id="3" name="Notes Placeholder 2"/>
          <p:cNvSpPr>
            <a:spLocks noGrp="1"/>
          </p:cNvSpPr>
          <p:nvPr>
            <p:ph type="body" idx="1"/>
          </p:nvPr>
        </p:nvSpPr>
        <p:spPr/>
        <p:txBody>
          <a:bodyPr/>
          <a:lstStyle/>
          <a:p>
            <a:r>
              <a:rPr lang="en-US" sz="1400" b="1" u="sng" dirty="0"/>
              <a:t>SHOW: </a:t>
            </a:r>
          </a:p>
          <a:p>
            <a:r>
              <a:rPr lang="en-US" sz="1400" dirty="0"/>
              <a:t>Slide #32</a:t>
            </a:r>
          </a:p>
          <a:p>
            <a:endParaRPr lang="en-US" sz="1400" dirty="0"/>
          </a:p>
          <a:p>
            <a:r>
              <a:rPr lang="en-US" sz="1400" b="1" u="sng" dirty="0"/>
              <a:t>SAY: </a:t>
            </a:r>
          </a:p>
          <a:p>
            <a:pPr marL="171450" indent="-171450">
              <a:buFont typeface="Arial" panose="020B0604020202020204" pitchFamily="34" charset="0"/>
              <a:buChar char="•"/>
            </a:pPr>
            <a:r>
              <a:rPr lang="en-US" sz="1400" dirty="0"/>
              <a:t>Here’s what’s coming next…</a:t>
            </a:r>
          </a:p>
        </p:txBody>
      </p:sp>
      <p:sp>
        <p:nvSpPr>
          <p:cNvPr id="4" name="Slide Number Placeholder 3">
            <a:extLst>
              <a:ext uri="{FF2B5EF4-FFF2-40B4-BE49-F238E27FC236}">
                <a16:creationId xmlns:a16="http://schemas.microsoft.com/office/drawing/2014/main" id="{BBEB2B1F-509E-4E97-A37C-64B65C208E59}"/>
              </a:ext>
            </a:extLst>
          </p:cNvPr>
          <p:cNvSpPr>
            <a:spLocks noGrp="1"/>
          </p:cNvSpPr>
          <p:nvPr>
            <p:ph type="sldNum" sz="quarter" idx="5"/>
          </p:nvPr>
        </p:nvSpPr>
        <p:spPr/>
        <p:txBody>
          <a:bodyPr/>
          <a:lstStyle/>
          <a:p>
            <a:fld id="{3E8ED751-0E44-4C56-B3A4-5C7FD17DAD48}" type="slidenum">
              <a:rPr lang="en-US" smtClean="0"/>
              <a:t>33</a:t>
            </a:fld>
            <a:endParaRPr lang="en-US"/>
          </a:p>
        </p:txBody>
      </p:sp>
    </p:spTree>
    <p:extLst>
      <p:ext uri="{BB962C8B-B14F-4D97-AF65-F5344CB8AC3E}">
        <p14:creationId xmlns:p14="http://schemas.microsoft.com/office/powerpoint/2010/main" val="149248314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9313" y="312738"/>
            <a:ext cx="5308600" cy="3981450"/>
          </a:xfrm>
        </p:spPr>
      </p:sp>
      <p:sp>
        <p:nvSpPr>
          <p:cNvPr id="3" name="Notes Placeholder 2"/>
          <p:cNvSpPr>
            <a:spLocks noGrp="1"/>
          </p:cNvSpPr>
          <p:nvPr>
            <p:ph type="body" idx="1"/>
          </p:nvPr>
        </p:nvSpPr>
        <p:spPr/>
        <p:txBody>
          <a:bodyPr/>
          <a:lstStyle/>
          <a:p>
            <a:r>
              <a:rPr lang="en-US" sz="1400" b="1" u="sng" dirty="0"/>
              <a:t>SHOW:</a:t>
            </a:r>
          </a:p>
          <a:p>
            <a:r>
              <a:rPr lang="en-US" sz="1400" b="0" u="none" dirty="0"/>
              <a:t>Slide #33</a:t>
            </a:r>
          </a:p>
          <a:p>
            <a:endParaRPr lang="en-US" dirty="0"/>
          </a:p>
        </p:txBody>
      </p:sp>
      <p:sp>
        <p:nvSpPr>
          <p:cNvPr id="4" name="Slide Number Placeholder 3">
            <a:extLst>
              <a:ext uri="{FF2B5EF4-FFF2-40B4-BE49-F238E27FC236}">
                <a16:creationId xmlns:a16="http://schemas.microsoft.com/office/drawing/2014/main" id="{FC8056F8-DF5E-460E-B593-AE8F976E9155}"/>
              </a:ext>
            </a:extLst>
          </p:cNvPr>
          <p:cNvSpPr>
            <a:spLocks noGrp="1"/>
          </p:cNvSpPr>
          <p:nvPr>
            <p:ph type="sldNum" sz="quarter" idx="5"/>
          </p:nvPr>
        </p:nvSpPr>
        <p:spPr/>
        <p:txBody>
          <a:bodyPr/>
          <a:lstStyle/>
          <a:p>
            <a:fld id="{3E8ED751-0E44-4C56-B3A4-5C7FD17DAD48}" type="slidenum">
              <a:rPr lang="en-US" smtClean="0"/>
              <a:t>34</a:t>
            </a:fld>
            <a:endParaRPr lang="en-US"/>
          </a:p>
        </p:txBody>
      </p:sp>
    </p:spTree>
    <p:extLst>
      <p:ext uri="{BB962C8B-B14F-4D97-AF65-F5344CB8AC3E}">
        <p14:creationId xmlns:p14="http://schemas.microsoft.com/office/powerpoint/2010/main" val="2871718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 </a:t>
            </a:r>
          </a:p>
          <a:p>
            <a:r>
              <a:rPr lang="en-US" sz="1400" b="0" u="none" dirty="0"/>
              <a:t>Slide #4</a:t>
            </a:r>
          </a:p>
        </p:txBody>
      </p:sp>
      <p:sp>
        <p:nvSpPr>
          <p:cNvPr id="4" name="Slide Number Placeholder 3"/>
          <p:cNvSpPr>
            <a:spLocks noGrp="1"/>
          </p:cNvSpPr>
          <p:nvPr>
            <p:ph type="sldNum" sz="quarter" idx="5"/>
          </p:nvPr>
        </p:nvSpPr>
        <p:spPr>
          <a:xfrm>
            <a:off x="3970734" y="8830658"/>
            <a:ext cx="3038145" cy="465742"/>
          </a:xfrm>
          <a:prstGeom prst="rect">
            <a:avLst/>
          </a:prstGeom>
        </p:spPr>
        <p:txBody>
          <a:bodyPr/>
          <a:lstStyle/>
          <a:p>
            <a:fld id="{ED1B5260-F937-4C8C-821B-CDE85472AE82}" type="slidenum">
              <a:rPr lang="en-US" smtClean="0"/>
              <a:t>4</a:t>
            </a:fld>
            <a:endParaRPr lang="en-US"/>
          </a:p>
        </p:txBody>
      </p:sp>
    </p:spTree>
    <p:extLst>
      <p:ext uri="{BB962C8B-B14F-4D97-AF65-F5344CB8AC3E}">
        <p14:creationId xmlns:p14="http://schemas.microsoft.com/office/powerpoint/2010/main" val="15371078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a:t>
            </a:r>
          </a:p>
          <a:p>
            <a:r>
              <a:rPr lang="en-US" sz="1400" b="0" u="none" dirty="0"/>
              <a:t>Slide #5</a:t>
            </a:r>
          </a:p>
          <a:p>
            <a:endParaRPr lang="en-US" sz="1400" b="1" u="sng" dirty="0"/>
          </a:p>
          <a:p>
            <a:r>
              <a:rPr lang="en-US" sz="1400" b="1" u="sng" dirty="0"/>
              <a:t>SAY: </a:t>
            </a:r>
          </a:p>
          <a:p>
            <a:r>
              <a:rPr lang="en-US" sz="1400" dirty="0"/>
              <a:t>This program has two purposes, at the same time. You’ll see that in the course objectives.</a:t>
            </a:r>
          </a:p>
          <a:p>
            <a:pPr marL="171450" indent="-171450">
              <a:buFont typeface="Arial" panose="020B0604020202020204" pitchFamily="34" charset="0"/>
              <a:buChar char="•"/>
            </a:pPr>
            <a:r>
              <a:rPr lang="en-US" sz="1400" dirty="0"/>
              <a:t>We’re going to do the </a:t>
            </a:r>
            <a:r>
              <a:rPr lang="en-US" sz="1400" u="sng" dirty="0"/>
              <a:t>literal</a:t>
            </a:r>
            <a:r>
              <a:rPr lang="en-US" sz="1400" dirty="0"/>
              <a:t> agenda for the day, filled with activities.</a:t>
            </a:r>
          </a:p>
          <a:p>
            <a:pPr marL="171450" indent="-171450">
              <a:buFont typeface="Arial" panose="020B0604020202020204" pitchFamily="34" charset="0"/>
              <a:buChar char="•"/>
            </a:pPr>
            <a:r>
              <a:rPr lang="en-US" sz="1400" dirty="0"/>
              <a:t>We’re </a:t>
            </a:r>
            <a:r>
              <a:rPr lang="en-US" sz="1400" u="sng" dirty="0"/>
              <a:t>also</a:t>
            </a:r>
            <a:r>
              <a:rPr lang="en-US" sz="1400" dirty="0"/>
              <a:t> going to be building our tool kit together to get better at advising clients about WSHIP for Medigap and better at counseling work, in general.</a:t>
            </a:r>
          </a:p>
          <a:p>
            <a:pPr marL="171450" indent="-171450">
              <a:buFont typeface="Arial" panose="020B0604020202020204" pitchFamily="34" charset="0"/>
              <a:buChar char="•"/>
            </a:pPr>
            <a:r>
              <a:rPr lang="en-US" sz="1400" dirty="0"/>
              <a:t>Discussion opportunity: Ask the volunteers: “What is important to you as the counselor to help you with your work?” </a:t>
            </a:r>
          </a:p>
          <a:p>
            <a:pPr marL="171450" indent="-171450">
              <a:buFont typeface="Arial" panose="020B0604020202020204" pitchFamily="34" charset="0"/>
              <a:buChar char="•"/>
            </a:pPr>
            <a:r>
              <a:rPr lang="en-US" sz="1400" dirty="0"/>
              <a:t>This is an opportunity to get the information you need, as a counselor, from the client. Obtaining the job aids for topics to discuss will help you with your counseling session. </a:t>
            </a:r>
          </a:p>
          <a:p>
            <a:pPr marL="171450" indent="-171450">
              <a:buFont typeface="Arial" panose="020B0604020202020204" pitchFamily="34" charset="0"/>
              <a:buChar char="•"/>
            </a:pPr>
            <a:r>
              <a:rPr lang="en-US" sz="1400" dirty="0"/>
              <a:t>Trainers: This is an opportunity for the counselors to develop a checklist and share with the group how they create their checklist for a counseling session and what would be included on the checklist. </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400" dirty="0"/>
              <a:t>There are a lot of tools available on My SHIBA and other authoritative sites:</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400" dirty="0"/>
              <a:t>One example is the six-step intake form at https://www.insurance.wa.gov/sites/default/files/documents/client-counseling-six-step-intake-script.pdf </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400" dirty="0"/>
              <a:t>Another is </a:t>
            </a:r>
            <a:r>
              <a:rPr lang="en-US" sz="1400" b="0" i="0" dirty="0">
                <a:solidFill>
                  <a:srgbClr val="000000"/>
                </a:solidFill>
                <a:effectLst/>
              </a:rPr>
              <a:t>the website for the WSHIP</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400" b="1" dirty="0"/>
              <a:t>https://www.wship.org/medicare_eligibility.asp</a:t>
            </a:r>
            <a:endParaRPr lang="en-US" sz="1400" b="0" i="0" dirty="0">
              <a:solidFill>
                <a:srgbClr val="000000"/>
              </a:solidFill>
              <a:effectLst/>
            </a:endParaRP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sz="1400" b="1" dirty="0"/>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sz="1400"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a:xfrm>
            <a:off x="3970734" y="8830658"/>
            <a:ext cx="3038145" cy="465742"/>
          </a:xfrm>
          <a:prstGeom prst="rect">
            <a:avLst/>
          </a:prstGeom>
        </p:spPr>
        <p:txBody>
          <a:bodyPr/>
          <a:lstStyle/>
          <a:p>
            <a:fld id="{ED1B5260-F937-4C8C-821B-CDE85472AE82}" type="slidenum">
              <a:rPr lang="en-US" smtClean="0"/>
              <a:t>5</a:t>
            </a:fld>
            <a:endParaRPr lang="en-US"/>
          </a:p>
        </p:txBody>
      </p:sp>
    </p:spTree>
    <p:extLst>
      <p:ext uri="{BB962C8B-B14F-4D97-AF65-F5344CB8AC3E}">
        <p14:creationId xmlns:p14="http://schemas.microsoft.com/office/powerpoint/2010/main" val="105158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9313" y="312738"/>
            <a:ext cx="5308600" cy="3981450"/>
          </a:xfrm>
        </p:spPr>
      </p:sp>
      <p:sp>
        <p:nvSpPr>
          <p:cNvPr id="3" name="Notes Placeholder 2"/>
          <p:cNvSpPr>
            <a:spLocks noGrp="1"/>
          </p:cNvSpPr>
          <p:nvPr>
            <p:ph type="body" idx="1"/>
          </p:nvPr>
        </p:nvSpPr>
        <p:spPr/>
        <p:txBody>
          <a:bodyPr/>
          <a:lstStyle/>
          <a:p>
            <a:r>
              <a:rPr lang="en-US" sz="1400" b="1" u="sng" dirty="0"/>
              <a:t>SHOW:</a:t>
            </a:r>
          </a:p>
          <a:p>
            <a:r>
              <a:rPr lang="en-US" sz="1400" b="0" u="none" dirty="0"/>
              <a:t>Slide #6</a:t>
            </a:r>
          </a:p>
          <a:p>
            <a:pPr defTabSz="440695">
              <a:defRPr/>
            </a:pPr>
            <a:endParaRPr lang="en-US" sz="1400" b="1" u="sng" dirty="0">
              <a:cs typeface="Segoe UI" panose="020B0502040204020203" pitchFamily="34" charset="0"/>
            </a:endParaRPr>
          </a:p>
          <a:p>
            <a:pPr defTabSz="440695">
              <a:defRPr/>
            </a:pPr>
            <a:r>
              <a:rPr lang="en-US" sz="1400" b="1" u="sng" dirty="0">
                <a:cs typeface="Segoe UI" panose="020B0502040204020203" pitchFamily="34" charset="0"/>
              </a:rPr>
              <a:t>SAY:</a:t>
            </a:r>
          </a:p>
          <a:p>
            <a:pPr marL="285750" indent="-285750" defTabSz="440695">
              <a:buFont typeface="Arial" panose="020B0604020202020204" pitchFamily="34" charset="0"/>
              <a:buChar char="•"/>
              <a:defRPr/>
            </a:pPr>
            <a:r>
              <a:rPr lang="en-US" sz="1400" b="0" u="none" dirty="0">
                <a:cs typeface="Segoe UI" panose="020B0502040204020203" pitchFamily="34" charset="0"/>
              </a:rPr>
              <a:t>Here is the agenda for the day.</a:t>
            </a:r>
          </a:p>
          <a:p>
            <a:pPr marL="285750" indent="-285750" defTabSz="440695">
              <a:buFont typeface="Arial" panose="020B0604020202020204" pitchFamily="34" charset="0"/>
              <a:buChar char="•"/>
              <a:defRPr/>
            </a:pPr>
            <a:r>
              <a:rPr lang="en-US" sz="1400" b="0" u="none" dirty="0">
                <a:cs typeface="Segoe UI" panose="020B0502040204020203" pitchFamily="34" charset="0"/>
              </a:rPr>
              <a:t>There are two (2) main activities:</a:t>
            </a:r>
          </a:p>
          <a:p>
            <a:pPr marL="800100" lvl="1" indent="-342900" defTabSz="440695">
              <a:buFont typeface="+mj-lt"/>
              <a:buAutoNum type="arabicPeriod"/>
              <a:defRPr/>
            </a:pPr>
            <a:r>
              <a:rPr lang="en-US" sz="1400" b="0" u="none" dirty="0">
                <a:cs typeface="Segoe UI" panose="020B0502040204020203" pitchFamily="34" charset="0"/>
              </a:rPr>
              <a:t>Small-group work on client counseling, based on scenarios.</a:t>
            </a:r>
          </a:p>
          <a:p>
            <a:pPr marL="800100" lvl="1" indent="-342900" defTabSz="440695">
              <a:buFont typeface="+mj-lt"/>
              <a:buAutoNum type="arabicPeriod"/>
              <a:defRPr/>
            </a:pPr>
            <a:r>
              <a:rPr lang="en-US" sz="1400" b="0" u="none" dirty="0">
                <a:cs typeface="Segoe UI" panose="020B0502040204020203" pitchFamily="34" charset="0"/>
              </a:rPr>
              <a:t>Discuss the work we did in small groups.</a:t>
            </a:r>
          </a:p>
          <a:p>
            <a:pPr marL="285750" lvl="0" indent="-285750" defTabSz="440695">
              <a:buFont typeface="Arial" panose="020B0604020202020204" pitchFamily="34" charset="0"/>
              <a:buChar char="•"/>
              <a:defRPr/>
            </a:pPr>
            <a:r>
              <a:rPr lang="en-US" sz="1400" b="0" u="none" dirty="0">
                <a:cs typeface="Segoe UI" panose="020B0502040204020203" pitchFamily="34" charset="0"/>
              </a:rPr>
              <a:t>Let’s review the course objectives, first, and then the list of materials.</a:t>
            </a:r>
          </a:p>
          <a:p>
            <a:pPr defTabSz="440695">
              <a:defRPr/>
            </a:pPr>
            <a:endParaRPr lang="en-US" sz="1400" b="0" u="none" dirty="0">
              <a:cs typeface="Segoe UI" panose="020B0502040204020203" pitchFamily="34" charset="0"/>
            </a:endParaRPr>
          </a:p>
        </p:txBody>
      </p:sp>
      <p:sp>
        <p:nvSpPr>
          <p:cNvPr id="4" name="Slide Number Placeholder 3">
            <a:extLst>
              <a:ext uri="{FF2B5EF4-FFF2-40B4-BE49-F238E27FC236}">
                <a16:creationId xmlns:a16="http://schemas.microsoft.com/office/drawing/2014/main" id="{DAE83A98-6B66-4DC9-90DA-40F4848A28CC}"/>
              </a:ext>
            </a:extLst>
          </p:cNvPr>
          <p:cNvSpPr>
            <a:spLocks noGrp="1"/>
          </p:cNvSpPr>
          <p:nvPr>
            <p:ph type="sldNum" sz="quarter" idx="5"/>
          </p:nvPr>
        </p:nvSpPr>
        <p:spPr/>
        <p:txBody>
          <a:bodyPr/>
          <a:lstStyle/>
          <a:p>
            <a:fld id="{3E8ED751-0E44-4C56-B3A4-5C7FD17DAD48}" type="slidenum">
              <a:rPr lang="en-US" smtClean="0"/>
              <a:t>6</a:t>
            </a:fld>
            <a:endParaRPr lang="en-US"/>
          </a:p>
        </p:txBody>
      </p:sp>
    </p:spTree>
    <p:extLst>
      <p:ext uri="{BB962C8B-B14F-4D97-AF65-F5344CB8AC3E}">
        <p14:creationId xmlns:p14="http://schemas.microsoft.com/office/powerpoint/2010/main" val="2562126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9313" y="312738"/>
            <a:ext cx="5308600" cy="3981450"/>
          </a:xfrm>
        </p:spPr>
      </p:sp>
      <p:sp>
        <p:nvSpPr>
          <p:cNvPr id="3" name="Notes Placeholder 2"/>
          <p:cNvSpPr>
            <a:spLocks noGrp="1"/>
          </p:cNvSpPr>
          <p:nvPr>
            <p:ph type="body" idx="1"/>
          </p:nvPr>
        </p:nvSpPr>
        <p:spPr>
          <a:xfrm>
            <a:off x="701679" y="4416431"/>
            <a:ext cx="5607050" cy="4423230"/>
          </a:xfrm>
        </p:spPr>
        <p:txBody>
          <a:bodyPr/>
          <a:lstStyle/>
          <a:p>
            <a:r>
              <a:rPr lang="en-US" sz="1400" b="1" u="sng" dirty="0"/>
              <a:t>SHOW:</a:t>
            </a:r>
          </a:p>
          <a:p>
            <a:r>
              <a:rPr lang="en-US" sz="1400" b="0" u="none" dirty="0"/>
              <a:t>Slide #7</a:t>
            </a:r>
          </a:p>
          <a:p>
            <a:endParaRPr lang="en-US" sz="1400" b="0" u="none" dirty="0"/>
          </a:p>
          <a:p>
            <a:pPr defTabSz="440695">
              <a:defRPr/>
            </a:pPr>
            <a:r>
              <a:rPr lang="en-US" sz="1400" b="1" u="sng" dirty="0">
                <a:cs typeface="Segoe UI" panose="020B0502040204020203" pitchFamily="34" charset="0"/>
              </a:rPr>
              <a:t>SAY:</a:t>
            </a:r>
          </a:p>
          <a:p>
            <a:pPr defTabSz="440695">
              <a:defRPr/>
            </a:pPr>
            <a:r>
              <a:rPr lang="en-US" sz="1400" dirty="0"/>
              <a:t>These are the learning objectives for this program.</a:t>
            </a:r>
          </a:p>
          <a:p>
            <a:pPr defTabSz="440695">
              <a:defRPr/>
            </a:pPr>
            <a:endParaRPr lang="en-US" sz="1400" u="sng" dirty="0"/>
          </a:p>
          <a:p>
            <a:pPr defTabSz="440695">
              <a:defRPr/>
            </a:pPr>
            <a:r>
              <a:rPr lang="en-US" sz="1400" u="none" dirty="0"/>
              <a:t>We’re making an opportunity for you all to practice these skills together.</a:t>
            </a:r>
          </a:p>
          <a:p>
            <a:pPr marL="165261" indent="-165261">
              <a:buFont typeface="Arial" panose="020B0604020202020204" pitchFamily="34" charset="0"/>
              <a:buChar char="•"/>
            </a:pPr>
            <a:endParaRPr lang="en-US" sz="1400" dirty="0"/>
          </a:p>
          <a:p>
            <a:endParaRPr lang="en-US" sz="1400" dirty="0"/>
          </a:p>
          <a:p>
            <a:endParaRPr lang="en-US" sz="1400" dirty="0"/>
          </a:p>
          <a:p>
            <a:endParaRPr lang="en-US" dirty="0"/>
          </a:p>
        </p:txBody>
      </p:sp>
      <p:sp>
        <p:nvSpPr>
          <p:cNvPr id="4" name="Slide Number Placeholder 3">
            <a:extLst>
              <a:ext uri="{FF2B5EF4-FFF2-40B4-BE49-F238E27FC236}">
                <a16:creationId xmlns:a16="http://schemas.microsoft.com/office/drawing/2014/main" id="{01779D72-DDE9-46D1-A830-430280323582}"/>
              </a:ext>
            </a:extLst>
          </p:cNvPr>
          <p:cNvSpPr>
            <a:spLocks noGrp="1"/>
          </p:cNvSpPr>
          <p:nvPr>
            <p:ph type="sldNum" sz="quarter" idx="5"/>
          </p:nvPr>
        </p:nvSpPr>
        <p:spPr/>
        <p:txBody>
          <a:bodyPr/>
          <a:lstStyle/>
          <a:p>
            <a:fld id="{3E8ED751-0E44-4C56-B3A4-5C7FD17DAD48}" type="slidenum">
              <a:rPr lang="en-US" smtClean="0"/>
              <a:t>7</a:t>
            </a:fld>
            <a:endParaRPr lang="en-US"/>
          </a:p>
        </p:txBody>
      </p:sp>
    </p:spTree>
    <p:extLst>
      <p:ext uri="{BB962C8B-B14F-4D97-AF65-F5344CB8AC3E}">
        <p14:creationId xmlns:p14="http://schemas.microsoft.com/office/powerpoint/2010/main" val="33469993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9313" y="312738"/>
            <a:ext cx="5308600" cy="3981450"/>
          </a:xfrm>
        </p:spPr>
      </p:sp>
      <p:sp>
        <p:nvSpPr>
          <p:cNvPr id="3" name="Notes Placeholder 2"/>
          <p:cNvSpPr>
            <a:spLocks noGrp="1"/>
          </p:cNvSpPr>
          <p:nvPr>
            <p:ph type="body" idx="1"/>
          </p:nvPr>
        </p:nvSpPr>
        <p:spPr>
          <a:xfrm>
            <a:off x="701679" y="4416431"/>
            <a:ext cx="5607050" cy="4423230"/>
          </a:xfrm>
        </p:spPr>
        <p:txBody>
          <a:bodyPr/>
          <a:lstStyle/>
          <a:p>
            <a:r>
              <a:rPr lang="en-US" sz="1400" b="1" u="sng" dirty="0"/>
              <a:t>SHOW:</a:t>
            </a:r>
          </a:p>
          <a:p>
            <a:r>
              <a:rPr lang="en-US" sz="1400" b="0" u="none" dirty="0"/>
              <a:t>Slide #8</a:t>
            </a:r>
          </a:p>
          <a:p>
            <a:endParaRPr lang="en-US" sz="1400" b="0" u="none"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283E42A4-E4D1-49A2-8CE0-07EFD95B02EF}"/>
              </a:ext>
            </a:extLst>
          </p:cNvPr>
          <p:cNvSpPr>
            <a:spLocks noGrp="1"/>
          </p:cNvSpPr>
          <p:nvPr>
            <p:ph type="sldNum" sz="quarter" idx="5"/>
          </p:nvPr>
        </p:nvSpPr>
        <p:spPr/>
        <p:txBody>
          <a:bodyPr/>
          <a:lstStyle/>
          <a:p>
            <a:fld id="{3E8ED751-0E44-4C56-B3A4-5C7FD17DAD48}" type="slidenum">
              <a:rPr lang="en-US" smtClean="0"/>
              <a:t>8</a:t>
            </a:fld>
            <a:endParaRPr lang="en-US"/>
          </a:p>
        </p:txBody>
      </p:sp>
    </p:spTree>
    <p:extLst>
      <p:ext uri="{BB962C8B-B14F-4D97-AF65-F5344CB8AC3E}">
        <p14:creationId xmlns:p14="http://schemas.microsoft.com/office/powerpoint/2010/main" val="13906729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u="sng" dirty="0"/>
              <a:t>SHOW:</a:t>
            </a:r>
          </a:p>
          <a:p>
            <a:r>
              <a:rPr lang="en-US" sz="1400" b="0" u="none" dirty="0"/>
              <a:t>Slide #9</a:t>
            </a:r>
          </a:p>
          <a:p>
            <a:endParaRPr lang="en-US" sz="1400" b="0" u="none" dirty="0"/>
          </a:p>
          <a:p>
            <a:r>
              <a:rPr lang="en-US" sz="1400" b="1" u="sng" dirty="0"/>
              <a:t>SAY: </a:t>
            </a:r>
          </a:p>
          <a:p>
            <a:pPr marL="171450" indent="-171450">
              <a:buFont typeface="Arial" panose="020B0604020202020204" pitchFamily="34" charset="0"/>
              <a:buChar char="•"/>
            </a:pPr>
            <a:r>
              <a:rPr lang="en-US" sz="1400" b="0" u="none" dirty="0"/>
              <a:t>We mailed some materials ahead of time, upon request, to people. </a:t>
            </a:r>
          </a:p>
          <a:p>
            <a:pPr marL="171450" indent="-171450">
              <a:buFont typeface="Arial" panose="020B0604020202020204" pitchFamily="34" charset="0"/>
              <a:buChar char="•"/>
            </a:pPr>
            <a:r>
              <a:rPr lang="en-US" sz="1400" b="0" u="none" dirty="0"/>
              <a:t>Other materials we posted on-line and announced to everyone.</a:t>
            </a:r>
          </a:p>
          <a:p>
            <a:pPr marL="171450" indent="-171450">
              <a:buFont typeface="Arial" panose="020B0604020202020204" pitchFamily="34" charset="0"/>
              <a:buChar char="•"/>
            </a:pPr>
            <a:r>
              <a:rPr lang="en-US" sz="1400" b="0" u="none" dirty="0"/>
              <a:t>Let’s be sure we’re all ‘on the same page’ so to speak.</a:t>
            </a:r>
          </a:p>
        </p:txBody>
      </p:sp>
      <p:sp>
        <p:nvSpPr>
          <p:cNvPr id="4" name="Slide Number Placeholder 3"/>
          <p:cNvSpPr>
            <a:spLocks noGrp="1"/>
          </p:cNvSpPr>
          <p:nvPr>
            <p:ph type="sldNum" sz="quarter" idx="5"/>
          </p:nvPr>
        </p:nvSpPr>
        <p:spPr>
          <a:xfrm>
            <a:off x="3970734" y="8830658"/>
            <a:ext cx="3038145" cy="465742"/>
          </a:xfrm>
          <a:prstGeom prst="rect">
            <a:avLst/>
          </a:prstGeom>
        </p:spPr>
        <p:txBody>
          <a:bodyPr/>
          <a:lstStyle/>
          <a:p>
            <a:fld id="{ED1B5260-F937-4C8C-821B-CDE85472AE82}" type="slidenum">
              <a:rPr lang="en-US" smtClean="0"/>
              <a:t>9</a:t>
            </a:fld>
            <a:endParaRPr lang="en-US"/>
          </a:p>
        </p:txBody>
      </p:sp>
    </p:spTree>
    <p:extLst>
      <p:ext uri="{BB962C8B-B14F-4D97-AF65-F5344CB8AC3E}">
        <p14:creationId xmlns:p14="http://schemas.microsoft.com/office/powerpoint/2010/main" val="38327288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 Photo">
    <p:spTree>
      <p:nvGrpSpPr>
        <p:cNvPr id="1" name=""/>
        <p:cNvGrpSpPr/>
        <p:nvPr/>
      </p:nvGrpSpPr>
      <p:grpSpPr>
        <a:xfrm>
          <a:off x="0" y="0"/>
          <a:ext cx="0" cy="0"/>
          <a:chOff x="0" y="0"/>
          <a:chExt cx="0" cy="0"/>
        </a:xfrm>
      </p:grpSpPr>
      <p:sp>
        <p:nvSpPr>
          <p:cNvPr id="4" name="Rectangle 3"/>
          <p:cNvSpPr/>
          <p:nvPr userDrawn="1"/>
        </p:nvSpPr>
        <p:spPr>
          <a:xfrm>
            <a:off x="0" y="3846513"/>
            <a:ext cx="9144000" cy="301148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5" name="Group 11" descr="Logo for the SHIBA Office of the Insurance Commissioner Washington State."/>
          <p:cNvGrpSpPr>
            <a:grpSpLocks/>
          </p:cNvGrpSpPr>
          <p:nvPr userDrawn="1"/>
        </p:nvGrpSpPr>
        <p:grpSpPr bwMode="auto">
          <a:xfrm>
            <a:off x="0" y="5683250"/>
            <a:ext cx="9144000" cy="795338"/>
            <a:chOff x="1" y="5683019"/>
            <a:chExt cx="9143999" cy="796178"/>
          </a:xfrm>
        </p:grpSpPr>
        <p:sp>
          <p:nvSpPr>
            <p:cNvPr id="6" name="Rectangle 5"/>
            <p:cNvSpPr/>
            <p:nvPr userDrawn="1"/>
          </p:nvSpPr>
          <p:spPr>
            <a:xfrm>
              <a:off x="1" y="5822867"/>
              <a:ext cx="269875" cy="502180"/>
            </a:xfrm>
            <a:prstGeom prst="rect">
              <a:avLst/>
            </a:prstGeom>
            <a:solidFill>
              <a:srgbClr val="E0E0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Rectangle 6"/>
            <p:cNvSpPr/>
            <p:nvPr userDrawn="1"/>
          </p:nvSpPr>
          <p:spPr>
            <a:xfrm>
              <a:off x="2994026" y="5822867"/>
              <a:ext cx="6149974" cy="502180"/>
            </a:xfrm>
            <a:prstGeom prst="rect">
              <a:avLst/>
            </a:prstGeom>
            <a:solidFill>
              <a:srgbClr val="E0E0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8" name="Picture 16" descr="SHIBAlogo_RGB_landscape.png"/>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424140" y="5683019"/>
              <a:ext cx="2417485" cy="796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 name="Title 1"/>
          <p:cNvSpPr>
            <a:spLocks noGrp="1"/>
          </p:cNvSpPr>
          <p:nvPr>
            <p:ph type="ctrTitle"/>
          </p:nvPr>
        </p:nvSpPr>
        <p:spPr>
          <a:xfrm>
            <a:off x="341624" y="3896372"/>
            <a:ext cx="8463512" cy="651067"/>
          </a:xfrm>
        </p:spPr>
        <p:txBody>
          <a:bodyPr>
            <a:noAutofit/>
          </a:bodyPr>
          <a:lstStyle>
            <a:lvl1pPr algn="r">
              <a:defRPr sz="3600"/>
            </a:lvl1pPr>
          </a:lstStyle>
          <a:p>
            <a:r>
              <a:rPr lang="en-US" dirty="0"/>
              <a:t>Click to edit Master title style</a:t>
            </a:r>
          </a:p>
        </p:txBody>
      </p:sp>
      <p:sp>
        <p:nvSpPr>
          <p:cNvPr id="16" name="Subtitle 2"/>
          <p:cNvSpPr>
            <a:spLocks noGrp="1"/>
          </p:cNvSpPr>
          <p:nvPr>
            <p:ph type="subTitle" idx="1"/>
          </p:nvPr>
        </p:nvSpPr>
        <p:spPr>
          <a:xfrm>
            <a:off x="341624" y="4547439"/>
            <a:ext cx="8463512" cy="450720"/>
          </a:xfrm>
        </p:spPr>
        <p:txBody>
          <a:bodyPr>
            <a:normAutofit/>
          </a:bodyPr>
          <a:lstStyle>
            <a:lvl1pPr marL="0" indent="0" algn="r">
              <a:buNone/>
              <a:defRPr sz="2000" i="1">
                <a:solidFill>
                  <a:srgbClr val="08467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grpSp>
        <p:nvGrpSpPr>
          <p:cNvPr id="2" name="Group 1">
            <a:extLst>
              <a:ext uri="{FF2B5EF4-FFF2-40B4-BE49-F238E27FC236}">
                <a16:creationId xmlns:a16="http://schemas.microsoft.com/office/drawing/2014/main" id="{7C223014-0914-4E13-B205-13D21A3DE6DF}"/>
              </a:ext>
            </a:extLst>
          </p:cNvPr>
          <p:cNvGrpSpPr/>
          <p:nvPr userDrawn="1"/>
        </p:nvGrpSpPr>
        <p:grpSpPr>
          <a:xfrm>
            <a:off x="-1" y="-1"/>
            <a:ext cx="9148100" cy="3897193"/>
            <a:chOff x="-1" y="-1"/>
            <a:chExt cx="9148100" cy="3897193"/>
          </a:xfrm>
        </p:grpSpPr>
        <p:pic>
          <p:nvPicPr>
            <p:cNvPr id="22" name="Picture 21" descr="A person smiling with her hand on her face&#10;&#10;Description automatically generated with low confidence">
              <a:extLst>
                <a:ext uri="{FF2B5EF4-FFF2-40B4-BE49-F238E27FC236}">
                  <a16:creationId xmlns:a16="http://schemas.microsoft.com/office/drawing/2014/main" id="{DF80A24A-9267-4F4A-981B-C0BD4F6B98EB}"/>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1"/>
              <a:ext cx="3188674" cy="2140527"/>
            </a:xfrm>
            <a:prstGeom prst="rect">
              <a:avLst/>
            </a:prstGeom>
          </p:spPr>
        </p:pic>
        <p:pic>
          <p:nvPicPr>
            <p:cNvPr id="26" name="Picture 25" descr="A child kissing an older woman who is holding the child. &#10;&#10;Description automatically generated with low confidence">
              <a:extLst>
                <a:ext uri="{FF2B5EF4-FFF2-40B4-BE49-F238E27FC236}">
                  <a16:creationId xmlns:a16="http://schemas.microsoft.com/office/drawing/2014/main" id="{1A2C5653-4732-4227-9A6B-B15060471065}"/>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5836679" y="1682379"/>
              <a:ext cx="3307321" cy="2213993"/>
            </a:xfrm>
            <a:prstGeom prst="rect">
              <a:avLst/>
            </a:prstGeom>
          </p:spPr>
        </p:pic>
        <p:pic>
          <p:nvPicPr>
            <p:cNvPr id="28" name="Picture 27" descr="A group three of people embracing.&#10;&#10;Description automatically generated with medium confidence">
              <a:extLst>
                <a:ext uri="{FF2B5EF4-FFF2-40B4-BE49-F238E27FC236}">
                  <a16:creationId xmlns:a16="http://schemas.microsoft.com/office/drawing/2014/main" id="{DF28A95E-4E50-453E-8A2F-3EED9EEDB922}"/>
                </a:ext>
              </a:extLst>
            </p:cNvPr>
            <p:cNvPicPr>
              <a:picLocks noChangeAspect="1"/>
            </p:cNvPicPr>
            <p:nvPr userDrawn="1"/>
          </p:nvPicPr>
          <p:blipFill rotWithShape="1">
            <a:blip r:embed="rId5" cstate="screen">
              <a:extLst>
                <a:ext uri="{28A0092B-C50C-407E-A947-70E740481C1C}">
                  <a14:useLocalDpi xmlns:a14="http://schemas.microsoft.com/office/drawing/2010/main"/>
                </a:ext>
              </a:extLst>
            </a:blip>
            <a:srcRect/>
            <a:stretch/>
          </p:blipFill>
          <p:spPr>
            <a:xfrm>
              <a:off x="-1" y="1953490"/>
              <a:ext cx="3206751" cy="1941368"/>
            </a:xfrm>
            <a:prstGeom prst="rect">
              <a:avLst/>
            </a:prstGeom>
          </p:spPr>
        </p:pic>
        <p:pic>
          <p:nvPicPr>
            <p:cNvPr id="30" name="Picture 29" descr="A smiling woman sitting on a hospital bed. ">
              <a:extLst>
                <a:ext uri="{FF2B5EF4-FFF2-40B4-BE49-F238E27FC236}">
                  <a16:creationId xmlns:a16="http://schemas.microsoft.com/office/drawing/2014/main" id="{540D54FF-58E5-4ABA-9CD8-82B5ADAC7F54}"/>
                </a:ext>
              </a:extLst>
            </p:cNvPr>
            <p:cNvPicPr>
              <a:picLocks noChangeAspect="1"/>
            </p:cNvPicPr>
            <p:nvPr userDrawn="1"/>
          </p:nvPicPr>
          <p:blipFill rotWithShape="1">
            <a:blip r:embed="rId6" cstate="screen">
              <a:extLst>
                <a:ext uri="{28A0092B-C50C-407E-A947-70E740481C1C}">
                  <a14:useLocalDpi xmlns:a14="http://schemas.microsoft.com/office/drawing/2010/main"/>
                </a:ext>
              </a:extLst>
            </a:blip>
            <a:srcRect/>
            <a:stretch/>
          </p:blipFill>
          <p:spPr>
            <a:xfrm>
              <a:off x="5854181" y="0"/>
              <a:ext cx="3293918" cy="1811079"/>
            </a:xfrm>
            <a:prstGeom prst="rect">
              <a:avLst/>
            </a:prstGeom>
          </p:spPr>
        </p:pic>
        <p:pic>
          <p:nvPicPr>
            <p:cNvPr id="3" name="Picture 2" descr="A couple walking on a path in a garden.&#10;&#10;Description automatically generated with low confidence">
              <a:extLst>
                <a:ext uri="{FF2B5EF4-FFF2-40B4-BE49-F238E27FC236}">
                  <a16:creationId xmlns:a16="http://schemas.microsoft.com/office/drawing/2014/main" id="{59320918-91A9-490D-A7DE-654309DCE545}"/>
                </a:ext>
              </a:extLst>
            </p:cNvPr>
            <p:cNvPicPr>
              <a:picLocks noChangeAspect="1"/>
            </p:cNvPicPr>
            <p:nvPr userDrawn="1"/>
          </p:nvPicPr>
          <p:blipFill rotWithShape="1">
            <a:blip r:embed="rId7" cstate="screen">
              <a:extLst>
                <a:ext uri="{28A0092B-C50C-407E-A947-70E740481C1C}">
                  <a14:useLocalDpi xmlns:a14="http://schemas.microsoft.com/office/drawing/2010/main"/>
                </a:ext>
              </a:extLst>
            </a:blip>
            <a:srcRect/>
            <a:stretch/>
          </p:blipFill>
          <p:spPr>
            <a:xfrm>
              <a:off x="3188674" y="-1"/>
              <a:ext cx="2748578" cy="3897193"/>
            </a:xfrm>
            <a:prstGeom prst="rect">
              <a:avLst/>
            </a:prstGeom>
          </p:spPr>
        </p:pic>
      </p:grpSp>
    </p:spTree>
    <p:extLst>
      <p:ext uri="{BB962C8B-B14F-4D97-AF65-F5344CB8AC3E}">
        <p14:creationId xmlns:p14="http://schemas.microsoft.com/office/powerpoint/2010/main" val="1167083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659486"/>
            <a:ext cx="5486400" cy="566738"/>
          </a:xfr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1792288" y="471661"/>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47512"/>
            <a:ext cx="5486400" cy="68357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b="1"/>
            </a:lvl1pPr>
          </a:lstStyle>
          <a:p>
            <a:pPr>
              <a:defRPr/>
            </a:pPr>
            <a:fld id="{7E3C86B8-E85C-4D6E-A744-28FE3D98F8DF}" type="slidenum">
              <a:rPr lang="en-US" smtClean="0"/>
              <a:pPr>
                <a:defRPr/>
              </a:pPr>
              <a:t>‹#›</a:t>
            </a:fld>
            <a:endParaRPr lang="en-US" dirty="0"/>
          </a:p>
        </p:txBody>
      </p:sp>
      <p:sp>
        <p:nvSpPr>
          <p:cNvPr id="7" name="Footer Placeholder 4">
            <a:extLst>
              <a:ext uri="{FF2B5EF4-FFF2-40B4-BE49-F238E27FC236}">
                <a16:creationId xmlns:a16="http://schemas.microsoft.com/office/drawing/2014/main" id="{B8DF3D82-5FC0-4093-9050-59339301FDFD}"/>
              </a:ext>
            </a:extLst>
          </p:cNvPr>
          <p:cNvSpPr>
            <a:spLocks noGrp="1"/>
          </p:cNvSpPr>
          <p:nvPr>
            <p:ph type="ftr" sz="quarter" idx="10"/>
          </p:nvPr>
        </p:nvSpPr>
        <p:spPr>
          <a:xfrm>
            <a:off x="1158875" y="6315075"/>
            <a:ext cx="4582706" cy="200025"/>
          </a:xfrm>
        </p:spPr>
        <p:txBody>
          <a:bodyPr/>
          <a:lstStyle>
            <a:lvl1pPr>
              <a:defRPr sz="1200"/>
            </a:lvl1pPr>
          </a:lstStyle>
          <a:p>
            <a:pPr>
              <a:defRPr/>
            </a:pPr>
            <a:r>
              <a:rPr lang="en-US" dirty="0">
                <a:solidFill>
                  <a:prstClr val="black">
                    <a:lumMod val="75000"/>
                    <a:lumOff val="25000"/>
                  </a:prstClr>
                </a:solidFill>
              </a:rPr>
              <a:t>SHIBA advisor continuing education  |  June 2022</a:t>
            </a:r>
          </a:p>
        </p:txBody>
      </p:sp>
    </p:spTree>
    <p:extLst>
      <p:ext uri="{BB962C8B-B14F-4D97-AF65-F5344CB8AC3E}">
        <p14:creationId xmlns:p14="http://schemas.microsoft.com/office/powerpoint/2010/main" val="4241183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4" name="Straight Connector 3"/>
          <p:cNvCxnSpPr/>
          <p:nvPr userDrawn="1"/>
        </p:nvCxnSpPr>
        <p:spPr>
          <a:xfrm>
            <a:off x="360363" y="995363"/>
            <a:ext cx="8445500" cy="0"/>
          </a:xfrm>
          <a:prstGeom prst="line">
            <a:avLst/>
          </a:prstGeom>
          <a:ln>
            <a:solidFill>
              <a:srgbClr val="084678"/>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b="1"/>
            </a:lvl1pPr>
          </a:lstStyle>
          <a:p>
            <a:pPr>
              <a:defRPr/>
            </a:pPr>
            <a:fld id="{01169831-F52D-4AFA-95AC-CD682E3096B8}" type="slidenum">
              <a:rPr lang="en-US" smtClean="0"/>
              <a:pPr>
                <a:defRPr/>
              </a:pPr>
              <a:t>‹#›</a:t>
            </a:fld>
            <a:endParaRPr lang="en-US" dirty="0"/>
          </a:p>
        </p:txBody>
      </p:sp>
      <p:sp>
        <p:nvSpPr>
          <p:cNvPr id="7" name="Footer Placeholder 4">
            <a:extLst>
              <a:ext uri="{FF2B5EF4-FFF2-40B4-BE49-F238E27FC236}">
                <a16:creationId xmlns:a16="http://schemas.microsoft.com/office/drawing/2014/main" id="{2899E35F-3097-4B77-929A-68C875DFD08E}"/>
              </a:ext>
            </a:extLst>
          </p:cNvPr>
          <p:cNvSpPr>
            <a:spLocks noGrp="1"/>
          </p:cNvSpPr>
          <p:nvPr>
            <p:ph type="ftr" sz="quarter" idx="10"/>
          </p:nvPr>
        </p:nvSpPr>
        <p:spPr>
          <a:xfrm>
            <a:off x="1158875" y="6315075"/>
            <a:ext cx="4582706" cy="200025"/>
          </a:xfrm>
        </p:spPr>
        <p:txBody>
          <a:bodyPr/>
          <a:lstStyle>
            <a:lvl1pPr>
              <a:defRPr sz="1200"/>
            </a:lvl1pPr>
          </a:lstStyle>
          <a:p>
            <a:pPr>
              <a:defRPr/>
            </a:pPr>
            <a:r>
              <a:rPr lang="en-US" dirty="0">
                <a:solidFill>
                  <a:prstClr val="black">
                    <a:lumMod val="75000"/>
                    <a:lumOff val="25000"/>
                  </a:prstClr>
                </a:solidFill>
              </a:rPr>
              <a:t>SHIBA advisor continuing education  |  June 2022</a:t>
            </a:r>
          </a:p>
        </p:txBody>
      </p:sp>
    </p:spTree>
    <p:extLst>
      <p:ext uri="{BB962C8B-B14F-4D97-AF65-F5344CB8AC3E}">
        <p14:creationId xmlns:p14="http://schemas.microsoft.com/office/powerpoint/2010/main" val="40007036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p:cNvSpPr>
            <a:spLocks noGrp="1"/>
          </p:cNvSpPr>
          <p:nvPr>
            <p:ph type="sldNum" sz="quarter" idx="11"/>
          </p:nvPr>
        </p:nvSpPr>
        <p:spPr/>
        <p:txBody>
          <a:bodyPr/>
          <a:lstStyle>
            <a:lvl1pPr>
              <a:defRPr b="1"/>
            </a:lvl1pPr>
          </a:lstStyle>
          <a:p>
            <a:pPr>
              <a:defRPr/>
            </a:pPr>
            <a:fld id="{1A9247A7-BA2B-4CEE-A426-EF4A5C55571A}" type="slidenum">
              <a:rPr lang="en-US" smtClean="0"/>
              <a:pPr>
                <a:defRPr/>
              </a:pPr>
              <a:t>‹#›</a:t>
            </a:fld>
            <a:endParaRPr lang="en-US" dirty="0"/>
          </a:p>
        </p:txBody>
      </p:sp>
      <p:sp>
        <p:nvSpPr>
          <p:cNvPr id="6" name="Footer Placeholder 4">
            <a:extLst>
              <a:ext uri="{FF2B5EF4-FFF2-40B4-BE49-F238E27FC236}">
                <a16:creationId xmlns:a16="http://schemas.microsoft.com/office/drawing/2014/main" id="{4437704F-2969-418F-A4ED-C72054D8DB08}"/>
              </a:ext>
            </a:extLst>
          </p:cNvPr>
          <p:cNvSpPr>
            <a:spLocks noGrp="1"/>
          </p:cNvSpPr>
          <p:nvPr>
            <p:ph type="ftr" sz="quarter" idx="10"/>
          </p:nvPr>
        </p:nvSpPr>
        <p:spPr>
          <a:xfrm>
            <a:off x="1158875" y="6315075"/>
            <a:ext cx="4582706" cy="200025"/>
          </a:xfrm>
        </p:spPr>
        <p:txBody>
          <a:bodyPr/>
          <a:lstStyle>
            <a:lvl1pPr>
              <a:defRPr sz="1200"/>
            </a:lvl1pPr>
          </a:lstStyle>
          <a:p>
            <a:pPr>
              <a:defRPr/>
            </a:pPr>
            <a:r>
              <a:rPr lang="en-US" dirty="0">
                <a:solidFill>
                  <a:prstClr val="black">
                    <a:lumMod val="75000"/>
                    <a:lumOff val="25000"/>
                  </a:prstClr>
                </a:solidFill>
              </a:rPr>
              <a:t>SHIBA advisor continuing education  |  June 2022</a:t>
            </a:r>
          </a:p>
        </p:txBody>
      </p:sp>
    </p:spTree>
    <p:extLst>
      <p:ext uri="{BB962C8B-B14F-4D97-AF65-F5344CB8AC3E}">
        <p14:creationId xmlns:p14="http://schemas.microsoft.com/office/powerpoint/2010/main" val="24197219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 NTP title and Conten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B57867D-255A-8C47-B53C-2E81324B4D3B}"/>
              </a:ext>
            </a:extLst>
          </p:cNvPr>
          <p:cNvSpPr>
            <a:spLocks noGrp="1"/>
          </p:cNvSpPr>
          <p:nvPr>
            <p:ph type="dt" sz="half" idx="10"/>
          </p:nvPr>
        </p:nvSpPr>
        <p:spPr>
          <a:xfrm>
            <a:off x="628650" y="6356351"/>
            <a:ext cx="2057400" cy="365125"/>
          </a:xfrm>
          <a:prstGeom prst="rect">
            <a:avLst/>
          </a:prstGeom>
        </p:spPr>
        <p:txBody>
          <a:bodyPr/>
          <a:lstStyle>
            <a:lvl1pPr>
              <a:defRPr lang="en-US" sz="750" kern="1200" smtClean="0">
                <a:solidFill>
                  <a:schemeClr val="tx1">
                    <a:lumMod val="75000"/>
                    <a:lumOff val="25000"/>
                  </a:schemeClr>
                </a:solidFill>
                <a:latin typeface="+mn-lt"/>
                <a:ea typeface="+mn-ea"/>
                <a:cs typeface="+mn-cs"/>
              </a:defRPr>
            </a:lvl1pPr>
          </a:lstStyle>
          <a:p>
            <a:endParaRPr lang="en-US" dirty="0"/>
          </a:p>
        </p:txBody>
      </p:sp>
      <p:sp>
        <p:nvSpPr>
          <p:cNvPr id="6" name="Title Placeholder 1">
            <a:extLst>
              <a:ext uri="{FF2B5EF4-FFF2-40B4-BE49-F238E27FC236}">
                <a16:creationId xmlns:a16="http://schemas.microsoft.com/office/drawing/2014/main" id="{D1EC8A21-7F7F-224D-98D4-F2295DD5610B}"/>
              </a:ext>
            </a:extLst>
          </p:cNvPr>
          <p:cNvSpPr>
            <a:spLocks noGrp="1"/>
          </p:cNvSpPr>
          <p:nvPr>
            <p:ph type="title"/>
          </p:nvPr>
        </p:nvSpPr>
        <p:spPr>
          <a:xfrm>
            <a:off x="1399606" y="8055"/>
            <a:ext cx="7377926" cy="1020646"/>
          </a:xfrm>
          <a:prstGeom prst="rect">
            <a:avLst/>
          </a:prstGeom>
        </p:spPr>
        <p:txBody>
          <a:bodyPr vert="horz" lIns="91440" tIns="45720" rIns="91440" bIns="45720" rtlCol="0" anchor="ctr" anchorCtr="0">
            <a:normAutofit/>
          </a:bodyPr>
          <a:lstStyle>
            <a:lvl1pPr>
              <a:defRPr>
                <a:latin typeface="Calibri "/>
                <a:cs typeface="Calibri" panose="020F0502020204030204" pitchFamily="34" charset="0"/>
              </a:defRPr>
            </a:lvl1pPr>
          </a:lstStyle>
          <a:p>
            <a:r>
              <a:rPr lang="en-US" dirty="0"/>
              <a:t>Click to edit Master title style</a:t>
            </a:r>
          </a:p>
        </p:txBody>
      </p:sp>
      <p:sp>
        <p:nvSpPr>
          <p:cNvPr id="7" name="Text Placeholder 2">
            <a:extLst>
              <a:ext uri="{FF2B5EF4-FFF2-40B4-BE49-F238E27FC236}">
                <a16:creationId xmlns:a16="http://schemas.microsoft.com/office/drawing/2014/main" id="{ABC491B8-B577-3E42-ADE5-69C235F61BD2}"/>
              </a:ext>
            </a:extLst>
          </p:cNvPr>
          <p:cNvSpPr>
            <a:spLocks noGrp="1"/>
          </p:cNvSpPr>
          <p:nvPr>
            <p:ph idx="1"/>
          </p:nvPr>
        </p:nvSpPr>
        <p:spPr>
          <a:xfrm>
            <a:off x="1399606" y="1143000"/>
            <a:ext cx="7377926" cy="5021042"/>
          </a:xfrm>
          <a:prstGeom prst="rect">
            <a:avLst/>
          </a:prstGeom>
        </p:spPr>
        <p:txBody>
          <a:bodyPr vert="horz" lIns="91440" tIns="45720" rIns="91440" bIns="45720" rtlCol="0">
            <a:normAutofit/>
          </a:bodyPr>
          <a:lstStyle/>
          <a:p>
            <a:pPr lvl="0"/>
            <a:r>
              <a:rPr lang="en-US" dirty="0"/>
              <a:t>Edit Master text styles</a:t>
            </a:r>
          </a:p>
          <a:p>
            <a:pPr marL="346472" marR="0" lvl="1" indent="-173831" algn="l" defTabSz="514350" rtl="0" eaLnBrk="1" fontAlgn="auto" latinLnBrk="0" hangingPunct="1">
              <a:lnSpc>
                <a:spcPct val="100000"/>
              </a:lnSpc>
              <a:spcBef>
                <a:spcPts val="450"/>
              </a:spcBef>
              <a:spcAft>
                <a:spcPts val="0"/>
              </a:spcAft>
              <a:buClrTx/>
              <a:buSzTx/>
              <a:buFont typeface="Arial" panose="020B0604020202020204" pitchFamily="34" charset="0"/>
              <a:buChar char="•"/>
              <a:tabLst/>
            </a:pPr>
            <a:r>
              <a:rPr lang="en-US" dirty="0"/>
              <a:t>Second level</a:t>
            </a:r>
          </a:p>
          <a:p>
            <a:pPr marL="513160" marR="0" lvl="2" indent="-166688" algn="l" defTabSz="514350" rtl="0" eaLnBrk="1" fontAlgn="auto" latinLnBrk="0" hangingPunct="1">
              <a:lnSpc>
                <a:spcPct val="100000"/>
              </a:lnSpc>
              <a:spcBef>
                <a:spcPts val="450"/>
              </a:spcBef>
              <a:spcAft>
                <a:spcPts val="0"/>
              </a:spcAft>
              <a:buClrTx/>
              <a:buSzPct val="50000"/>
              <a:buFont typeface="Wingdings" panose="05000000000000000000" pitchFamily="2" charset="2"/>
              <a:buChar char="q"/>
              <a:tabLst/>
            </a:pPr>
            <a:r>
              <a:rPr lang="en-US" dirty="0"/>
              <a:t>Third level</a:t>
            </a:r>
          </a:p>
          <a:p>
            <a:pPr marL="685800" marR="0" lvl="3" indent="-172641" algn="l" defTabSz="514350" rtl="0" eaLnBrk="1" fontAlgn="auto" latinLnBrk="0" hangingPunct="1">
              <a:lnSpc>
                <a:spcPct val="100000"/>
              </a:lnSpc>
              <a:spcBef>
                <a:spcPts val="450"/>
              </a:spcBef>
              <a:spcAft>
                <a:spcPts val="0"/>
              </a:spcAft>
              <a:buClrTx/>
              <a:buSzTx/>
              <a:buFont typeface="Calibri" panose="020F0502020204030204" pitchFamily="34" charset="0"/>
              <a:buChar char="–"/>
              <a:tabLst/>
            </a:pPr>
            <a:r>
              <a:rPr lang="en-US" dirty="0"/>
              <a:t>Fourth level</a:t>
            </a:r>
          </a:p>
          <a:p>
            <a:pPr marL="858441" marR="0" lvl="4" indent="-172641" algn="l" defTabSz="514350" rtl="0" eaLnBrk="1" fontAlgn="auto" latinLnBrk="0" hangingPunct="1">
              <a:lnSpc>
                <a:spcPct val="100000"/>
              </a:lnSpc>
              <a:spcBef>
                <a:spcPts val="450"/>
              </a:spcBef>
              <a:spcAft>
                <a:spcPts val="0"/>
              </a:spcAft>
              <a:buClrTx/>
              <a:buSzTx/>
              <a:buFont typeface="Arial" panose="020B0604020202020204" pitchFamily="34" charset="0"/>
              <a:buChar char="•"/>
              <a:tabLst/>
            </a:pPr>
            <a:r>
              <a:rPr lang="en-US" dirty="0"/>
              <a:t>Fifth level</a:t>
            </a:r>
          </a:p>
        </p:txBody>
      </p:sp>
      <p:sp>
        <p:nvSpPr>
          <p:cNvPr id="8" name="Footer Placeholder 4">
            <a:extLst>
              <a:ext uri="{FF2B5EF4-FFF2-40B4-BE49-F238E27FC236}">
                <a16:creationId xmlns:a16="http://schemas.microsoft.com/office/drawing/2014/main" id="{56DD8BA3-E52E-4AE8-8351-1E9CEA68336E}"/>
              </a:ext>
            </a:extLst>
          </p:cNvPr>
          <p:cNvSpPr>
            <a:spLocks noGrp="1"/>
          </p:cNvSpPr>
          <p:nvPr>
            <p:ph type="ftr" sz="quarter" idx="11"/>
          </p:nvPr>
        </p:nvSpPr>
        <p:spPr>
          <a:xfrm>
            <a:off x="1158875" y="6315075"/>
            <a:ext cx="4582706" cy="200025"/>
          </a:xfrm>
        </p:spPr>
        <p:txBody>
          <a:bodyPr/>
          <a:lstStyle>
            <a:lvl1pPr>
              <a:defRPr sz="1200"/>
            </a:lvl1pPr>
          </a:lstStyle>
          <a:p>
            <a:pPr>
              <a:defRPr/>
            </a:pPr>
            <a:r>
              <a:rPr lang="en-US" dirty="0">
                <a:solidFill>
                  <a:prstClr val="black">
                    <a:lumMod val="75000"/>
                    <a:lumOff val="25000"/>
                  </a:prstClr>
                </a:solidFill>
              </a:rPr>
              <a:t>SHIBA advisor continuing education  |  June 2022</a:t>
            </a:r>
          </a:p>
        </p:txBody>
      </p:sp>
    </p:spTree>
    <p:extLst>
      <p:ext uri="{BB962C8B-B14F-4D97-AF65-F5344CB8AC3E}">
        <p14:creationId xmlns:p14="http://schemas.microsoft.com/office/powerpoint/2010/main" val="28230575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8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180619"/>
            <a:ext cx="7748528" cy="475719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endParaRPr lang="en-US" dirty="0"/>
          </a:p>
        </p:txBody>
      </p:sp>
      <p:sp>
        <p:nvSpPr>
          <p:cNvPr id="4" name="Title 3">
            <a:extLst>
              <a:ext uri="{FF2B5EF4-FFF2-40B4-BE49-F238E27FC236}">
                <a16:creationId xmlns:a16="http://schemas.microsoft.com/office/drawing/2014/main" id="{B4645CCC-AB93-9146-B7A8-52586169DD60}"/>
              </a:ext>
            </a:extLst>
          </p:cNvPr>
          <p:cNvSpPr>
            <a:spLocks noGrp="1"/>
          </p:cNvSpPr>
          <p:nvPr>
            <p:ph type="title"/>
          </p:nvPr>
        </p:nvSpPr>
        <p:spPr/>
        <p:txBody>
          <a:bodyPr>
            <a:normAutofit/>
          </a:bodyPr>
          <a:lstStyle>
            <a:lvl1pPr>
              <a:defRPr sz="2400">
                <a:latin typeface="Calibri "/>
              </a:defRPr>
            </a:lvl1pPr>
          </a:lstStyle>
          <a:p>
            <a:r>
              <a:rPr lang="en-US" dirty="0"/>
              <a:t>Click to edit Master title style</a:t>
            </a:r>
          </a:p>
        </p:txBody>
      </p:sp>
      <p:sp>
        <p:nvSpPr>
          <p:cNvPr id="7" name="Footer Placeholder 4">
            <a:extLst>
              <a:ext uri="{FF2B5EF4-FFF2-40B4-BE49-F238E27FC236}">
                <a16:creationId xmlns:a16="http://schemas.microsoft.com/office/drawing/2014/main" id="{A37EDA12-7655-422A-A1C9-AF532A4225C6}"/>
              </a:ext>
            </a:extLst>
          </p:cNvPr>
          <p:cNvSpPr>
            <a:spLocks noGrp="1"/>
          </p:cNvSpPr>
          <p:nvPr>
            <p:ph type="ftr" sz="quarter" idx="11"/>
          </p:nvPr>
        </p:nvSpPr>
        <p:spPr>
          <a:xfrm>
            <a:off x="1158875" y="6315075"/>
            <a:ext cx="4582706" cy="200025"/>
          </a:xfrm>
        </p:spPr>
        <p:txBody>
          <a:bodyPr/>
          <a:lstStyle>
            <a:lvl1pPr>
              <a:defRPr sz="1200"/>
            </a:lvl1pPr>
          </a:lstStyle>
          <a:p>
            <a:pPr>
              <a:defRPr/>
            </a:pPr>
            <a:r>
              <a:rPr lang="en-US" dirty="0">
                <a:solidFill>
                  <a:prstClr val="black">
                    <a:lumMod val="75000"/>
                    <a:lumOff val="25000"/>
                  </a:prstClr>
                </a:solidFill>
              </a:rPr>
              <a:t>SHIBA advisor continuing education  |  June 2022</a:t>
            </a:r>
          </a:p>
        </p:txBody>
      </p:sp>
    </p:spTree>
    <p:extLst>
      <p:ext uri="{BB962C8B-B14F-4D97-AF65-F5344CB8AC3E}">
        <p14:creationId xmlns:p14="http://schemas.microsoft.com/office/powerpoint/2010/main" val="26846842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9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180619"/>
            <a:ext cx="7748528" cy="475719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r>
              <a:rPr lang="en-US"/>
              <a:t>SHIBA advisor continuing education  |  May 2022</a:t>
            </a:r>
            <a:endParaRPr lang="en-US" dirty="0"/>
          </a:p>
        </p:txBody>
      </p:sp>
      <p:sp>
        <p:nvSpPr>
          <p:cNvPr id="4" name="Title 3">
            <a:extLst>
              <a:ext uri="{FF2B5EF4-FFF2-40B4-BE49-F238E27FC236}">
                <a16:creationId xmlns:a16="http://schemas.microsoft.com/office/drawing/2014/main" id="{B4645CCC-AB93-9146-B7A8-52586169DD60}"/>
              </a:ext>
            </a:extLst>
          </p:cNvPr>
          <p:cNvSpPr>
            <a:spLocks noGrp="1"/>
          </p:cNvSpPr>
          <p:nvPr>
            <p:ph type="title"/>
          </p:nvPr>
        </p:nvSpPr>
        <p:spPr/>
        <p:txBody>
          <a:bodyPr>
            <a:normAutofit/>
          </a:bodyPr>
          <a:lstStyle>
            <a:lvl1pPr>
              <a:defRPr sz="2400">
                <a:latin typeface="Calibri "/>
              </a:defRPr>
            </a:lvl1pPr>
          </a:lstStyle>
          <a:p>
            <a:r>
              <a:rPr lang="en-US" dirty="0"/>
              <a:t>Click to edit Master title style</a:t>
            </a:r>
          </a:p>
        </p:txBody>
      </p:sp>
    </p:spTree>
    <p:extLst>
      <p:ext uri="{BB962C8B-B14F-4D97-AF65-F5344CB8AC3E}">
        <p14:creationId xmlns:p14="http://schemas.microsoft.com/office/powerpoint/2010/main" val="4010129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w/o Photo">
    <p:spTree>
      <p:nvGrpSpPr>
        <p:cNvPr id="1" name=""/>
        <p:cNvGrpSpPr/>
        <p:nvPr/>
      </p:nvGrpSpPr>
      <p:grpSpPr>
        <a:xfrm>
          <a:off x="0" y="0"/>
          <a:ext cx="0" cy="0"/>
          <a:chOff x="0" y="0"/>
          <a:chExt cx="0" cy="0"/>
        </a:xfrm>
      </p:grpSpPr>
      <p:grpSp>
        <p:nvGrpSpPr>
          <p:cNvPr id="4" name="Group 10"/>
          <p:cNvGrpSpPr>
            <a:grpSpLocks/>
          </p:cNvGrpSpPr>
          <p:nvPr userDrawn="1"/>
        </p:nvGrpSpPr>
        <p:grpSpPr bwMode="auto">
          <a:xfrm>
            <a:off x="0" y="0"/>
            <a:ext cx="9144000" cy="5340350"/>
            <a:chOff x="0" y="1"/>
            <a:chExt cx="9144000" cy="5339644"/>
          </a:xfrm>
        </p:grpSpPr>
        <p:sp>
          <p:nvSpPr>
            <p:cNvPr id="5" name="Rectangle 4"/>
            <p:cNvSpPr/>
            <p:nvPr userDrawn="1"/>
          </p:nvSpPr>
          <p:spPr>
            <a:xfrm>
              <a:off x="0" y="1"/>
              <a:ext cx="9144000" cy="5339644"/>
            </a:xfrm>
            <a:prstGeom prst="rect">
              <a:avLst/>
            </a:prstGeom>
            <a:solidFill>
              <a:srgbClr val="E0E0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ight Triangle 5"/>
            <p:cNvSpPr/>
            <p:nvPr userDrawn="1"/>
          </p:nvSpPr>
          <p:spPr>
            <a:xfrm>
              <a:off x="0" y="1065073"/>
              <a:ext cx="8148638" cy="4274572"/>
            </a:xfrm>
            <a:prstGeom prst="rtTriangle">
              <a:avLst/>
            </a:prstGeom>
            <a:solidFill>
              <a:srgbClr val="D0D0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7" name="Group 14"/>
          <p:cNvGrpSpPr>
            <a:grpSpLocks/>
          </p:cNvGrpSpPr>
          <p:nvPr userDrawn="1"/>
        </p:nvGrpSpPr>
        <p:grpSpPr bwMode="auto">
          <a:xfrm>
            <a:off x="0" y="5683250"/>
            <a:ext cx="9144000" cy="795338"/>
            <a:chOff x="1" y="5683019"/>
            <a:chExt cx="9143999" cy="796178"/>
          </a:xfrm>
        </p:grpSpPr>
        <p:sp>
          <p:nvSpPr>
            <p:cNvPr id="8" name="Rectangle 7"/>
            <p:cNvSpPr/>
            <p:nvPr userDrawn="1"/>
          </p:nvSpPr>
          <p:spPr>
            <a:xfrm>
              <a:off x="1" y="5822867"/>
              <a:ext cx="269875" cy="502180"/>
            </a:xfrm>
            <a:prstGeom prst="rect">
              <a:avLst/>
            </a:prstGeom>
            <a:solidFill>
              <a:srgbClr val="E0E0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Rectangle 8"/>
            <p:cNvSpPr/>
            <p:nvPr userDrawn="1"/>
          </p:nvSpPr>
          <p:spPr>
            <a:xfrm>
              <a:off x="2994026" y="5822867"/>
              <a:ext cx="6149974" cy="502180"/>
            </a:xfrm>
            <a:prstGeom prst="rect">
              <a:avLst/>
            </a:prstGeom>
            <a:solidFill>
              <a:srgbClr val="E0E0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0" name="Picture 18" descr="SHIBAlogo_RGB_landscape.png"/>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424140" y="5683019"/>
              <a:ext cx="2417485" cy="796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 name="Title 1"/>
          <p:cNvSpPr>
            <a:spLocks noGrp="1"/>
          </p:cNvSpPr>
          <p:nvPr>
            <p:ph type="ctrTitle"/>
          </p:nvPr>
        </p:nvSpPr>
        <p:spPr>
          <a:xfrm>
            <a:off x="341624" y="980371"/>
            <a:ext cx="8463512" cy="1470025"/>
          </a:xfrm>
        </p:spPr>
        <p:txBody>
          <a:bodyPr anchor="b">
            <a:noAutofit/>
          </a:bodyPr>
          <a:lstStyle>
            <a:lvl1pPr algn="r">
              <a:defRPr sz="4400"/>
            </a:lvl1pPr>
          </a:lstStyle>
          <a:p>
            <a:r>
              <a:rPr lang="en-US"/>
              <a:t>Click to edit Master title style</a:t>
            </a:r>
            <a:endParaRPr lang="en-US" dirty="0"/>
          </a:p>
        </p:txBody>
      </p:sp>
      <p:sp>
        <p:nvSpPr>
          <p:cNvPr id="16" name="Subtitle 2"/>
          <p:cNvSpPr>
            <a:spLocks noGrp="1"/>
          </p:cNvSpPr>
          <p:nvPr>
            <p:ph type="subTitle" idx="1"/>
          </p:nvPr>
        </p:nvSpPr>
        <p:spPr>
          <a:xfrm>
            <a:off x="341624" y="2576837"/>
            <a:ext cx="8463512" cy="646525"/>
          </a:xfrm>
        </p:spPr>
        <p:txBody>
          <a:bodyPr>
            <a:normAutofit/>
          </a:bodyPr>
          <a:lstStyle>
            <a:lvl1pPr marL="0" indent="0" algn="r">
              <a:buNone/>
              <a:defRPr sz="3000" i="1">
                <a:solidFill>
                  <a:srgbClr val="08467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1" name="Date Placeholder 3"/>
          <p:cNvSpPr>
            <a:spLocks noGrp="1"/>
          </p:cNvSpPr>
          <p:nvPr>
            <p:ph type="dt" sz="half" idx="10"/>
          </p:nvPr>
        </p:nvSpPr>
        <p:spPr>
          <a:xfrm>
            <a:off x="3562350" y="3232150"/>
            <a:ext cx="5243513" cy="406400"/>
          </a:xfrm>
          <a:prstGeom prst="rect">
            <a:avLst/>
          </a:prstGeom>
        </p:spPr>
        <p:txBody>
          <a:bodyPr anchor="t"/>
          <a:lstStyle>
            <a:lvl1pPr>
              <a:defRPr sz="1400">
                <a:solidFill>
                  <a:srgbClr val="084678"/>
                </a:solidFill>
              </a:defRPr>
            </a:lvl1pPr>
          </a:lstStyle>
          <a:p>
            <a:pPr>
              <a:defRPr/>
            </a:pPr>
            <a:endParaRPr lang="en-US"/>
          </a:p>
        </p:txBody>
      </p:sp>
    </p:spTree>
    <p:extLst>
      <p:ext uri="{BB962C8B-B14F-4D97-AF65-F5344CB8AC3E}">
        <p14:creationId xmlns:p14="http://schemas.microsoft.com/office/powerpoint/2010/main" val="1190818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grpSp>
        <p:nvGrpSpPr>
          <p:cNvPr id="4" name="Group 10"/>
          <p:cNvGrpSpPr>
            <a:grpSpLocks/>
          </p:cNvGrpSpPr>
          <p:nvPr userDrawn="1"/>
        </p:nvGrpSpPr>
        <p:grpSpPr bwMode="auto">
          <a:xfrm>
            <a:off x="0" y="0"/>
            <a:ext cx="9144000" cy="3846513"/>
            <a:chOff x="0" y="1"/>
            <a:chExt cx="12692560" cy="5339644"/>
          </a:xfrm>
        </p:grpSpPr>
        <p:sp>
          <p:nvSpPr>
            <p:cNvPr id="5" name="Rectangle 4"/>
            <p:cNvSpPr/>
            <p:nvPr userDrawn="1"/>
          </p:nvSpPr>
          <p:spPr>
            <a:xfrm>
              <a:off x="0" y="1"/>
              <a:ext cx="12692560" cy="5339644"/>
            </a:xfrm>
            <a:prstGeom prst="rect">
              <a:avLst/>
            </a:prstGeom>
            <a:solidFill>
              <a:srgbClr val="E0E0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ight Triangle 5"/>
            <p:cNvSpPr/>
            <p:nvPr userDrawn="1"/>
          </p:nvSpPr>
          <p:spPr>
            <a:xfrm>
              <a:off x="0" y="1064404"/>
              <a:ext cx="8148800" cy="4275241"/>
            </a:xfrm>
            <a:prstGeom prst="rtTriangle">
              <a:avLst/>
            </a:prstGeom>
            <a:solidFill>
              <a:srgbClr val="D0D0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2" name="Title 1"/>
          <p:cNvSpPr>
            <a:spLocks noGrp="1"/>
          </p:cNvSpPr>
          <p:nvPr>
            <p:ph type="title"/>
          </p:nvPr>
        </p:nvSpPr>
        <p:spPr>
          <a:xfrm>
            <a:off x="340172" y="4270838"/>
            <a:ext cx="8464963" cy="651067"/>
          </a:xfrm>
        </p:spPr>
        <p:txBody>
          <a:bodyPr>
            <a:normAutofit/>
          </a:bodyPr>
          <a:lstStyle>
            <a:lvl1pPr algn="r">
              <a:defRPr sz="3600" b="0" cap="none"/>
            </a:lvl1pPr>
          </a:lstStyle>
          <a:p>
            <a:r>
              <a:rPr lang="en-US"/>
              <a:t>Click to edit Master title style</a:t>
            </a:r>
            <a:endParaRPr lang="en-US" dirty="0"/>
          </a:p>
        </p:txBody>
      </p:sp>
      <p:sp>
        <p:nvSpPr>
          <p:cNvPr id="3" name="Text Placeholder 2"/>
          <p:cNvSpPr>
            <a:spLocks noGrp="1"/>
          </p:cNvSpPr>
          <p:nvPr>
            <p:ph type="body" idx="1"/>
          </p:nvPr>
        </p:nvSpPr>
        <p:spPr>
          <a:xfrm>
            <a:off x="340172" y="4921905"/>
            <a:ext cx="8464963" cy="808824"/>
          </a:xfrm>
        </p:spPr>
        <p:txBody>
          <a:bodyPr/>
          <a:lstStyle>
            <a:lvl1pPr marL="0" indent="0" algn="r">
              <a:buNone/>
              <a:defRPr sz="2000" i="1">
                <a:solidFill>
                  <a:srgbClr val="08467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Footer Placeholder 4"/>
          <p:cNvSpPr>
            <a:spLocks noGrp="1"/>
          </p:cNvSpPr>
          <p:nvPr>
            <p:ph type="ftr" sz="quarter" idx="10"/>
          </p:nvPr>
        </p:nvSpPr>
        <p:spPr/>
        <p:txBody>
          <a:bodyPr/>
          <a:lstStyle>
            <a:lvl1pPr>
              <a:defRPr sz="1200"/>
            </a:lvl1pPr>
          </a:lstStyle>
          <a:p>
            <a:pPr>
              <a:defRPr/>
            </a:pPr>
            <a:r>
              <a:rPr lang="en-US" dirty="0">
                <a:solidFill>
                  <a:prstClr val="black">
                    <a:lumMod val="75000"/>
                    <a:lumOff val="25000"/>
                  </a:prstClr>
                </a:solidFill>
              </a:rPr>
              <a:t>SHIBA advisor continuing education  |  June 2022</a:t>
            </a:r>
          </a:p>
        </p:txBody>
      </p:sp>
      <p:sp>
        <p:nvSpPr>
          <p:cNvPr id="8" name="Slide Number Placeholder 5"/>
          <p:cNvSpPr>
            <a:spLocks noGrp="1"/>
          </p:cNvSpPr>
          <p:nvPr>
            <p:ph type="sldNum" sz="quarter" idx="11"/>
          </p:nvPr>
        </p:nvSpPr>
        <p:spPr/>
        <p:txBody>
          <a:bodyPr/>
          <a:lstStyle>
            <a:lvl1pPr>
              <a:defRPr sz="1200"/>
            </a:lvl1pPr>
          </a:lstStyle>
          <a:p>
            <a:pPr>
              <a:defRPr/>
            </a:pPr>
            <a:fld id="{91EAB261-394D-4D9C-9A31-C9FF847D6AC9}" type="slidenum">
              <a:rPr lang="en-US" smtClean="0"/>
              <a:pPr>
                <a:defRPr/>
              </a:pPr>
              <a:t>‹#›</a:t>
            </a:fld>
            <a:endParaRPr lang="en-US" dirty="0"/>
          </a:p>
        </p:txBody>
      </p:sp>
    </p:spTree>
    <p:extLst>
      <p:ext uri="{BB962C8B-B14F-4D97-AF65-F5344CB8AC3E}">
        <p14:creationId xmlns:p14="http://schemas.microsoft.com/office/powerpoint/2010/main" val="3718835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360363" y="995363"/>
            <a:ext cx="8445500" cy="0"/>
          </a:xfrm>
          <a:prstGeom prst="line">
            <a:avLst/>
          </a:prstGeom>
          <a:ln>
            <a:solidFill>
              <a:srgbClr val="084678"/>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60363" y="328613"/>
            <a:ext cx="8331055" cy="761278"/>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1"/>
          </p:nvPr>
        </p:nvSpPr>
        <p:spPr/>
        <p:txBody>
          <a:bodyPr/>
          <a:lstStyle>
            <a:lvl1pPr>
              <a:defRPr sz="1200" b="1"/>
            </a:lvl1pPr>
          </a:lstStyle>
          <a:p>
            <a:pPr>
              <a:defRPr/>
            </a:pPr>
            <a:fld id="{74481FA7-81C5-4C22-B35E-8DC15B33B2C9}" type="slidenum">
              <a:rPr lang="en-US" smtClean="0"/>
              <a:pPr>
                <a:defRPr/>
              </a:pPr>
              <a:t>‹#›</a:t>
            </a:fld>
            <a:endParaRPr lang="en-US" dirty="0"/>
          </a:p>
        </p:txBody>
      </p:sp>
      <p:sp>
        <p:nvSpPr>
          <p:cNvPr id="7" name="Footer Placeholder 4">
            <a:extLst>
              <a:ext uri="{FF2B5EF4-FFF2-40B4-BE49-F238E27FC236}">
                <a16:creationId xmlns:a16="http://schemas.microsoft.com/office/drawing/2014/main" id="{C5B4BF93-2AF8-4B50-8D23-CCB3489AFDB1}"/>
              </a:ext>
            </a:extLst>
          </p:cNvPr>
          <p:cNvSpPr>
            <a:spLocks noGrp="1"/>
          </p:cNvSpPr>
          <p:nvPr>
            <p:ph type="ftr" sz="quarter" idx="10"/>
          </p:nvPr>
        </p:nvSpPr>
        <p:spPr>
          <a:xfrm>
            <a:off x="1158875" y="6315075"/>
            <a:ext cx="4582706" cy="200025"/>
          </a:xfrm>
        </p:spPr>
        <p:txBody>
          <a:bodyPr/>
          <a:lstStyle>
            <a:lvl1pPr>
              <a:defRPr sz="1200"/>
            </a:lvl1pPr>
          </a:lstStyle>
          <a:p>
            <a:pPr>
              <a:defRPr/>
            </a:pPr>
            <a:r>
              <a:rPr lang="en-US" dirty="0">
                <a:solidFill>
                  <a:prstClr val="black">
                    <a:lumMod val="75000"/>
                    <a:lumOff val="25000"/>
                  </a:prstClr>
                </a:solidFill>
              </a:rPr>
              <a:t>SHIBA advisor continuing education  |  June 2022</a:t>
            </a:r>
          </a:p>
        </p:txBody>
      </p:sp>
    </p:spTree>
    <p:extLst>
      <p:ext uri="{BB962C8B-B14F-4D97-AF65-F5344CB8AC3E}">
        <p14:creationId xmlns:p14="http://schemas.microsoft.com/office/powerpoint/2010/main" val="2594330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userDrawn="1"/>
        </p:nvCxnSpPr>
        <p:spPr>
          <a:xfrm>
            <a:off x="360363" y="995363"/>
            <a:ext cx="8445500" cy="0"/>
          </a:xfrm>
          <a:prstGeom prst="line">
            <a:avLst/>
          </a:prstGeom>
          <a:ln>
            <a:solidFill>
              <a:srgbClr val="084678"/>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60210" y="1312056"/>
            <a:ext cx="4135590" cy="481410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312056"/>
            <a:ext cx="4156936" cy="481410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1"/>
          </p:nvPr>
        </p:nvSpPr>
        <p:spPr/>
        <p:txBody>
          <a:bodyPr/>
          <a:lstStyle>
            <a:lvl1pPr>
              <a:defRPr b="1"/>
            </a:lvl1pPr>
          </a:lstStyle>
          <a:p>
            <a:pPr>
              <a:defRPr/>
            </a:pPr>
            <a:fld id="{26D3C64C-C60F-4F25-9B2F-A3255CB5B5FE}" type="slidenum">
              <a:rPr lang="en-US" smtClean="0"/>
              <a:pPr>
                <a:defRPr/>
              </a:pPr>
              <a:t>‹#›</a:t>
            </a:fld>
            <a:endParaRPr lang="en-US" dirty="0"/>
          </a:p>
        </p:txBody>
      </p:sp>
      <p:sp>
        <p:nvSpPr>
          <p:cNvPr id="8" name="Footer Placeholder 4">
            <a:extLst>
              <a:ext uri="{FF2B5EF4-FFF2-40B4-BE49-F238E27FC236}">
                <a16:creationId xmlns:a16="http://schemas.microsoft.com/office/drawing/2014/main" id="{82A6DAE7-4B56-46B0-8A3C-E2C9B64BFBC4}"/>
              </a:ext>
            </a:extLst>
          </p:cNvPr>
          <p:cNvSpPr>
            <a:spLocks noGrp="1"/>
          </p:cNvSpPr>
          <p:nvPr>
            <p:ph type="ftr" sz="quarter" idx="10"/>
          </p:nvPr>
        </p:nvSpPr>
        <p:spPr>
          <a:xfrm>
            <a:off x="1158875" y="6315075"/>
            <a:ext cx="4582706" cy="200025"/>
          </a:xfrm>
        </p:spPr>
        <p:txBody>
          <a:bodyPr/>
          <a:lstStyle>
            <a:lvl1pPr>
              <a:defRPr sz="1200"/>
            </a:lvl1pPr>
          </a:lstStyle>
          <a:p>
            <a:pPr>
              <a:defRPr/>
            </a:pPr>
            <a:r>
              <a:rPr lang="en-US" dirty="0">
                <a:solidFill>
                  <a:prstClr val="black">
                    <a:lumMod val="75000"/>
                    <a:lumOff val="25000"/>
                  </a:prstClr>
                </a:solidFill>
              </a:rPr>
              <a:t>SHIBA advisor continuing education  |  June 2022</a:t>
            </a:r>
          </a:p>
        </p:txBody>
      </p:sp>
    </p:spTree>
    <p:extLst>
      <p:ext uri="{BB962C8B-B14F-4D97-AF65-F5344CB8AC3E}">
        <p14:creationId xmlns:p14="http://schemas.microsoft.com/office/powerpoint/2010/main" val="581321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userDrawn="1"/>
        </p:nvCxnSpPr>
        <p:spPr>
          <a:xfrm>
            <a:off x="360363" y="995363"/>
            <a:ext cx="8445500" cy="0"/>
          </a:xfrm>
          <a:prstGeom prst="line">
            <a:avLst/>
          </a:prstGeom>
          <a:ln>
            <a:solidFill>
              <a:srgbClr val="084678"/>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60210" y="1312056"/>
            <a:ext cx="4137178" cy="862819"/>
          </a:xfrm>
        </p:spPr>
        <p:txBody>
          <a:bodyPr/>
          <a:lstStyle>
            <a:lvl1pPr marL="0" indent="0">
              <a:buNone/>
              <a:defRPr sz="2400" b="1">
                <a:solidFill>
                  <a:srgbClr val="08467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60210" y="2174875"/>
            <a:ext cx="413717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312056"/>
            <a:ext cx="4160111" cy="862819"/>
          </a:xfrm>
        </p:spPr>
        <p:txBody>
          <a:bodyPr/>
          <a:lstStyle>
            <a:lvl1pPr marL="0" indent="0">
              <a:buNone/>
              <a:defRPr sz="2400" b="1">
                <a:solidFill>
                  <a:srgbClr val="08467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16011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1"/>
          </p:nvPr>
        </p:nvSpPr>
        <p:spPr/>
        <p:txBody>
          <a:bodyPr/>
          <a:lstStyle>
            <a:lvl1pPr>
              <a:defRPr b="1"/>
            </a:lvl1pPr>
          </a:lstStyle>
          <a:p>
            <a:pPr>
              <a:defRPr/>
            </a:pPr>
            <a:fld id="{BB0BD73E-0013-41B0-A7AC-495302546E86}" type="slidenum">
              <a:rPr lang="en-US" smtClean="0"/>
              <a:pPr>
                <a:defRPr/>
              </a:pPr>
              <a:t>‹#›</a:t>
            </a:fld>
            <a:endParaRPr lang="en-US" dirty="0"/>
          </a:p>
        </p:txBody>
      </p:sp>
      <p:sp>
        <p:nvSpPr>
          <p:cNvPr id="10" name="Footer Placeholder 4">
            <a:extLst>
              <a:ext uri="{FF2B5EF4-FFF2-40B4-BE49-F238E27FC236}">
                <a16:creationId xmlns:a16="http://schemas.microsoft.com/office/drawing/2014/main" id="{218B1861-AB89-4B4C-A051-3120B427CA32}"/>
              </a:ext>
            </a:extLst>
          </p:cNvPr>
          <p:cNvSpPr>
            <a:spLocks noGrp="1"/>
          </p:cNvSpPr>
          <p:nvPr>
            <p:ph type="ftr" sz="quarter" idx="10"/>
          </p:nvPr>
        </p:nvSpPr>
        <p:spPr>
          <a:xfrm>
            <a:off x="1158875" y="6315075"/>
            <a:ext cx="4582706" cy="200025"/>
          </a:xfrm>
        </p:spPr>
        <p:txBody>
          <a:bodyPr/>
          <a:lstStyle>
            <a:lvl1pPr>
              <a:defRPr sz="1200"/>
            </a:lvl1pPr>
          </a:lstStyle>
          <a:p>
            <a:pPr>
              <a:defRPr/>
            </a:pPr>
            <a:r>
              <a:rPr lang="en-US" dirty="0">
                <a:solidFill>
                  <a:prstClr val="black">
                    <a:lumMod val="75000"/>
                    <a:lumOff val="25000"/>
                  </a:prstClr>
                </a:solidFill>
              </a:rPr>
              <a:t>SHIBA advisor continuing education  |  June 2022</a:t>
            </a:r>
          </a:p>
        </p:txBody>
      </p:sp>
    </p:spTree>
    <p:extLst>
      <p:ext uri="{BB962C8B-B14F-4D97-AF65-F5344CB8AC3E}">
        <p14:creationId xmlns:p14="http://schemas.microsoft.com/office/powerpoint/2010/main" val="3889629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userDrawn="1"/>
        </p:nvCxnSpPr>
        <p:spPr>
          <a:xfrm>
            <a:off x="360363" y="995363"/>
            <a:ext cx="8445500" cy="0"/>
          </a:xfrm>
          <a:prstGeom prst="line">
            <a:avLst/>
          </a:prstGeom>
          <a:ln>
            <a:solidFill>
              <a:srgbClr val="084678"/>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1"/>
          </p:nvPr>
        </p:nvSpPr>
        <p:spPr/>
        <p:txBody>
          <a:bodyPr/>
          <a:lstStyle>
            <a:lvl1pPr>
              <a:defRPr b="1"/>
            </a:lvl1pPr>
          </a:lstStyle>
          <a:p>
            <a:pPr>
              <a:defRPr/>
            </a:pPr>
            <a:fld id="{C7BF53FD-4222-4F6E-9A56-279276A75191}" type="slidenum">
              <a:rPr lang="en-US" smtClean="0"/>
              <a:pPr>
                <a:defRPr/>
              </a:pPr>
              <a:t>‹#›</a:t>
            </a:fld>
            <a:endParaRPr lang="en-US" dirty="0"/>
          </a:p>
        </p:txBody>
      </p:sp>
      <p:sp>
        <p:nvSpPr>
          <p:cNvPr id="6" name="Footer Placeholder 4">
            <a:extLst>
              <a:ext uri="{FF2B5EF4-FFF2-40B4-BE49-F238E27FC236}">
                <a16:creationId xmlns:a16="http://schemas.microsoft.com/office/drawing/2014/main" id="{C2B13AE7-662D-4F87-96AD-B19ACF1FA02C}"/>
              </a:ext>
            </a:extLst>
          </p:cNvPr>
          <p:cNvSpPr>
            <a:spLocks noGrp="1"/>
          </p:cNvSpPr>
          <p:nvPr>
            <p:ph type="ftr" sz="quarter" idx="10"/>
          </p:nvPr>
        </p:nvSpPr>
        <p:spPr>
          <a:xfrm>
            <a:off x="1158875" y="6315075"/>
            <a:ext cx="4582706" cy="200025"/>
          </a:xfrm>
        </p:spPr>
        <p:txBody>
          <a:bodyPr/>
          <a:lstStyle>
            <a:lvl1pPr>
              <a:defRPr sz="1200"/>
            </a:lvl1pPr>
          </a:lstStyle>
          <a:p>
            <a:pPr>
              <a:defRPr/>
            </a:pPr>
            <a:r>
              <a:rPr lang="en-US" dirty="0">
                <a:solidFill>
                  <a:prstClr val="black">
                    <a:lumMod val="75000"/>
                    <a:lumOff val="25000"/>
                  </a:prstClr>
                </a:solidFill>
              </a:rPr>
              <a:t>SHIBA advisor continuing education  |  June 2022</a:t>
            </a:r>
          </a:p>
        </p:txBody>
      </p:sp>
    </p:spTree>
    <p:extLst>
      <p:ext uri="{BB962C8B-B14F-4D97-AF65-F5344CB8AC3E}">
        <p14:creationId xmlns:p14="http://schemas.microsoft.com/office/powerpoint/2010/main" val="3260221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5"/>
          <p:cNvSpPr>
            <a:spLocks noGrp="1"/>
          </p:cNvSpPr>
          <p:nvPr>
            <p:ph type="sldNum" sz="quarter" idx="11"/>
          </p:nvPr>
        </p:nvSpPr>
        <p:spPr/>
        <p:txBody>
          <a:bodyPr/>
          <a:lstStyle>
            <a:lvl1pPr>
              <a:defRPr sz="1200" b="1"/>
            </a:lvl1pPr>
          </a:lstStyle>
          <a:p>
            <a:pPr>
              <a:defRPr/>
            </a:pPr>
            <a:fld id="{022667C3-1A16-4F93-85B6-182022BDC9A2}" type="slidenum">
              <a:rPr lang="en-US" smtClean="0"/>
              <a:pPr>
                <a:defRPr/>
              </a:pPr>
              <a:t>‹#›</a:t>
            </a:fld>
            <a:endParaRPr lang="en-US" dirty="0"/>
          </a:p>
        </p:txBody>
      </p:sp>
      <p:sp>
        <p:nvSpPr>
          <p:cNvPr id="4" name="Footer Placeholder 4">
            <a:extLst>
              <a:ext uri="{FF2B5EF4-FFF2-40B4-BE49-F238E27FC236}">
                <a16:creationId xmlns:a16="http://schemas.microsoft.com/office/drawing/2014/main" id="{22DB3CD1-EED8-4F48-B6E0-BEE9F105FF13}"/>
              </a:ext>
            </a:extLst>
          </p:cNvPr>
          <p:cNvSpPr>
            <a:spLocks noGrp="1"/>
          </p:cNvSpPr>
          <p:nvPr>
            <p:ph type="ftr" sz="quarter" idx="10"/>
          </p:nvPr>
        </p:nvSpPr>
        <p:spPr>
          <a:xfrm>
            <a:off x="1158875" y="6315075"/>
            <a:ext cx="4582706" cy="200025"/>
          </a:xfrm>
        </p:spPr>
        <p:txBody>
          <a:bodyPr/>
          <a:lstStyle>
            <a:lvl1pPr>
              <a:defRPr sz="1200"/>
            </a:lvl1pPr>
          </a:lstStyle>
          <a:p>
            <a:pPr>
              <a:defRPr/>
            </a:pPr>
            <a:r>
              <a:rPr lang="en-US" dirty="0">
                <a:solidFill>
                  <a:prstClr val="black">
                    <a:lumMod val="75000"/>
                    <a:lumOff val="25000"/>
                  </a:prstClr>
                </a:solidFill>
              </a:rPr>
              <a:t>SHIBA advisor continuing education  |  June 2022</a:t>
            </a:r>
          </a:p>
        </p:txBody>
      </p:sp>
    </p:spTree>
    <p:extLst>
      <p:ext uri="{BB962C8B-B14F-4D97-AF65-F5344CB8AC3E}">
        <p14:creationId xmlns:p14="http://schemas.microsoft.com/office/powerpoint/2010/main" val="1061900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4387" y="273050"/>
            <a:ext cx="3008313" cy="1071255"/>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713298" y="273050"/>
            <a:ext cx="509183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64387"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Slide Number Placeholder 5"/>
          <p:cNvSpPr>
            <a:spLocks noGrp="1"/>
          </p:cNvSpPr>
          <p:nvPr>
            <p:ph type="sldNum" sz="quarter" idx="11"/>
          </p:nvPr>
        </p:nvSpPr>
        <p:spPr/>
        <p:txBody>
          <a:bodyPr/>
          <a:lstStyle>
            <a:lvl1pPr>
              <a:defRPr b="1"/>
            </a:lvl1pPr>
          </a:lstStyle>
          <a:p>
            <a:pPr>
              <a:defRPr/>
            </a:pPr>
            <a:fld id="{C3843137-2766-42E9-A406-A82C8387F923}" type="slidenum">
              <a:rPr lang="en-US" smtClean="0"/>
              <a:pPr>
                <a:defRPr/>
              </a:pPr>
              <a:t>‹#›</a:t>
            </a:fld>
            <a:endParaRPr lang="en-US" dirty="0"/>
          </a:p>
        </p:txBody>
      </p:sp>
      <p:sp>
        <p:nvSpPr>
          <p:cNvPr id="7" name="Footer Placeholder 4">
            <a:extLst>
              <a:ext uri="{FF2B5EF4-FFF2-40B4-BE49-F238E27FC236}">
                <a16:creationId xmlns:a16="http://schemas.microsoft.com/office/drawing/2014/main" id="{EF008BDE-EDEF-490C-8370-144055263603}"/>
              </a:ext>
            </a:extLst>
          </p:cNvPr>
          <p:cNvSpPr>
            <a:spLocks noGrp="1"/>
          </p:cNvSpPr>
          <p:nvPr>
            <p:ph type="ftr" sz="quarter" idx="10"/>
          </p:nvPr>
        </p:nvSpPr>
        <p:spPr>
          <a:xfrm>
            <a:off x="1158875" y="6315075"/>
            <a:ext cx="4582706" cy="200025"/>
          </a:xfrm>
        </p:spPr>
        <p:txBody>
          <a:bodyPr/>
          <a:lstStyle>
            <a:lvl1pPr>
              <a:defRPr sz="1200"/>
            </a:lvl1pPr>
          </a:lstStyle>
          <a:p>
            <a:pPr>
              <a:defRPr/>
            </a:pPr>
            <a:r>
              <a:rPr lang="en-US" dirty="0">
                <a:solidFill>
                  <a:prstClr val="black">
                    <a:lumMod val="75000"/>
                    <a:lumOff val="25000"/>
                  </a:prstClr>
                </a:solidFill>
              </a:rPr>
              <a:t>SHIBA advisor continuing education  |  June 2022</a:t>
            </a:r>
          </a:p>
        </p:txBody>
      </p:sp>
    </p:spTree>
    <p:extLst>
      <p:ext uri="{BB962C8B-B14F-4D97-AF65-F5344CB8AC3E}">
        <p14:creationId xmlns:p14="http://schemas.microsoft.com/office/powerpoint/2010/main" val="4106002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5"/>
          <p:cNvGrpSpPr>
            <a:grpSpLocks/>
          </p:cNvGrpSpPr>
          <p:nvPr userDrawn="1"/>
        </p:nvGrpSpPr>
        <p:grpSpPr bwMode="auto">
          <a:xfrm>
            <a:off x="0" y="6108700"/>
            <a:ext cx="9144000" cy="639763"/>
            <a:chOff x="1" y="6108807"/>
            <a:chExt cx="9143999" cy="639897"/>
          </a:xfrm>
        </p:grpSpPr>
        <p:sp>
          <p:nvSpPr>
            <p:cNvPr id="7" name="Rectangle 6"/>
            <p:cNvSpPr/>
            <p:nvPr userDrawn="1"/>
          </p:nvSpPr>
          <p:spPr>
            <a:xfrm>
              <a:off x="1027114" y="6258063"/>
              <a:ext cx="8116886" cy="327093"/>
            </a:xfrm>
            <a:prstGeom prst="rect">
              <a:avLst/>
            </a:prstGeom>
            <a:solidFill>
              <a:srgbClr val="E0E0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Rectangle 9"/>
            <p:cNvSpPr/>
            <p:nvPr userDrawn="1"/>
          </p:nvSpPr>
          <p:spPr>
            <a:xfrm>
              <a:off x="1" y="6258063"/>
              <a:ext cx="231775" cy="327093"/>
            </a:xfrm>
            <a:prstGeom prst="rect">
              <a:avLst/>
            </a:prstGeom>
            <a:solidFill>
              <a:srgbClr val="E0E0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033" name="Picture 13" descr="SHIBAlogo_RGB_abridged.png"/>
            <p:cNvPicPr>
              <a:picLocks noChangeAspect="1"/>
            </p:cNvPicPr>
            <p:nvPr userDrawn="1"/>
          </p:nvPicPr>
          <p:blipFill>
            <a:blip r:embed="rId17" cstate="screen">
              <a:extLst>
                <a:ext uri="{28A0092B-C50C-407E-A947-70E740481C1C}">
                  <a14:useLocalDpi xmlns:a14="http://schemas.microsoft.com/office/drawing/2010/main"/>
                </a:ext>
              </a:extLst>
            </a:blip>
            <a:srcRect/>
            <a:stretch>
              <a:fillRect/>
            </a:stretch>
          </p:blipFill>
          <p:spPr bwMode="auto">
            <a:xfrm>
              <a:off x="343231" y="6108807"/>
              <a:ext cx="571755" cy="639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27" name="Title Placeholder 1"/>
          <p:cNvSpPr>
            <a:spLocks noGrp="1"/>
          </p:cNvSpPr>
          <p:nvPr>
            <p:ph type="title"/>
          </p:nvPr>
        </p:nvSpPr>
        <p:spPr bwMode="auto">
          <a:xfrm>
            <a:off x="360363" y="328613"/>
            <a:ext cx="8445500"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p>
        </p:txBody>
      </p:sp>
      <p:sp>
        <p:nvSpPr>
          <p:cNvPr id="1028" name="Text Placeholder 2"/>
          <p:cNvSpPr>
            <a:spLocks noGrp="1"/>
          </p:cNvSpPr>
          <p:nvPr>
            <p:ph type="body" idx="1"/>
          </p:nvPr>
        </p:nvSpPr>
        <p:spPr bwMode="auto">
          <a:xfrm>
            <a:off x="360363" y="1311275"/>
            <a:ext cx="84455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5" name="Footer Placeholder 4"/>
          <p:cNvSpPr>
            <a:spLocks noGrp="1"/>
          </p:cNvSpPr>
          <p:nvPr>
            <p:ph type="ftr" sz="quarter" idx="3"/>
          </p:nvPr>
        </p:nvSpPr>
        <p:spPr>
          <a:xfrm>
            <a:off x="1158875" y="6315075"/>
            <a:ext cx="4852065" cy="200025"/>
          </a:xfrm>
          <a:prstGeom prst="rect">
            <a:avLst/>
          </a:prstGeom>
        </p:spPr>
        <p:txBody>
          <a:bodyPr vert="horz" lIns="0" tIns="0" rIns="0" bIns="0" rtlCol="0" anchor="ctr"/>
          <a:lstStyle>
            <a:lvl1pPr algn="l" eaLnBrk="1" fontAlgn="auto" hangingPunct="1">
              <a:spcBef>
                <a:spcPts val="0"/>
              </a:spcBef>
              <a:spcAft>
                <a:spcPts val="0"/>
              </a:spcAft>
              <a:defRPr sz="1200">
                <a:solidFill>
                  <a:schemeClr val="tx1">
                    <a:lumMod val="75000"/>
                    <a:lumOff val="25000"/>
                  </a:schemeClr>
                </a:solidFill>
                <a:latin typeface="Segoe UI"/>
                <a:cs typeface="Segoe UI"/>
              </a:defRPr>
            </a:lvl1pPr>
          </a:lstStyle>
          <a:p>
            <a:pPr>
              <a:defRPr/>
            </a:pPr>
            <a:r>
              <a:rPr lang="en-US">
                <a:solidFill>
                  <a:prstClr val="black">
                    <a:lumMod val="75000"/>
                    <a:lumOff val="25000"/>
                  </a:prstClr>
                </a:solidFill>
              </a:rPr>
              <a:t>SHIBA advisor continuing education  |  May 2022</a:t>
            </a:r>
            <a:endParaRPr lang="en-US" dirty="0">
              <a:solidFill>
                <a:prstClr val="black">
                  <a:lumMod val="75000"/>
                  <a:lumOff val="25000"/>
                </a:prstClr>
              </a:solidFill>
            </a:endParaRPr>
          </a:p>
        </p:txBody>
      </p:sp>
      <p:sp>
        <p:nvSpPr>
          <p:cNvPr id="6" name="Slide Number Placeholder 5"/>
          <p:cNvSpPr>
            <a:spLocks noGrp="1"/>
          </p:cNvSpPr>
          <p:nvPr>
            <p:ph type="sldNum" sz="quarter" idx="4"/>
          </p:nvPr>
        </p:nvSpPr>
        <p:spPr>
          <a:xfrm>
            <a:off x="8166100" y="6315075"/>
            <a:ext cx="639763" cy="200025"/>
          </a:xfrm>
          <a:prstGeom prst="rect">
            <a:avLst/>
          </a:prstGeom>
        </p:spPr>
        <p:txBody>
          <a:bodyPr vert="horz" lIns="0" tIns="0" rIns="0" bIns="0" rtlCol="0" anchor="ctr"/>
          <a:lstStyle>
            <a:lvl1pPr algn="r" eaLnBrk="1" fontAlgn="auto" hangingPunct="1">
              <a:spcBef>
                <a:spcPts val="0"/>
              </a:spcBef>
              <a:spcAft>
                <a:spcPts val="0"/>
              </a:spcAft>
              <a:defRPr sz="1000" b="1">
                <a:solidFill>
                  <a:schemeClr val="tx1">
                    <a:lumMod val="75000"/>
                    <a:lumOff val="25000"/>
                  </a:schemeClr>
                </a:solidFill>
                <a:latin typeface="Segoe UI"/>
                <a:cs typeface="Segoe UI"/>
              </a:defRPr>
            </a:lvl1pPr>
          </a:lstStyle>
          <a:p>
            <a:pPr>
              <a:defRPr/>
            </a:pPr>
            <a:fld id="{54D28481-BD6C-4794-B8B2-21346FE8745F}" type="slidenum">
              <a:rPr lang="en-US" smtClean="0"/>
              <a:pPr>
                <a:defRPr/>
              </a:pPr>
              <a:t>‹#›</a:t>
            </a:fld>
            <a:endParaRPr lang="en-US" dirty="0"/>
          </a:p>
        </p:txBody>
      </p:sp>
      <p:sp>
        <p:nvSpPr>
          <p:cNvPr id="2" name="Date Placeholder 1"/>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4713" r:id="rId1"/>
    <p:sldLayoutId id="2147484714" r:id="rId2"/>
    <p:sldLayoutId id="2147484715" r:id="rId3"/>
    <p:sldLayoutId id="2147484716" r:id="rId4"/>
    <p:sldLayoutId id="2147484717" r:id="rId5"/>
    <p:sldLayoutId id="2147484718" r:id="rId6"/>
    <p:sldLayoutId id="2147484719" r:id="rId7"/>
    <p:sldLayoutId id="2147484709" r:id="rId8"/>
    <p:sldLayoutId id="2147484710" r:id="rId9"/>
    <p:sldLayoutId id="2147484711" r:id="rId10"/>
    <p:sldLayoutId id="2147484720" r:id="rId11"/>
    <p:sldLayoutId id="2147484712" r:id="rId12"/>
    <p:sldLayoutId id="2147484722" r:id="rId13"/>
    <p:sldLayoutId id="2147484753" r:id="rId14"/>
    <p:sldLayoutId id="2147484754" r:id="rId15"/>
  </p:sldLayoutIdLst>
  <p:hf hdr="0" dt="0"/>
  <p:txStyles>
    <p:titleStyle>
      <a:lvl1pPr algn="l" defTabSz="457200" rtl="0" eaLnBrk="0" fontAlgn="base" hangingPunct="0">
        <a:spcBef>
          <a:spcPct val="0"/>
        </a:spcBef>
        <a:spcAft>
          <a:spcPct val="0"/>
        </a:spcAft>
        <a:defRPr sz="3600" kern="1200">
          <a:solidFill>
            <a:srgbClr val="084678"/>
          </a:solidFill>
          <a:latin typeface="Segoe UI"/>
          <a:ea typeface="+mj-ea"/>
          <a:cs typeface="Segoe UI"/>
        </a:defRPr>
      </a:lvl1pPr>
      <a:lvl2pPr algn="l" defTabSz="457200" rtl="0" eaLnBrk="0" fontAlgn="base" hangingPunct="0">
        <a:spcBef>
          <a:spcPct val="0"/>
        </a:spcBef>
        <a:spcAft>
          <a:spcPct val="0"/>
        </a:spcAft>
        <a:defRPr sz="3600">
          <a:solidFill>
            <a:srgbClr val="084678"/>
          </a:solidFill>
          <a:latin typeface="Segoe UI" panose="020B0502040204020203" pitchFamily="34" charset="0"/>
          <a:cs typeface="Segoe UI" panose="020B0502040204020203" pitchFamily="34" charset="0"/>
        </a:defRPr>
      </a:lvl2pPr>
      <a:lvl3pPr algn="l" defTabSz="457200" rtl="0" eaLnBrk="0" fontAlgn="base" hangingPunct="0">
        <a:spcBef>
          <a:spcPct val="0"/>
        </a:spcBef>
        <a:spcAft>
          <a:spcPct val="0"/>
        </a:spcAft>
        <a:defRPr sz="3600">
          <a:solidFill>
            <a:srgbClr val="084678"/>
          </a:solidFill>
          <a:latin typeface="Segoe UI" panose="020B0502040204020203" pitchFamily="34" charset="0"/>
          <a:cs typeface="Segoe UI" panose="020B0502040204020203" pitchFamily="34" charset="0"/>
        </a:defRPr>
      </a:lvl3pPr>
      <a:lvl4pPr algn="l" defTabSz="457200" rtl="0" eaLnBrk="0" fontAlgn="base" hangingPunct="0">
        <a:spcBef>
          <a:spcPct val="0"/>
        </a:spcBef>
        <a:spcAft>
          <a:spcPct val="0"/>
        </a:spcAft>
        <a:defRPr sz="3600">
          <a:solidFill>
            <a:srgbClr val="084678"/>
          </a:solidFill>
          <a:latin typeface="Segoe UI" panose="020B0502040204020203" pitchFamily="34" charset="0"/>
          <a:cs typeface="Segoe UI" panose="020B0502040204020203" pitchFamily="34" charset="0"/>
        </a:defRPr>
      </a:lvl4pPr>
      <a:lvl5pPr algn="l" defTabSz="457200" rtl="0" eaLnBrk="0" fontAlgn="base" hangingPunct="0">
        <a:spcBef>
          <a:spcPct val="0"/>
        </a:spcBef>
        <a:spcAft>
          <a:spcPct val="0"/>
        </a:spcAft>
        <a:defRPr sz="3600">
          <a:solidFill>
            <a:srgbClr val="084678"/>
          </a:solidFill>
          <a:latin typeface="Segoe UI" panose="020B0502040204020203" pitchFamily="34" charset="0"/>
          <a:cs typeface="Segoe UI" panose="020B0502040204020203" pitchFamily="34" charset="0"/>
        </a:defRPr>
      </a:lvl5pPr>
      <a:lvl6pPr marL="457200" algn="l" defTabSz="457200" rtl="0" fontAlgn="base">
        <a:spcBef>
          <a:spcPct val="0"/>
        </a:spcBef>
        <a:spcAft>
          <a:spcPct val="0"/>
        </a:spcAft>
        <a:defRPr sz="3600">
          <a:solidFill>
            <a:srgbClr val="084678"/>
          </a:solidFill>
          <a:latin typeface="Segoe UI" panose="020B0502040204020203" pitchFamily="34" charset="0"/>
          <a:cs typeface="Segoe UI" panose="020B0502040204020203" pitchFamily="34" charset="0"/>
        </a:defRPr>
      </a:lvl6pPr>
      <a:lvl7pPr marL="914400" algn="l" defTabSz="457200" rtl="0" fontAlgn="base">
        <a:spcBef>
          <a:spcPct val="0"/>
        </a:spcBef>
        <a:spcAft>
          <a:spcPct val="0"/>
        </a:spcAft>
        <a:defRPr sz="3600">
          <a:solidFill>
            <a:srgbClr val="084678"/>
          </a:solidFill>
          <a:latin typeface="Segoe UI" panose="020B0502040204020203" pitchFamily="34" charset="0"/>
          <a:cs typeface="Segoe UI" panose="020B0502040204020203" pitchFamily="34" charset="0"/>
        </a:defRPr>
      </a:lvl7pPr>
      <a:lvl8pPr marL="1371600" algn="l" defTabSz="457200" rtl="0" fontAlgn="base">
        <a:spcBef>
          <a:spcPct val="0"/>
        </a:spcBef>
        <a:spcAft>
          <a:spcPct val="0"/>
        </a:spcAft>
        <a:defRPr sz="3600">
          <a:solidFill>
            <a:srgbClr val="084678"/>
          </a:solidFill>
          <a:latin typeface="Segoe UI" panose="020B0502040204020203" pitchFamily="34" charset="0"/>
          <a:cs typeface="Segoe UI" panose="020B0502040204020203" pitchFamily="34" charset="0"/>
        </a:defRPr>
      </a:lvl8pPr>
      <a:lvl9pPr marL="1828800" algn="l" defTabSz="457200" rtl="0" fontAlgn="base">
        <a:spcBef>
          <a:spcPct val="0"/>
        </a:spcBef>
        <a:spcAft>
          <a:spcPct val="0"/>
        </a:spcAft>
        <a:defRPr sz="3600">
          <a:solidFill>
            <a:srgbClr val="084678"/>
          </a:solidFill>
          <a:latin typeface="Segoe UI" panose="020B0502040204020203" pitchFamily="34" charset="0"/>
          <a:cs typeface="Segoe UI" panose="020B0502040204020203" pitchFamily="34" charset="0"/>
        </a:defRPr>
      </a:lvl9pPr>
    </p:titleStyle>
    <p:bodyStyle>
      <a:lvl1pPr algn="l" defTabSz="457200" rtl="0" eaLnBrk="0" fontAlgn="base" hangingPunct="0">
        <a:spcBef>
          <a:spcPct val="20000"/>
        </a:spcBef>
        <a:spcAft>
          <a:spcPct val="0"/>
        </a:spcAft>
        <a:buFont typeface="Wingdings" panose="05000000000000000000" pitchFamily="2" charset="2"/>
        <a:defRPr sz="2800" kern="1200">
          <a:solidFill>
            <a:schemeClr val="tx1"/>
          </a:solidFill>
          <a:latin typeface="Segoe UI"/>
          <a:ea typeface="+mn-ea"/>
          <a:cs typeface="Segoe UI"/>
        </a:defRPr>
      </a:lvl1pPr>
      <a:lvl2pPr marL="742950" indent="-28575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Segoe UI"/>
          <a:ea typeface="+mn-ea"/>
          <a:cs typeface="Segoe UI"/>
        </a:defRPr>
      </a:lvl2pPr>
      <a:lvl3pPr marL="11430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Segoe UI"/>
          <a:ea typeface="+mn-ea"/>
          <a:cs typeface="Segoe UI"/>
        </a:defRPr>
      </a:lvl3pPr>
      <a:lvl4pPr marL="1600200" indent="-228600" algn="l" defTabSz="457200" rtl="0" eaLnBrk="0" fontAlgn="base" hangingPunct="0">
        <a:spcBef>
          <a:spcPct val="20000"/>
        </a:spcBef>
        <a:spcAft>
          <a:spcPct val="0"/>
        </a:spcAft>
        <a:buFont typeface="Arial" panose="020B0604020202020204" pitchFamily="34" charset="0"/>
        <a:buChar char="•"/>
        <a:defRPr kern="1200">
          <a:solidFill>
            <a:schemeClr val="tx1"/>
          </a:solidFill>
          <a:latin typeface="Segoe UI"/>
          <a:ea typeface="+mn-ea"/>
          <a:cs typeface="Segoe UI"/>
        </a:defRPr>
      </a:lvl4pPr>
      <a:lvl5pPr marL="2057400" indent="-228600" algn="l" defTabSz="457200" rtl="0" eaLnBrk="0" fontAlgn="base" hangingPunct="0">
        <a:spcBef>
          <a:spcPct val="20000"/>
        </a:spcBef>
        <a:spcAft>
          <a:spcPct val="0"/>
        </a:spcAft>
        <a:buFont typeface="Arial" panose="020B0604020202020204" pitchFamily="34" charset="0"/>
        <a:buChar char="•"/>
        <a:defRPr sz="1600" kern="1200">
          <a:solidFill>
            <a:schemeClr val="tx1"/>
          </a:solidFill>
          <a:latin typeface="Segoe UI"/>
          <a:ea typeface="+mn-ea"/>
          <a:cs typeface="Segoe U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slide" Target="slide2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hyperlink" Target="mailto:shiba@oic.wa.gov" TargetMode="External"/><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hyperlink" Target="mailto:shiba@oic.wa.gov" TargetMode="External"/><Relationship Id="rId2" Type="http://schemas.openxmlformats.org/officeDocument/2006/relationships/notesSlide" Target="../notesSlides/notesSlide32.xml"/><Relationship Id="rId1" Type="http://schemas.openxmlformats.org/officeDocument/2006/relationships/slideLayout" Target="../slideLayouts/slideLayout4.xml"/><Relationship Id="rId4" Type="http://schemas.openxmlformats.org/officeDocument/2006/relationships/hyperlink" Target="https://www.surveymonkey.com/r/SHIBA-TrainingEvaluation"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8" Type="http://schemas.openxmlformats.org/officeDocument/2006/relationships/hyperlink" Target="https://unsplash.com/s/photos/family?utm_source=unsplash&amp;utm_medium=referral&amp;utm_content=creditCopyText" TargetMode="External"/><Relationship Id="rId3" Type="http://schemas.openxmlformats.org/officeDocument/2006/relationships/hyperlink" Target="https://unsplash.com/@vlad_soares?utm_source=unsplash&amp;utm_medium=referral&amp;utm_content=creditCopyText" TargetMode="External"/><Relationship Id="rId7" Type="http://schemas.openxmlformats.org/officeDocument/2006/relationships/hyperlink" Target="https://unsplash.com/@nathananderson?utm_source=unsplash&amp;utm_medium=referral&amp;utm_content=creditCopyText" TargetMode="External"/><Relationship Id="rId2" Type="http://schemas.openxmlformats.org/officeDocument/2006/relationships/notesSlide" Target="../notesSlides/notesSlide34.xml"/><Relationship Id="rId1" Type="http://schemas.openxmlformats.org/officeDocument/2006/relationships/slideLayout" Target="../slideLayouts/slideLayout4.xml"/><Relationship Id="rId6" Type="http://schemas.openxmlformats.org/officeDocument/2006/relationships/hyperlink" Target="https://unsplash.com/@fatbird2333?utm_source=unsplash&amp;utm_medium=referral&amp;utm_content=creditCopyText" TargetMode="External"/><Relationship Id="rId5" Type="http://schemas.openxmlformats.org/officeDocument/2006/relationships/hyperlink" Target="https://unsplash.com/@micheile?utm_source=unsplash&amp;utm_medium=referral&amp;utm_content=creditCopyText" TargetMode="External"/><Relationship Id="rId4" Type="http://schemas.openxmlformats.org/officeDocument/2006/relationships/hyperlink" Target="https://unsplash.com/s/photos/elderly?utm_source=unsplash&amp;utm_medium=referral&amp;utm_content=creditCopyText" TargetMode="External"/><Relationship Id="rId9" Type="http://schemas.openxmlformats.org/officeDocument/2006/relationships/hyperlink" Target="https://unsplash.com/@minigirl?utm_source=unsplash&amp;utm_medium=referral&amp;utm_content=creditCopyText"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microsoft.com/office/2018/10/relationships/comments" Target="../comments/modernComment_381_5F5DFFA7.xm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6FC1580-0366-464D-B43D-AEB624C80684}"/>
              </a:ext>
            </a:extLst>
          </p:cNvPr>
          <p:cNvSpPr>
            <a:spLocks noGrp="1"/>
          </p:cNvSpPr>
          <p:nvPr>
            <p:ph type="ctrTitle"/>
          </p:nvPr>
        </p:nvSpPr>
        <p:spPr>
          <a:xfrm>
            <a:off x="152400" y="4031836"/>
            <a:ext cx="8652736" cy="651067"/>
          </a:xfrm>
        </p:spPr>
        <p:txBody>
          <a:bodyPr/>
          <a:lstStyle/>
          <a:p>
            <a:r>
              <a:rPr lang="en-US" sz="3200" i="0" dirty="0">
                <a:latin typeface="Segoe UI" panose="020B0502040204020203" pitchFamily="34" charset="0"/>
                <a:cs typeface="Segoe UI" panose="020B0502040204020203" pitchFamily="34" charset="0"/>
              </a:rPr>
              <a:t>Medicare Supplements (Medigaps)</a:t>
            </a:r>
            <a:endParaRPr lang="en-US" sz="3200" dirty="0"/>
          </a:p>
        </p:txBody>
      </p:sp>
      <p:sp>
        <p:nvSpPr>
          <p:cNvPr id="5" name="Subtitle 4">
            <a:extLst>
              <a:ext uri="{FF2B5EF4-FFF2-40B4-BE49-F238E27FC236}">
                <a16:creationId xmlns:a16="http://schemas.microsoft.com/office/drawing/2014/main" id="{22DD875D-0D7F-44FE-BF73-725F9615B9F1}"/>
              </a:ext>
            </a:extLst>
          </p:cNvPr>
          <p:cNvSpPr>
            <a:spLocks noGrp="1"/>
          </p:cNvSpPr>
          <p:nvPr>
            <p:ph type="subTitle" idx="1"/>
          </p:nvPr>
        </p:nvSpPr>
        <p:spPr/>
        <p:txBody>
          <a:bodyPr>
            <a:noAutofit/>
          </a:bodyPr>
          <a:lstStyle/>
          <a:p>
            <a:r>
              <a:rPr lang="en-US" sz="2300" i="0" dirty="0">
                <a:latin typeface="Segoe UI" panose="020B0502040204020203" pitchFamily="34" charset="0"/>
                <a:cs typeface="Segoe UI" panose="020B0502040204020203" pitchFamily="34" charset="0"/>
              </a:rPr>
              <a:t>Training Part 3: Washington State Health Insurance Pool (WSHIP)</a:t>
            </a:r>
          </a:p>
        </p:txBody>
      </p:sp>
      <p:sp>
        <p:nvSpPr>
          <p:cNvPr id="26" name="Title 8">
            <a:extLst>
              <a:ext uri="{FF2B5EF4-FFF2-40B4-BE49-F238E27FC236}">
                <a16:creationId xmlns:a16="http://schemas.microsoft.com/office/drawing/2014/main" id="{259205D6-BE95-4CF0-ABE4-9F5439305201}"/>
              </a:ext>
            </a:extLst>
          </p:cNvPr>
          <p:cNvSpPr txBox="1">
            <a:spLocks/>
          </p:cNvSpPr>
          <p:nvPr/>
        </p:nvSpPr>
        <p:spPr bwMode="auto">
          <a:xfrm>
            <a:off x="304423" y="4883290"/>
            <a:ext cx="8464550" cy="766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Autofit/>
          </a:bodyPr>
          <a:lstStyle>
            <a:lvl1pPr algn="r" defTabSz="457200" rtl="0" eaLnBrk="0" fontAlgn="base" hangingPunct="0">
              <a:spcBef>
                <a:spcPct val="0"/>
              </a:spcBef>
              <a:spcAft>
                <a:spcPct val="0"/>
              </a:spcAft>
              <a:defRPr sz="3600" kern="1200">
                <a:solidFill>
                  <a:srgbClr val="084678"/>
                </a:solidFill>
                <a:latin typeface="Segoe UI"/>
                <a:ea typeface="+mj-ea"/>
                <a:cs typeface="Segoe UI"/>
              </a:defRPr>
            </a:lvl1pPr>
            <a:lvl2pPr algn="l" defTabSz="457200" rtl="0" eaLnBrk="0" fontAlgn="base" hangingPunct="0">
              <a:spcBef>
                <a:spcPct val="0"/>
              </a:spcBef>
              <a:spcAft>
                <a:spcPct val="0"/>
              </a:spcAft>
              <a:defRPr sz="3600">
                <a:solidFill>
                  <a:srgbClr val="084678"/>
                </a:solidFill>
                <a:latin typeface="Segoe UI" panose="020B0502040204020203" pitchFamily="34" charset="0"/>
                <a:cs typeface="Segoe UI" panose="020B0502040204020203" pitchFamily="34" charset="0"/>
              </a:defRPr>
            </a:lvl2pPr>
            <a:lvl3pPr algn="l" defTabSz="457200" rtl="0" eaLnBrk="0" fontAlgn="base" hangingPunct="0">
              <a:spcBef>
                <a:spcPct val="0"/>
              </a:spcBef>
              <a:spcAft>
                <a:spcPct val="0"/>
              </a:spcAft>
              <a:defRPr sz="3600">
                <a:solidFill>
                  <a:srgbClr val="084678"/>
                </a:solidFill>
                <a:latin typeface="Segoe UI" panose="020B0502040204020203" pitchFamily="34" charset="0"/>
                <a:cs typeface="Segoe UI" panose="020B0502040204020203" pitchFamily="34" charset="0"/>
              </a:defRPr>
            </a:lvl3pPr>
            <a:lvl4pPr algn="l" defTabSz="457200" rtl="0" eaLnBrk="0" fontAlgn="base" hangingPunct="0">
              <a:spcBef>
                <a:spcPct val="0"/>
              </a:spcBef>
              <a:spcAft>
                <a:spcPct val="0"/>
              </a:spcAft>
              <a:defRPr sz="3600">
                <a:solidFill>
                  <a:srgbClr val="084678"/>
                </a:solidFill>
                <a:latin typeface="Segoe UI" panose="020B0502040204020203" pitchFamily="34" charset="0"/>
                <a:cs typeface="Segoe UI" panose="020B0502040204020203" pitchFamily="34" charset="0"/>
              </a:defRPr>
            </a:lvl4pPr>
            <a:lvl5pPr algn="l" defTabSz="457200" rtl="0" eaLnBrk="0" fontAlgn="base" hangingPunct="0">
              <a:spcBef>
                <a:spcPct val="0"/>
              </a:spcBef>
              <a:spcAft>
                <a:spcPct val="0"/>
              </a:spcAft>
              <a:defRPr sz="3600">
                <a:solidFill>
                  <a:srgbClr val="084678"/>
                </a:solidFill>
                <a:latin typeface="Segoe UI" panose="020B0502040204020203" pitchFamily="34" charset="0"/>
                <a:cs typeface="Segoe UI" panose="020B0502040204020203" pitchFamily="34" charset="0"/>
              </a:defRPr>
            </a:lvl5pPr>
            <a:lvl6pPr marL="457200" algn="l" defTabSz="457200" rtl="0" fontAlgn="base">
              <a:spcBef>
                <a:spcPct val="0"/>
              </a:spcBef>
              <a:spcAft>
                <a:spcPct val="0"/>
              </a:spcAft>
              <a:defRPr sz="3600">
                <a:solidFill>
                  <a:srgbClr val="084678"/>
                </a:solidFill>
                <a:latin typeface="Segoe UI" panose="020B0502040204020203" pitchFamily="34" charset="0"/>
                <a:cs typeface="Segoe UI" panose="020B0502040204020203" pitchFamily="34" charset="0"/>
              </a:defRPr>
            </a:lvl6pPr>
            <a:lvl7pPr marL="914400" algn="l" defTabSz="457200" rtl="0" fontAlgn="base">
              <a:spcBef>
                <a:spcPct val="0"/>
              </a:spcBef>
              <a:spcAft>
                <a:spcPct val="0"/>
              </a:spcAft>
              <a:defRPr sz="3600">
                <a:solidFill>
                  <a:srgbClr val="084678"/>
                </a:solidFill>
                <a:latin typeface="Segoe UI" panose="020B0502040204020203" pitchFamily="34" charset="0"/>
                <a:cs typeface="Segoe UI" panose="020B0502040204020203" pitchFamily="34" charset="0"/>
              </a:defRPr>
            </a:lvl7pPr>
            <a:lvl8pPr marL="1371600" algn="l" defTabSz="457200" rtl="0" fontAlgn="base">
              <a:spcBef>
                <a:spcPct val="0"/>
              </a:spcBef>
              <a:spcAft>
                <a:spcPct val="0"/>
              </a:spcAft>
              <a:defRPr sz="3600">
                <a:solidFill>
                  <a:srgbClr val="084678"/>
                </a:solidFill>
                <a:latin typeface="Segoe UI" panose="020B0502040204020203" pitchFamily="34" charset="0"/>
                <a:cs typeface="Segoe UI" panose="020B0502040204020203" pitchFamily="34" charset="0"/>
              </a:defRPr>
            </a:lvl8pPr>
            <a:lvl9pPr marL="1828800" algn="l" defTabSz="457200" rtl="0" fontAlgn="base">
              <a:spcBef>
                <a:spcPct val="0"/>
              </a:spcBef>
              <a:spcAft>
                <a:spcPct val="0"/>
              </a:spcAft>
              <a:defRPr sz="3600">
                <a:solidFill>
                  <a:srgbClr val="084678"/>
                </a:solidFill>
                <a:latin typeface="Segoe UI" panose="020B0502040204020203" pitchFamily="34" charset="0"/>
                <a:cs typeface="Segoe UI" panose="020B0502040204020203" pitchFamily="34" charset="0"/>
              </a:defRPr>
            </a:lvl9pPr>
          </a:lstStyle>
          <a:p>
            <a:pPr eaLnBrk="1" hangingPunct="1"/>
            <a:r>
              <a:rPr lang="en-US" altLang="en-US" dirty="0">
                <a:latin typeface="Segoe UI" panose="020B0502040204020203" pitchFamily="34" charset="0"/>
                <a:cs typeface="Segoe UI" panose="020B0502040204020203" pitchFamily="34" charset="0"/>
              </a:rPr>
              <a:t> </a:t>
            </a:r>
            <a:r>
              <a:rPr lang="en-US" altLang="en-US" sz="2000" i="1" dirty="0">
                <a:latin typeface="Segoe UI" panose="020B0502040204020203" pitchFamily="34" charset="0"/>
                <a:cs typeface="Segoe UI" panose="020B0502040204020203" pitchFamily="34" charset="0"/>
              </a:rPr>
              <a:t>July 2022 continuing education</a:t>
            </a:r>
          </a:p>
          <a:p>
            <a:pPr eaLnBrk="1" hangingPunct="1"/>
            <a:endParaRPr lang="en-US" altLang="en-US" sz="2000" dirty="0">
              <a:latin typeface="Segoe UI" panose="020B0502040204020203" pitchFamily="34" charset="0"/>
              <a:cs typeface="Segoe UI" panose="020B0502040204020203" pitchFamily="34" charset="0"/>
            </a:endParaRPr>
          </a:p>
        </p:txBody>
      </p:sp>
      <p:sp>
        <p:nvSpPr>
          <p:cNvPr id="27" name="Footer Placeholder 1">
            <a:extLst>
              <a:ext uri="{FF2B5EF4-FFF2-40B4-BE49-F238E27FC236}">
                <a16:creationId xmlns:a16="http://schemas.microsoft.com/office/drawing/2014/main" id="{9650F1FC-325B-4923-B8D0-C60196C98F7E}"/>
              </a:ext>
            </a:extLst>
          </p:cNvPr>
          <p:cNvSpPr txBox="1">
            <a:spLocks/>
          </p:cNvSpPr>
          <p:nvPr/>
        </p:nvSpPr>
        <p:spPr>
          <a:xfrm>
            <a:off x="4341907" y="5863812"/>
            <a:ext cx="4582706" cy="394483"/>
          </a:xfrm>
          <a:prstGeom prst="rect">
            <a:avLst/>
          </a:prstGeom>
        </p:spPr>
        <p:txBody>
          <a:bodyPr/>
          <a:lstStyle>
            <a:defPPr>
              <a:defRPr lang="en-US"/>
            </a:defPPr>
            <a:lvl1pPr algn="l" defTabSz="457200" rtl="0" eaLnBrk="0" fontAlgn="base" hangingPunct="0">
              <a:spcBef>
                <a:spcPct val="0"/>
              </a:spcBef>
              <a:spcAft>
                <a:spcPct val="0"/>
              </a:spcAft>
              <a:defRPr kern="1200">
                <a:solidFill>
                  <a:schemeClr val="tx1"/>
                </a:solidFill>
                <a:latin typeface="News Gothic MT"/>
                <a:ea typeface="+mn-ea"/>
                <a:cs typeface="+mn-cs"/>
              </a:defRPr>
            </a:lvl1pPr>
            <a:lvl2pPr marL="457200" algn="l" defTabSz="457200" rtl="0" eaLnBrk="0" fontAlgn="base" hangingPunct="0">
              <a:spcBef>
                <a:spcPct val="0"/>
              </a:spcBef>
              <a:spcAft>
                <a:spcPct val="0"/>
              </a:spcAft>
              <a:defRPr kern="1200">
                <a:solidFill>
                  <a:schemeClr val="tx1"/>
                </a:solidFill>
                <a:latin typeface="News Gothic MT"/>
                <a:ea typeface="+mn-ea"/>
                <a:cs typeface="+mn-cs"/>
              </a:defRPr>
            </a:lvl2pPr>
            <a:lvl3pPr marL="914400" algn="l" defTabSz="457200" rtl="0" eaLnBrk="0" fontAlgn="base" hangingPunct="0">
              <a:spcBef>
                <a:spcPct val="0"/>
              </a:spcBef>
              <a:spcAft>
                <a:spcPct val="0"/>
              </a:spcAft>
              <a:defRPr kern="1200">
                <a:solidFill>
                  <a:schemeClr val="tx1"/>
                </a:solidFill>
                <a:latin typeface="News Gothic MT"/>
                <a:ea typeface="+mn-ea"/>
                <a:cs typeface="+mn-cs"/>
              </a:defRPr>
            </a:lvl3pPr>
            <a:lvl4pPr marL="1371600" algn="l" defTabSz="457200" rtl="0" eaLnBrk="0" fontAlgn="base" hangingPunct="0">
              <a:spcBef>
                <a:spcPct val="0"/>
              </a:spcBef>
              <a:spcAft>
                <a:spcPct val="0"/>
              </a:spcAft>
              <a:defRPr kern="1200">
                <a:solidFill>
                  <a:schemeClr val="tx1"/>
                </a:solidFill>
                <a:latin typeface="News Gothic MT"/>
                <a:ea typeface="+mn-ea"/>
                <a:cs typeface="+mn-cs"/>
              </a:defRPr>
            </a:lvl4pPr>
            <a:lvl5pPr marL="1828800" algn="l" defTabSz="457200" rtl="0" eaLnBrk="0" fontAlgn="base" hangingPunct="0">
              <a:spcBef>
                <a:spcPct val="0"/>
              </a:spcBef>
              <a:spcAft>
                <a:spcPct val="0"/>
              </a:spcAft>
              <a:defRPr kern="1200">
                <a:solidFill>
                  <a:schemeClr val="tx1"/>
                </a:solidFill>
                <a:latin typeface="News Gothic MT"/>
                <a:ea typeface="+mn-ea"/>
                <a:cs typeface="+mn-cs"/>
              </a:defRPr>
            </a:lvl5pPr>
            <a:lvl6pPr marL="2286000" algn="l" defTabSz="914400" rtl="0" eaLnBrk="1" latinLnBrk="0" hangingPunct="1">
              <a:defRPr kern="1200">
                <a:solidFill>
                  <a:schemeClr val="tx1"/>
                </a:solidFill>
                <a:latin typeface="News Gothic MT"/>
                <a:ea typeface="+mn-ea"/>
                <a:cs typeface="+mn-cs"/>
              </a:defRPr>
            </a:lvl6pPr>
            <a:lvl7pPr marL="2743200" algn="l" defTabSz="914400" rtl="0" eaLnBrk="1" latinLnBrk="0" hangingPunct="1">
              <a:defRPr kern="1200">
                <a:solidFill>
                  <a:schemeClr val="tx1"/>
                </a:solidFill>
                <a:latin typeface="News Gothic MT"/>
                <a:ea typeface="+mn-ea"/>
                <a:cs typeface="+mn-cs"/>
              </a:defRPr>
            </a:lvl7pPr>
            <a:lvl8pPr marL="3200400" algn="l" defTabSz="914400" rtl="0" eaLnBrk="1" latinLnBrk="0" hangingPunct="1">
              <a:defRPr kern="1200">
                <a:solidFill>
                  <a:schemeClr val="tx1"/>
                </a:solidFill>
                <a:latin typeface="News Gothic MT"/>
                <a:ea typeface="+mn-ea"/>
                <a:cs typeface="+mn-cs"/>
              </a:defRPr>
            </a:lvl8pPr>
            <a:lvl9pPr marL="3657600" algn="l" defTabSz="914400" rtl="0" eaLnBrk="1" latinLnBrk="0" hangingPunct="1">
              <a:defRPr kern="1200">
                <a:solidFill>
                  <a:schemeClr val="tx1"/>
                </a:solidFill>
                <a:latin typeface="News Gothic MT"/>
                <a:ea typeface="+mn-ea"/>
                <a:cs typeface="+mn-cs"/>
              </a:defRPr>
            </a:lvl9pPr>
          </a:lstStyle>
          <a:p>
            <a:pPr algn="r">
              <a:defRPr/>
            </a:pPr>
            <a:r>
              <a:rPr lang="en-US" dirty="0">
                <a:solidFill>
                  <a:prstClr val="black">
                    <a:lumMod val="75000"/>
                    <a:lumOff val="25000"/>
                  </a:prstClr>
                </a:solidFill>
                <a:latin typeface="Segoe UI" panose="020B0502040204020203" pitchFamily="34" charset="0"/>
                <a:cs typeface="Segoe UI" panose="020B0502040204020203" pitchFamily="34" charset="0"/>
              </a:rPr>
              <a:t>Updated July 1, 2022</a:t>
            </a:r>
          </a:p>
        </p:txBody>
      </p:sp>
      <p:sp>
        <p:nvSpPr>
          <p:cNvPr id="8" name="Action Button: Go Forward or Next 7" descr="Next slide.">
            <a:hlinkClick r:id="" action="ppaction://hlinkshowjump?jump=nextslide" highlightClick="1"/>
            <a:extLst>
              <a:ext uri="{FF2B5EF4-FFF2-40B4-BE49-F238E27FC236}">
                <a16:creationId xmlns:a16="http://schemas.microsoft.com/office/drawing/2014/main" id="{859582F5-D805-4F3A-B37B-3BD31AD46C88}"/>
              </a:ext>
            </a:extLst>
          </p:cNvPr>
          <p:cNvSpPr/>
          <p:nvPr/>
        </p:nvSpPr>
        <p:spPr>
          <a:xfrm>
            <a:off x="8617622" y="6405455"/>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54584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E811D-9390-4B72-97A4-53BE1D80BAB6}"/>
              </a:ext>
            </a:extLst>
          </p:cNvPr>
          <p:cNvSpPr>
            <a:spLocks noGrp="1"/>
          </p:cNvSpPr>
          <p:nvPr>
            <p:ph type="title"/>
          </p:nvPr>
        </p:nvSpPr>
        <p:spPr/>
        <p:txBody>
          <a:bodyPr/>
          <a:lstStyle/>
          <a:p>
            <a:r>
              <a:rPr lang="en-US" dirty="0"/>
              <a:t>Materials for today</a:t>
            </a:r>
          </a:p>
        </p:txBody>
      </p:sp>
      <p:sp>
        <p:nvSpPr>
          <p:cNvPr id="3" name="Content Placeholder 2">
            <a:extLst>
              <a:ext uri="{FF2B5EF4-FFF2-40B4-BE49-F238E27FC236}">
                <a16:creationId xmlns:a16="http://schemas.microsoft.com/office/drawing/2014/main" id="{0AC0D65C-C063-4D16-BD21-65D0C0758D7D}"/>
              </a:ext>
            </a:extLst>
          </p:cNvPr>
          <p:cNvSpPr>
            <a:spLocks noGrp="1"/>
          </p:cNvSpPr>
          <p:nvPr>
            <p:ph idx="1"/>
          </p:nvPr>
        </p:nvSpPr>
        <p:spPr>
          <a:xfrm>
            <a:off x="360363" y="1089891"/>
            <a:ext cx="8445500" cy="4706353"/>
          </a:xfrm>
        </p:spPr>
        <p:txBody>
          <a:bodyPr/>
          <a:lstStyle/>
          <a:p>
            <a:pPr defTabSz="440695">
              <a:defRPr/>
            </a:pPr>
            <a:r>
              <a:rPr lang="en-US" b="1" dirty="0">
                <a:latin typeface="Segoe UI" panose="020B0502040204020203" pitchFamily="34" charset="0"/>
                <a:cs typeface="Segoe UI" panose="020B0502040204020203" pitchFamily="34" charset="0"/>
              </a:rPr>
              <a:t>For counseling</a:t>
            </a:r>
          </a:p>
          <a:p>
            <a:pPr marL="290513" indent="-285750" defTabSz="440695">
              <a:buFont typeface="Arial" panose="020B0604020202020204" pitchFamily="34" charset="0"/>
              <a:buChar char="•"/>
              <a:defRPr/>
            </a:pPr>
            <a:r>
              <a:rPr lang="en-US" dirty="0"/>
              <a:t>Scenarios [1, 2 or 3] that describe the client perspective.</a:t>
            </a:r>
          </a:p>
          <a:p>
            <a:pPr lvl="1" defTabSz="440695">
              <a:defRPr/>
            </a:pPr>
            <a:r>
              <a:rPr lang="en-US" dirty="0"/>
              <a:t>Guidance for role play exercise.</a:t>
            </a:r>
          </a:p>
          <a:p>
            <a:pPr marL="285750" indent="-285750" defTabSz="440695">
              <a:buFont typeface="Arial" panose="020B0604020202020204" pitchFamily="34" charset="0"/>
              <a:buChar char="•"/>
              <a:defRPr/>
            </a:pPr>
            <a:r>
              <a:rPr lang="en-US" dirty="0"/>
              <a:t>Approved Medicare Supplement (Medigap) plans</a:t>
            </a:r>
            <a:r>
              <a:rPr lang="en-US" b="0" u="none" dirty="0">
                <a:latin typeface="Segoe UI" panose="020B0502040204020203" pitchFamily="34" charset="0"/>
                <a:cs typeface="Segoe UI" panose="020B0502040204020203" pitchFamily="34" charset="0"/>
              </a:rPr>
              <a:t> – </a:t>
            </a:r>
            <a:r>
              <a:rPr lang="en-US" b="0" i="1" u="none" dirty="0">
                <a:latin typeface="Segoe UI" panose="020B0502040204020203" pitchFamily="34" charset="0"/>
                <a:cs typeface="Segoe UI" panose="020B0502040204020203" pitchFamily="34" charset="0"/>
              </a:rPr>
              <a:t>which includes (last page).</a:t>
            </a:r>
          </a:p>
          <a:p>
            <a:pPr lvl="1" defTabSz="440695">
              <a:buFont typeface="Courier New" panose="02070309020205020404" pitchFamily="49" charset="0"/>
              <a:buChar char="o"/>
              <a:defRPr/>
            </a:pPr>
            <a:r>
              <a:rPr lang="en-US" dirty="0"/>
              <a:t>10 Standardized Medicare Supplement (Medigap) plans chart</a:t>
            </a:r>
          </a:p>
          <a:p>
            <a:pPr marL="57150" indent="-342900" defTabSz="440695">
              <a:buFont typeface="Arial" panose="020B0604020202020204" pitchFamily="34" charset="0"/>
              <a:buChar char="•"/>
              <a:defRPr/>
            </a:pPr>
            <a:r>
              <a:rPr lang="en-US" dirty="0"/>
              <a:t>WSHIP website</a:t>
            </a:r>
          </a:p>
          <a:p>
            <a:pPr marL="628650" lvl="1" indent="-171450" defTabSz="440695">
              <a:buFont typeface="Arial" panose="020B0604020202020204" pitchFamily="34" charset="0"/>
              <a:buChar char="•"/>
              <a:defRPr/>
            </a:pPr>
            <a:endParaRPr lang="en-US" dirty="0"/>
          </a:p>
          <a:p>
            <a:endParaRPr lang="en-US" dirty="0"/>
          </a:p>
        </p:txBody>
      </p:sp>
      <p:sp>
        <p:nvSpPr>
          <p:cNvPr id="5" name="Slide Number Placeholder 4">
            <a:extLst>
              <a:ext uri="{FF2B5EF4-FFF2-40B4-BE49-F238E27FC236}">
                <a16:creationId xmlns:a16="http://schemas.microsoft.com/office/drawing/2014/main" id="{10C7746E-869B-4D3D-B14D-163D6EE20526}"/>
              </a:ext>
            </a:extLst>
          </p:cNvPr>
          <p:cNvSpPr>
            <a:spLocks noGrp="1"/>
          </p:cNvSpPr>
          <p:nvPr>
            <p:ph type="sldNum" sz="quarter" idx="11"/>
          </p:nvPr>
        </p:nvSpPr>
        <p:spPr/>
        <p:txBody>
          <a:bodyPr/>
          <a:lstStyle/>
          <a:p>
            <a:pPr>
              <a:defRPr/>
            </a:pPr>
            <a:fld id="{74481FA7-81C5-4C22-B35E-8DC15B33B2C9}" type="slidenum">
              <a:rPr lang="en-US" smtClean="0"/>
              <a:pPr>
                <a:defRPr/>
              </a:pPr>
              <a:t>10</a:t>
            </a:fld>
            <a:endParaRPr lang="en-US" dirty="0"/>
          </a:p>
        </p:txBody>
      </p:sp>
      <p:sp>
        <p:nvSpPr>
          <p:cNvPr id="7" name="Action Button: Go Forward or Next 6" descr="Next slide.">
            <a:hlinkClick r:id="" action="ppaction://hlinkshowjump?jump=nextslide" highlightClick="1"/>
            <a:extLst>
              <a:ext uri="{FF2B5EF4-FFF2-40B4-BE49-F238E27FC236}">
                <a16:creationId xmlns:a16="http://schemas.microsoft.com/office/drawing/2014/main" id="{29C15E9D-3E11-4743-84CA-8AC2A247D1AD}"/>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6">
            <a:extLst>
              <a:ext uri="{FF2B5EF4-FFF2-40B4-BE49-F238E27FC236}">
                <a16:creationId xmlns:a16="http://schemas.microsoft.com/office/drawing/2014/main" id="{320D7C4C-57A9-4141-9B67-0A4963DE20B4}"/>
              </a:ext>
            </a:extLst>
          </p:cNvPr>
          <p:cNvSpPr>
            <a:spLocks noGrp="1"/>
          </p:cNvSpPr>
          <p:nvPr>
            <p:ph type="ftr" sz="quarter" idx="10"/>
          </p:nvPr>
        </p:nvSpPr>
        <p:spPr>
          <a:xfrm>
            <a:off x="1158875" y="6315075"/>
            <a:ext cx="4568530" cy="200025"/>
          </a:xfrm>
        </p:spPr>
        <p:txBody>
          <a:bodyPr/>
          <a:lstStyle/>
          <a:p>
            <a:pPr>
              <a:defRPr/>
            </a:pPr>
            <a:r>
              <a:rPr lang="en-US" dirty="0">
                <a:solidFill>
                  <a:prstClr val="black">
                    <a:lumMod val="75000"/>
                    <a:lumOff val="25000"/>
                  </a:prstClr>
                </a:solidFill>
              </a:rPr>
              <a:t>SHIBA advisor continuing education  | July 2022</a:t>
            </a:r>
          </a:p>
        </p:txBody>
      </p:sp>
    </p:spTree>
    <p:extLst>
      <p:ext uri="{BB962C8B-B14F-4D97-AF65-F5344CB8AC3E}">
        <p14:creationId xmlns:p14="http://schemas.microsoft.com/office/powerpoint/2010/main" val="517500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359B3-D3A1-4964-AF02-B971EA8CDF56}"/>
              </a:ext>
            </a:extLst>
          </p:cNvPr>
          <p:cNvSpPr>
            <a:spLocks noGrp="1"/>
          </p:cNvSpPr>
          <p:nvPr>
            <p:ph type="title"/>
          </p:nvPr>
        </p:nvSpPr>
        <p:spPr/>
        <p:txBody>
          <a:bodyPr/>
          <a:lstStyle/>
          <a:p>
            <a:r>
              <a:rPr lang="en-US" dirty="0"/>
              <a:t>Introduction to exercises</a:t>
            </a:r>
          </a:p>
        </p:txBody>
      </p:sp>
      <p:sp>
        <p:nvSpPr>
          <p:cNvPr id="3" name="Subtitle 2">
            <a:extLst>
              <a:ext uri="{FF2B5EF4-FFF2-40B4-BE49-F238E27FC236}">
                <a16:creationId xmlns:a16="http://schemas.microsoft.com/office/drawing/2014/main" id="{77DF0E4A-68A7-4A8A-8A61-62A7FE91AB8C}"/>
              </a:ext>
            </a:extLst>
          </p:cNvPr>
          <p:cNvSpPr>
            <a:spLocks noGrp="1"/>
          </p:cNvSpPr>
          <p:nvPr>
            <p:ph type="body" idx="1"/>
          </p:nvPr>
        </p:nvSpPr>
        <p:spPr/>
        <p:txBody>
          <a:bodyPr/>
          <a:lstStyle/>
          <a:p>
            <a:r>
              <a:rPr lang="en-US" dirty="0"/>
              <a:t>Context and scenarios</a:t>
            </a:r>
          </a:p>
        </p:txBody>
      </p:sp>
      <p:sp>
        <p:nvSpPr>
          <p:cNvPr id="4" name="Action Button: Go Forward or Next 3" descr="Next slide.">
            <a:hlinkClick r:id="" action="ppaction://hlinkshowjump?jump=nextslide" highlightClick="1"/>
            <a:extLst>
              <a:ext uri="{FF2B5EF4-FFF2-40B4-BE49-F238E27FC236}">
                <a16:creationId xmlns:a16="http://schemas.microsoft.com/office/drawing/2014/main" id="{CF308B8F-3252-438B-98A4-A943F2624820}"/>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Footer Placeholder 6">
            <a:extLst>
              <a:ext uri="{FF2B5EF4-FFF2-40B4-BE49-F238E27FC236}">
                <a16:creationId xmlns:a16="http://schemas.microsoft.com/office/drawing/2014/main" id="{0EEAF6F4-C120-4794-88FF-433462F80906}"/>
              </a:ext>
            </a:extLst>
          </p:cNvPr>
          <p:cNvSpPr>
            <a:spLocks noGrp="1"/>
          </p:cNvSpPr>
          <p:nvPr>
            <p:ph type="ftr" sz="quarter" idx="10"/>
          </p:nvPr>
        </p:nvSpPr>
        <p:spPr>
          <a:xfrm>
            <a:off x="1158875" y="6315075"/>
            <a:ext cx="4568530" cy="200025"/>
          </a:xfrm>
        </p:spPr>
        <p:txBody>
          <a:bodyPr/>
          <a:lstStyle/>
          <a:p>
            <a:pPr>
              <a:defRPr/>
            </a:pPr>
            <a:r>
              <a:rPr lang="en-US" dirty="0">
                <a:solidFill>
                  <a:prstClr val="black">
                    <a:lumMod val="75000"/>
                    <a:lumOff val="25000"/>
                  </a:prstClr>
                </a:solidFill>
              </a:rPr>
              <a:t>SHIBA advisor continuing education  | July 2022</a:t>
            </a:r>
          </a:p>
        </p:txBody>
      </p:sp>
    </p:spTree>
    <p:extLst>
      <p:ext uri="{BB962C8B-B14F-4D97-AF65-F5344CB8AC3E}">
        <p14:creationId xmlns:p14="http://schemas.microsoft.com/office/powerpoint/2010/main" val="10825247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B6BD0-2EEB-4888-BE20-54C130FF572A}"/>
              </a:ext>
            </a:extLst>
          </p:cNvPr>
          <p:cNvSpPr>
            <a:spLocks noGrp="1"/>
          </p:cNvSpPr>
          <p:nvPr>
            <p:ph type="title"/>
          </p:nvPr>
        </p:nvSpPr>
        <p:spPr/>
        <p:txBody>
          <a:bodyPr/>
          <a:lstStyle/>
          <a:p>
            <a:r>
              <a:rPr lang="en-US" dirty="0"/>
              <a:t>Medigap training</a:t>
            </a:r>
          </a:p>
        </p:txBody>
      </p:sp>
      <p:sp>
        <p:nvSpPr>
          <p:cNvPr id="4" name="Slide Number Placeholder 3">
            <a:extLst>
              <a:ext uri="{FF2B5EF4-FFF2-40B4-BE49-F238E27FC236}">
                <a16:creationId xmlns:a16="http://schemas.microsoft.com/office/drawing/2014/main" id="{2188927E-539E-4D32-AA31-D77666674DFD}"/>
              </a:ext>
            </a:extLst>
          </p:cNvPr>
          <p:cNvSpPr>
            <a:spLocks noGrp="1"/>
          </p:cNvSpPr>
          <p:nvPr>
            <p:ph type="sldNum" sz="quarter" idx="11"/>
          </p:nvPr>
        </p:nvSpPr>
        <p:spPr/>
        <p:txBody>
          <a:bodyPr/>
          <a:lstStyle/>
          <a:p>
            <a:pPr>
              <a:defRPr/>
            </a:pPr>
            <a:fld id="{74481FA7-81C5-4C22-B35E-8DC15B33B2C9}" type="slidenum">
              <a:rPr lang="en-US" smtClean="0"/>
              <a:pPr>
                <a:defRPr/>
              </a:pPr>
              <a:t>12</a:t>
            </a:fld>
            <a:endParaRPr lang="en-US" dirty="0"/>
          </a:p>
        </p:txBody>
      </p:sp>
      <p:sp>
        <p:nvSpPr>
          <p:cNvPr id="6" name="Action Button: Go Forward or Next 5" descr="Next slide.">
            <a:hlinkClick r:id="" action="ppaction://hlinkshowjump?jump=nextslide" highlightClick="1"/>
            <a:extLst>
              <a:ext uri="{FF2B5EF4-FFF2-40B4-BE49-F238E27FC236}">
                <a16:creationId xmlns:a16="http://schemas.microsoft.com/office/drawing/2014/main" id="{6BA90781-2C50-494B-A41E-CAAB236B74C2}"/>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3" name="Table 6">
            <a:extLst>
              <a:ext uri="{FF2B5EF4-FFF2-40B4-BE49-F238E27FC236}">
                <a16:creationId xmlns:a16="http://schemas.microsoft.com/office/drawing/2014/main" id="{4697F516-02DA-463E-9B9C-ED121C654152}"/>
              </a:ext>
            </a:extLst>
          </p:cNvPr>
          <p:cNvGraphicFramePr>
            <a:graphicFrameLocks noGrp="1"/>
          </p:cNvGraphicFramePr>
          <p:nvPr>
            <p:extLst>
              <p:ext uri="{D42A27DB-BD31-4B8C-83A1-F6EECF244321}">
                <p14:modId xmlns:p14="http://schemas.microsoft.com/office/powerpoint/2010/main" val="2346491974"/>
              </p:ext>
            </p:extLst>
          </p:nvPr>
        </p:nvGraphicFramePr>
        <p:xfrm>
          <a:off x="360363" y="1040970"/>
          <a:ext cx="8632288" cy="4726200"/>
        </p:xfrm>
        <a:graphic>
          <a:graphicData uri="http://schemas.openxmlformats.org/drawingml/2006/table">
            <a:tbl>
              <a:tblPr firstRow="1" bandRow="1">
                <a:tableStyleId>{5C22544A-7EE6-4342-B048-85BDC9FD1C3A}</a:tableStyleId>
              </a:tblPr>
              <a:tblGrid>
                <a:gridCol w="2158072">
                  <a:extLst>
                    <a:ext uri="{9D8B030D-6E8A-4147-A177-3AD203B41FA5}">
                      <a16:colId xmlns:a16="http://schemas.microsoft.com/office/drawing/2014/main" val="1245653392"/>
                    </a:ext>
                  </a:extLst>
                </a:gridCol>
                <a:gridCol w="2158072">
                  <a:extLst>
                    <a:ext uri="{9D8B030D-6E8A-4147-A177-3AD203B41FA5}">
                      <a16:colId xmlns:a16="http://schemas.microsoft.com/office/drawing/2014/main" val="2232913909"/>
                    </a:ext>
                  </a:extLst>
                </a:gridCol>
                <a:gridCol w="2158072">
                  <a:extLst>
                    <a:ext uri="{9D8B030D-6E8A-4147-A177-3AD203B41FA5}">
                      <a16:colId xmlns:a16="http://schemas.microsoft.com/office/drawing/2014/main" val="721716314"/>
                    </a:ext>
                  </a:extLst>
                </a:gridCol>
                <a:gridCol w="2158072">
                  <a:extLst>
                    <a:ext uri="{9D8B030D-6E8A-4147-A177-3AD203B41FA5}">
                      <a16:colId xmlns:a16="http://schemas.microsoft.com/office/drawing/2014/main" val="2136532935"/>
                    </a:ext>
                  </a:extLst>
                </a:gridCol>
              </a:tblGrid>
              <a:tr h="631732">
                <a:tc>
                  <a:txBody>
                    <a:bodyPr/>
                    <a:lstStyle/>
                    <a:p>
                      <a:endParaRPr lang="en-US" sz="1800" dirty="0">
                        <a:latin typeface="Segoe UI" panose="020B0502040204020203" pitchFamily="34" charset="0"/>
                        <a:cs typeface="Segoe UI" panose="020B0502040204020203" pitchFamily="34" charset="0"/>
                      </a:endParaRPr>
                    </a:p>
                  </a:txBody>
                  <a:tcPr/>
                </a:tc>
                <a:tc>
                  <a:txBody>
                    <a:bodyPr/>
                    <a:lstStyle/>
                    <a:p>
                      <a:r>
                        <a:rPr lang="en-US" sz="1800" dirty="0">
                          <a:latin typeface="Segoe UI" panose="020B0502040204020203" pitchFamily="34" charset="0"/>
                          <a:cs typeface="Segoe UI" panose="020B0502040204020203" pitchFamily="34" charset="0"/>
                        </a:rPr>
                        <a:t>Medigap OEP</a:t>
                      </a:r>
                    </a:p>
                  </a:txBody>
                  <a:tcPr/>
                </a:tc>
                <a:tc>
                  <a:txBody>
                    <a:bodyPr/>
                    <a:lstStyle/>
                    <a:p>
                      <a:r>
                        <a:rPr lang="en-US" sz="1800" dirty="0">
                          <a:latin typeface="Segoe UI" panose="020B0502040204020203" pitchFamily="34" charset="0"/>
                          <a:cs typeface="Segoe UI" panose="020B0502040204020203" pitchFamily="34" charset="0"/>
                        </a:rPr>
                        <a:t>Guaranteed issue (GI) rights</a:t>
                      </a:r>
                    </a:p>
                  </a:txBody>
                  <a:tcPr/>
                </a:tc>
                <a:tc>
                  <a:txBody>
                    <a:bodyPr/>
                    <a:lstStyle/>
                    <a:p>
                      <a:r>
                        <a:rPr lang="en-US" sz="1800" dirty="0">
                          <a:latin typeface="Segoe UI" panose="020B0502040204020203" pitchFamily="34" charset="0"/>
                          <a:cs typeface="Segoe UI" panose="020B0502040204020203" pitchFamily="34" charset="0"/>
                        </a:rPr>
                        <a:t>Not OEP, not GI rights</a:t>
                      </a:r>
                    </a:p>
                  </a:txBody>
                  <a:tcPr/>
                </a:tc>
                <a:extLst>
                  <a:ext uri="{0D108BD9-81ED-4DB2-BD59-A6C34878D82A}">
                    <a16:rowId xmlns:a16="http://schemas.microsoft.com/office/drawing/2014/main" val="2266552407"/>
                  </a:ext>
                </a:extLst>
              </a:tr>
              <a:tr h="360989">
                <a:tc>
                  <a:txBody>
                    <a:bodyPr/>
                    <a:lstStyle/>
                    <a:p>
                      <a:endParaRPr lang="en-US" sz="1800" dirty="0">
                        <a:latin typeface="Segoe UI" panose="020B0502040204020203" pitchFamily="34" charset="0"/>
                        <a:cs typeface="Segoe UI" panose="020B0502040204020203" pitchFamily="34" charset="0"/>
                      </a:endParaRPr>
                    </a:p>
                  </a:txBody>
                  <a:tcPr/>
                </a:tc>
                <a:tc>
                  <a:txBody>
                    <a:bodyPr/>
                    <a:lstStyle/>
                    <a:p>
                      <a:r>
                        <a:rPr lang="en-US" sz="1800" b="1" dirty="0">
                          <a:latin typeface="Segoe UI" panose="020B0502040204020203" pitchFamily="34" charset="0"/>
                          <a:cs typeface="Segoe UI" panose="020B0502040204020203" pitchFamily="34" charset="0"/>
                        </a:rPr>
                        <a:t>May</a:t>
                      </a:r>
                    </a:p>
                  </a:txBody>
                  <a:tcPr/>
                </a:tc>
                <a:tc>
                  <a:txBody>
                    <a:bodyPr/>
                    <a:lstStyle/>
                    <a:p>
                      <a:r>
                        <a:rPr lang="en-US" sz="1800" b="1" dirty="0">
                          <a:latin typeface="Segoe UI" panose="020B0502040204020203" pitchFamily="34" charset="0"/>
                          <a:cs typeface="Segoe UI" panose="020B0502040204020203" pitchFamily="34" charset="0"/>
                        </a:rPr>
                        <a:t>June</a:t>
                      </a:r>
                    </a:p>
                  </a:txBody>
                  <a:tcPr/>
                </a:tc>
                <a:tc>
                  <a:txBody>
                    <a:bodyPr/>
                    <a:lstStyle/>
                    <a:p>
                      <a:r>
                        <a:rPr lang="en-US" sz="1800" b="1" dirty="0">
                          <a:latin typeface="Segoe UI" panose="020B0502040204020203" pitchFamily="34" charset="0"/>
                          <a:cs typeface="Segoe UI" panose="020B0502040204020203" pitchFamily="34" charset="0"/>
                        </a:rPr>
                        <a:t>July</a:t>
                      </a:r>
                    </a:p>
                  </a:txBody>
                  <a:tcPr/>
                </a:tc>
                <a:extLst>
                  <a:ext uri="{0D108BD9-81ED-4DB2-BD59-A6C34878D82A}">
                    <a16:rowId xmlns:a16="http://schemas.microsoft.com/office/drawing/2014/main" val="1699156430"/>
                  </a:ext>
                </a:extLst>
              </a:tr>
              <a:tr h="944854">
                <a:tc>
                  <a:txBody>
                    <a:bodyPr/>
                    <a:lstStyle/>
                    <a:p>
                      <a:r>
                        <a:rPr lang="en-US" sz="1800" b="1" dirty="0">
                          <a:latin typeface="Segoe UI" panose="020B0502040204020203" pitchFamily="34" charset="0"/>
                          <a:cs typeface="Segoe UI" panose="020B0502040204020203" pitchFamily="34" charset="0"/>
                        </a:rPr>
                        <a:t>Case #1</a:t>
                      </a:r>
                    </a:p>
                  </a:txBody>
                  <a:tcPr/>
                </a:tc>
                <a:tc>
                  <a:txBody>
                    <a:bodyPr/>
                    <a:lstStyle/>
                    <a:p>
                      <a:r>
                        <a:rPr lang="en-US" sz="1800" dirty="0">
                          <a:latin typeface="Segoe UI" panose="020B0502040204020203" pitchFamily="34" charset="0"/>
                          <a:cs typeface="Segoe UI" panose="020B0502040204020203" pitchFamily="34" charset="0"/>
                        </a:rPr>
                        <a:t>Turning 65 and getting Part B, at the same time. </a:t>
                      </a:r>
                    </a:p>
                  </a:txBody>
                  <a:tcPr/>
                </a:tc>
                <a:tc>
                  <a:txBody>
                    <a:bodyPr/>
                    <a:lstStyle/>
                    <a:p>
                      <a:r>
                        <a:rPr lang="en-US" sz="1800" dirty="0">
                          <a:latin typeface="Segoe UI" panose="020B0502040204020203" pitchFamily="34" charset="0"/>
                          <a:cs typeface="Segoe UI" panose="020B0502040204020203" pitchFamily="34" charset="0"/>
                        </a:rPr>
                        <a:t>MA plans: You move from service area.</a:t>
                      </a:r>
                    </a:p>
                  </a:txBody>
                  <a:tcPr/>
                </a:tc>
                <a:tc>
                  <a:txBody>
                    <a:bodyPr/>
                    <a:lstStyle/>
                    <a:p>
                      <a:r>
                        <a:rPr lang="en-US" sz="1800" dirty="0">
                          <a:latin typeface="Segoe UI" panose="020B0502040204020203" pitchFamily="34" charset="0"/>
                          <a:cs typeface="Segoe UI" panose="020B0502040204020203" pitchFamily="34" charset="0"/>
                        </a:rPr>
                        <a:t>Over age 65, focus on pre-x, creditable coverage. </a:t>
                      </a:r>
                    </a:p>
                  </a:txBody>
                  <a:tcPr/>
                </a:tc>
                <a:extLst>
                  <a:ext uri="{0D108BD9-81ED-4DB2-BD59-A6C34878D82A}">
                    <a16:rowId xmlns:a16="http://schemas.microsoft.com/office/drawing/2014/main" val="125108710"/>
                  </a:ext>
                </a:extLst>
              </a:tr>
              <a:tr h="1476333">
                <a:tc>
                  <a:txBody>
                    <a:bodyPr/>
                    <a:lstStyle/>
                    <a:p>
                      <a:r>
                        <a:rPr lang="en-US" sz="1800" b="1" dirty="0">
                          <a:latin typeface="Segoe UI" panose="020B0502040204020203" pitchFamily="34" charset="0"/>
                          <a:cs typeface="Segoe UI" panose="020B0502040204020203" pitchFamily="34" charset="0"/>
                        </a:rPr>
                        <a:t>Case #2</a:t>
                      </a:r>
                    </a:p>
                  </a:txBody>
                  <a:tcPr/>
                </a:tc>
                <a:tc>
                  <a:txBody>
                    <a:bodyPr/>
                    <a:lstStyle/>
                    <a:p>
                      <a:r>
                        <a:rPr lang="en-US" sz="1800" dirty="0">
                          <a:latin typeface="Segoe UI" panose="020B0502040204020203" pitchFamily="34" charset="0"/>
                          <a:cs typeface="Segoe UI" panose="020B0502040204020203" pitchFamily="34" charset="0"/>
                        </a:rPr>
                        <a:t>Already past 65 – just getting Part B, now: deferred (SEP).</a:t>
                      </a:r>
                    </a:p>
                  </a:txBody>
                  <a:tcPr/>
                </a:tc>
                <a:tc>
                  <a:txBody>
                    <a:bodyPr/>
                    <a:lstStyle/>
                    <a:p>
                      <a:r>
                        <a:rPr lang="en-US" sz="1800" dirty="0">
                          <a:latin typeface="Segoe UI" panose="020B0502040204020203" pitchFamily="34" charset="0"/>
                          <a:cs typeface="Segoe UI" panose="020B0502040204020203" pitchFamily="34" charset="0"/>
                        </a:rPr>
                        <a:t>MA plans: “Trial right” period (a) started in MA (b) started in Original Medicare.</a:t>
                      </a:r>
                    </a:p>
                  </a:txBody>
                  <a:tcPr/>
                </a:tc>
                <a:tc>
                  <a:txBody>
                    <a:bodyPr/>
                    <a:lstStyle/>
                    <a:p>
                      <a:r>
                        <a:rPr lang="en-US" sz="1800" dirty="0">
                          <a:latin typeface="Segoe UI" panose="020B0502040204020203" pitchFamily="34" charset="0"/>
                          <a:cs typeface="Segoe UI" panose="020B0502040204020203" pitchFamily="34" charset="0"/>
                        </a:rPr>
                        <a:t>Under age 65 (disabled), focus on HCA / </a:t>
                      </a:r>
                      <a:r>
                        <a:rPr lang="en-US" sz="1800" dirty="0" err="1">
                          <a:latin typeface="Segoe UI" panose="020B0502040204020203" pitchFamily="34" charset="0"/>
                          <a:cs typeface="Segoe UI" panose="020B0502040204020203" pitchFamily="34" charset="0"/>
                        </a:rPr>
                        <a:t>Premera</a:t>
                      </a:r>
                      <a:r>
                        <a:rPr lang="en-US" sz="1800" dirty="0">
                          <a:latin typeface="Segoe UI" panose="020B0502040204020203" pitchFamily="34" charset="0"/>
                          <a:cs typeface="Segoe UI" panose="020B0502040204020203" pitchFamily="34" charset="0"/>
                        </a:rPr>
                        <a:t>; c/b MA plan.</a:t>
                      </a:r>
                    </a:p>
                  </a:txBody>
                  <a:tcPr/>
                </a:tc>
                <a:extLst>
                  <a:ext uri="{0D108BD9-81ED-4DB2-BD59-A6C34878D82A}">
                    <a16:rowId xmlns:a16="http://schemas.microsoft.com/office/drawing/2014/main" val="1923514706"/>
                  </a:ext>
                </a:extLst>
              </a:tr>
              <a:tr h="1299173">
                <a:tc>
                  <a:txBody>
                    <a:bodyPr/>
                    <a:lstStyle/>
                    <a:p>
                      <a:r>
                        <a:rPr lang="en-US" sz="1800" b="1" dirty="0">
                          <a:latin typeface="Segoe UI" panose="020B0502040204020203" pitchFamily="34" charset="0"/>
                          <a:cs typeface="Segoe UI" panose="020B0502040204020203" pitchFamily="34" charset="0"/>
                        </a:rPr>
                        <a:t>Case #3</a:t>
                      </a:r>
                    </a:p>
                  </a:txBody>
                  <a:tcPr/>
                </a:tc>
                <a:tc>
                  <a:txBody>
                    <a:bodyPr/>
                    <a:lstStyle/>
                    <a:p>
                      <a:r>
                        <a:rPr lang="en-US" sz="1800" dirty="0">
                          <a:latin typeface="Segoe UI" panose="020B0502040204020203" pitchFamily="34" charset="0"/>
                          <a:cs typeface="Segoe UI" panose="020B0502040204020203" pitchFamily="34" charset="0"/>
                        </a:rPr>
                        <a:t>Already Part B, just turning 65, now: disabled beneficiary.</a:t>
                      </a:r>
                    </a:p>
                  </a:txBody>
                  <a:tcPr/>
                </a:tc>
                <a:tc>
                  <a:txBody>
                    <a:bodyPr/>
                    <a:lstStyle/>
                    <a:p>
                      <a:r>
                        <a:rPr lang="en-US" sz="1800" dirty="0">
                          <a:latin typeface="Segoe UI" panose="020B0502040204020203" pitchFamily="34" charset="0"/>
                          <a:cs typeface="Segoe UI" panose="020B0502040204020203" pitchFamily="34" charset="0"/>
                        </a:rPr>
                        <a:t>Switch from one Medigap plan B-N to another Medigap plan B-N.</a:t>
                      </a:r>
                    </a:p>
                  </a:txBody>
                  <a:tcPr/>
                </a:tc>
                <a:tc>
                  <a:txBody>
                    <a:bodyPr/>
                    <a:lstStyle/>
                    <a:p>
                      <a:r>
                        <a:rPr lang="en-US" sz="1800" dirty="0">
                          <a:latin typeface="Segoe UI" panose="020B0502040204020203" pitchFamily="34" charset="0"/>
                          <a:cs typeface="Segoe UI" panose="020B0502040204020203" pitchFamily="34" charset="0"/>
                        </a:rPr>
                        <a:t>WSHIP</a:t>
                      </a:r>
                    </a:p>
                  </a:txBody>
                  <a:tcPr/>
                </a:tc>
                <a:extLst>
                  <a:ext uri="{0D108BD9-81ED-4DB2-BD59-A6C34878D82A}">
                    <a16:rowId xmlns:a16="http://schemas.microsoft.com/office/drawing/2014/main" val="578315074"/>
                  </a:ext>
                </a:extLst>
              </a:tr>
            </a:tbl>
          </a:graphicData>
        </a:graphic>
      </p:graphicFrame>
      <p:sp>
        <p:nvSpPr>
          <p:cNvPr id="7" name="Footer Placeholder 6">
            <a:extLst>
              <a:ext uri="{FF2B5EF4-FFF2-40B4-BE49-F238E27FC236}">
                <a16:creationId xmlns:a16="http://schemas.microsoft.com/office/drawing/2014/main" id="{D6F941BA-1B6C-4743-8670-5BC058BEAE12}"/>
              </a:ext>
            </a:extLst>
          </p:cNvPr>
          <p:cNvSpPr>
            <a:spLocks noGrp="1"/>
          </p:cNvSpPr>
          <p:nvPr>
            <p:ph type="ftr" sz="quarter" idx="10"/>
          </p:nvPr>
        </p:nvSpPr>
        <p:spPr>
          <a:xfrm>
            <a:off x="1158875" y="6315075"/>
            <a:ext cx="4568530" cy="200025"/>
          </a:xfrm>
        </p:spPr>
        <p:txBody>
          <a:bodyPr/>
          <a:lstStyle/>
          <a:p>
            <a:pPr>
              <a:defRPr/>
            </a:pPr>
            <a:r>
              <a:rPr lang="en-US" dirty="0">
                <a:solidFill>
                  <a:prstClr val="black">
                    <a:lumMod val="75000"/>
                    <a:lumOff val="25000"/>
                  </a:prstClr>
                </a:solidFill>
              </a:rPr>
              <a:t>SHIBA advisor continuing education  | July 2022</a:t>
            </a:r>
          </a:p>
        </p:txBody>
      </p:sp>
    </p:spTree>
    <p:extLst>
      <p:ext uri="{BB962C8B-B14F-4D97-AF65-F5344CB8AC3E}">
        <p14:creationId xmlns:p14="http://schemas.microsoft.com/office/powerpoint/2010/main" val="34455307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4ED18-6B85-40D3-9F13-5EE1EDAA2C43}"/>
              </a:ext>
            </a:extLst>
          </p:cNvPr>
          <p:cNvSpPr>
            <a:spLocks noGrp="1"/>
          </p:cNvSpPr>
          <p:nvPr>
            <p:ph type="title"/>
          </p:nvPr>
        </p:nvSpPr>
        <p:spPr/>
        <p:txBody>
          <a:bodyPr/>
          <a:lstStyle/>
          <a:p>
            <a:r>
              <a:rPr lang="en-US" sz="3200" dirty="0"/>
              <a:t>Eligibility for WSHIP (slide 1 of 2) </a:t>
            </a:r>
          </a:p>
        </p:txBody>
      </p:sp>
      <p:sp>
        <p:nvSpPr>
          <p:cNvPr id="3" name="Text Placeholder 2">
            <a:extLst>
              <a:ext uri="{FF2B5EF4-FFF2-40B4-BE49-F238E27FC236}">
                <a16:creationId xmlns:a16="http://schemas.microsoft.com/office/drawing/2014/main" id="{25FDD5D6-E934-4177-A577-277E7013C52F}"/>
              </a:ext>
            </a:extLst>
          </p:cNvPr>
          <p:cNvSpPr>
            <a:spLocks noGrp="1"/>
          </p:cNvSpPr>
          <p:nvPr>
            <p:ph type="body" idx="1"/>
          </p:nvPr>
        </p:nvSpPr>
        <p:spPr/>
        <p:txBody>
          <a:bodyPr/>
          <a:lstStyle/>
          <a:p>
            <a:pPr algn="ctr"/>
            <a:r>
              <a:rPr lang="en-US" dirty="0"/>
              <a:t>Criteria for eligibility</a:t>
            </a:r>
          </a:p>
        </p:txBody>
      </p:sp>
      <p:sp>
        <p:nvSpPr>
          <p:cNvPr id="4" name="Content Placeholder 3">
            <a:extLst>
              <a:ext uri="{FF2B5EF4-FFF2-40B4-BE49-F238E27FC236}">
                <a16:creationId xmlns:a16="http://schemas.microsoft.com/office/drawing/2014/main" id="{DEA4F137-0ED0-4637-8225-089925E93951}"/>
              </a:ext>
            </a:extLst>
          </p:cNvPr>
          <p:cNvSpPr>
            <a:spLocks noGrp="1"/>
          </p:cNvSpPr>
          <p:nvPr>
            <p:ph sz="half" idx="2"/>
          </p:nvPr>
        </p:nvSpPr>
        <p:spPr>
          <a:ln>
            <a:solidFill>
              <a:srgbClr val="0070C0"/>
            </a:solidFill>
          </a:ln>
        </p:spPr>
        <p:txBody>
          <a:bodyPr/>
          <a:lstStyle/>
          <a:p>
            <a:endParaRPr lang="en-US" dirty="0"/>
          </a:p>
          <a:p>
            <a:r>
              <a:rPr lang="en-US" dirty="0"/>
              <a:t>	Criterion #1?</a:t>
            </a:r>
          </a:p>
          <a:p>
            <a:r>
              <a:rPr lang="en-US" dirty="0"/>
              <a:t>	Criterion #2?</a:t>
            </a:r>
            <a:endParaRPr lang="en-US" sz="2400" dirty="0"/>
          </a:p>
        </p:txBody>
      </p:sp>
      <p:sp>
        <p:nvSpPr>
          <p:cNvPr id="5" name="Text Placeholder 4">
            <a:extLst>
              <a:ext uri="{FF2B5EF4-FFF2-40B4-BE49-F238E27FC236}">
                <a16:creationId xmlns:a16="http://schemas.microsoft.com/office/drawing/2014/main" id="{8A07E35B-228E-4EC6-BA77-27CFC20FA318}"/>
              </a:ext>
            </a:extLst>
          </p:cNvPr>
          <p:cNvSpPr>
            <a:spLocks noGrp="1"/>
          </p:cNvSpPr>
          <p:nvPr>
            <p:ph type="body" sz="quarter" idx="3"/>
          </p:nvPr>
        </p:nvSpPr>
        <p:spPr/>
        <p:txBody>
          <a:bodyPr/>
          <a:lstStyle/>
          <a:p>
            <a:pPr algn="ctr"/>
            <a:r>
              <a:rPr lang="en-US" dirty="0"/>
              <a:t>Criteria for eligibility</a:t>
            </a:r>
          </a:p>
          <a:p>
            <a:endParaRPr lang="en-US" dirty="0"/>
          </a:p>
        </p:txBody>
      </p:sp>
      <p:sp>
        <p:nvSpPr>
          <p:cNvPr id="6" name="Content Placeholder 5">
            <a:extLst>
              <a:ext uri="{FF2B5EF4-FFF2-40B4-BE49-F238E27FC236}">
                <a16:creationId xmlns:a16="http://schemas.microsoft.com/office/drawing/2014/main" id="{3A4CDBCD-E088-4E8A-81F7-CF4AFFE65918}"/>
              </a:ext>
            </a:extLst>
          </p:cNvPr>
          <p:cNvSpPr>
            <a:spLocks noGrp="1"/>
          </p:cNvSpPr>
          <p:nvPr>
            <p:ph sz="quarter" idx="4"/>
          </p:nvPr>
        </p:nvSpPr>
        <p:spPr>
          <a:ln>
            <a:solidFill>
              <a:srgbClr val="0070C0"/>
            </a:solidFill>
          </a:ln>
        </p:spPr>
        <p:txBody>
          <a:bodyPr/>
          <a:lstStyle/>
          <a:p>
            <a:endParaRPr lang="en-US"/>
          </a:p>
        </p:txBody>
      </p:sp>
      <p:sp>
        <p:nvSpPr>
          <p:cNvPr id="8" name="Slide Number Placeholder 7">
            <a:extLst>
              <a:ext uri="{FF2B5EF4-FFF2-40B4-BE49-F238E27FC236}">
                <a16:creationId xmlns:a16="http://schemas.microsoft.com/office/drawing/2014/main" id="{AAB7404A-A34E-4138-A001-08C32C35B6FC}"/>
              </a:ext>
            </a:extLst>
          </p:cNvPr>
          <p:cNvSpPr>
            <a:spLocks noGrp="1"/>
          </p:cNvSpPr>
          <p:nvPr>
            <p:ph type="sldNum" sz="quarter" idx="11"/>
          </p:nvPr>
        </p:nvSpPr>
        <p:spPr/>
        <p:txBody>
          <a:bodyPr/>
          <a:lstStyle/>
          <a:p>
            <a:pPr>
              <a:defRPr/>
            </a:pPr>
            <a:fld id="{BB0BD73E-0013-41B0-A7AC-495302546E86}" type="slidenum">
              <a:rPr lang="en-US" smtClean="0"/>
              <a:pPr>
                <a:defRPr/>
              </a:pPr>
              <a:t>13</a:t>
            </a:fld>
            <a:endParaRPr lang="en-US" dirty="0"/>
          </a:p>
        </p:txBody>
      </p:sp>
      <p:sp>
        <p:nvSpPr>
          <p:cNvPr id="9" name="Action Button: Go Forward or Next 8" descr="Next slide.">
            <a:hlinkClick r:id="" action="ppaction://hlinkshowjump?jump=nextslide" highlightClick="1"/>
            <a:extLst>
              <a:ext uri="{FF2B5EF4-FFF2-40B4-BE49-F238E27FC236}">
                <a16:creationId xmlns:a16="http://schemas.microsoft.com/office/drawing/2014/main" id="{6DBFBF74-995B-4B79-B3A5-F5982141EB58}"/>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Footer Placeholder 6">
            <a:extLst>
              <a:ext uri="{FF2B5EF4-FFF2-40B4-BE49-F238E27FC236}">
                <a16:creationId xmlns:a16="http://schemas.microsoft.com/office/drawing/2014/main" id="{46ADB8EC-7C4D-4D26-A616-D8D7B8D9DE61}"/>
              </a:ext>
            </a:extLst>
          </p:cNvPr>
          <p:cNvSpPr>
            <a:spLocks noGrp="1"/>
          </p:cNvSpPr>
          <p:nvPr>
            <p:ph type="ftr" sz="quarter" idx="10"/>
          </p:nvPr>
        </p:nvSpPr>
        <p:spPr>
          <a:xfrm>
            <a:off x="1158875" y="6315075"/>
            <a:ext cx="4568530" cy="200025"/>
          </a:xfrm>
        </p:spPr>
        <p:txBody>
          <a:bodyPr/>
          <a:lstStyle/>
          <a:p>
            <a:pPr>
              <a:defRPr/>
            </a:pPr>
            <a:r>
              <a:rPr lang="en-US" dirty="0">
                <a:solidFill>
                  <a:prstClr val="black">
                    <a:lumMod val="75000"/>
                    <a:lumOff val="25000"/>
                  </a:prstClr>
                </a:solidFill>
              </a:rPr>
              <a:t>SHIBA advisor continuing education  | July 2022</a:t>
            </a:r>
          </a:p>
        </p:txBody>
      </p:sp>
    </p:spTree>
    <p:extLst>
      <p:ext uri="{BB962C8B-B14F-4D97-AF65-F5344CB8AC3E}">
        <p14:creationId xmlns:p14="http://schemas.microsoft.com/office/powerpoint/2010/main" val="31332089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4ED18-6B85-40D3-9F13-5EE1EDAA2C43}"/>
              </a:ext>
            </a:extLst>
          </p:cNvPr>
          <p:cNvSpPr>
            <a:spLocks noGrp="1"/>
          </p:cNvSpPr>
          <p:nvPr>
            <p:ph type="title"/>
          </p:nvPr>
        </p:nvSpPr>
        <p:spPr/>
        <p:txBody>
          <a:bodyPr/>
          <a:lstStyle/>
          <a:p>
            <a:r>
              <a:rPr lang="en-US" sz="3200" dirty="0"/>
              <a:t>Eligibility for WSHIP (slide 2 of 2) </a:t>
            </a:r>
          </a:p>
        </p:txBody>
      </p:sp>
      <p:sp>
        <p:nvSpPr>
          <p:cNvPr id="3" name="Text Placeholder 2">
            <a:extLst>
              <a:ext uri="{FF2B5EF4-FFF2-40B4-BE49-F238E27FC236}">
                <a16:creationId xmlns:a16="http://schemas.microsoft.com/office/drawing/2014/main" id="{25FDD5D6-E934-4177-A577-277E7013C52F}"/>
              </a:ext>
            </a:extLst>
          </p:cNvPr>
          <p:cNvSpPr>
            <a:spLocks noGrp="1"/>
          </p:cNvSpPr>
          <p:nvPr>
            <p:ph type="body" idx="1"/>
          </p:nvPr>
        </p:nvSpPr>
        <p:spPr/>
        <p:txBody>
          <a:bodyPr/>
          <a:lstStyle/>
          <a:p>
            <a:pPr algn="ctr"/>
            <a:r>
              <a:rPr lang="en-US" dirty="0"/>
              <a:t>Criteria for eligibility</a:t>
            </a:r>
          </a:p>
        </p:txBody>
      </p:sp>
      <p:sp>
        <p:nvSpPr>
          <p:cNvPr id="4" name="Content Placeholder 3">
            <a:extLst>
              <a:ext uri="{FF2B5EF4-FFF2-40B4-BE49-F238E27FC236}">
                <a16:creationId xmlns:a16="http://schemas.microsoft.com/office/drawing/2014/main" id="{DEA4F137-0ED0-4637-8225-089925E93951}"/>
              </a:ext>
            </a:extLst>
          </p:cNvPr>
          <p:cNvSpPr>
            <a:spLocks noGrp="1"/>
          </p:cNvSpPr>
          <p:nvPr>
            <p:ph sz="half" idx="2"/>
          </p:nvPr>
        </p:nvSpPr>
        <p:spPr>
          <a:ln>
            <a:solidFill>
              <a:srgbClr val="0070C0"/>
            </a:solidFill>
          </a:ln>
        </p:spPr>
        <p:txBody>
          <a:bodyPr/>
          <a:lstStyle/>
          <a:p>
            <a:endParaRPr lang="en-US" dirty="0"/>
          </a:p>
          <a:p>
            <a:r>
              <a:rPr lang="en-US" dirty="0"/>
              <a:t>	Criterion #1</a:t>
            </a:r>
          </a:p>
          <a:p>
            <a:r>
              <a:rPr lang="en-US" dirty="0"/>
              <a:t>	Criterion #2</a:t>
            </a:r>
            <a:endParaRPr lang="en-US" sz="2400" dirty="0"/>
          </a:p>
        </p:txBody>
      </p:sp>
      <p:sp>
        <p:nvSpPr>
          <p:cNvPr id="5" name="Text Placeholder 4">
            <a:extLst>
              <a:ext uri="{FF2B5EF4-FFF2-40B4-BE49-F238E27FC236}">
                <a16:creationId xmlns:a16="http://schemas.microsoft.com/office/drawing/2014/main" id="{8A07E35B-228E-4EC6-BA77-27CFC20FA318}"/>
              </a:ext>
            </a:extLst>
          </p:cNvPr>
          <p:cNvSpPr>
            <a:spLocks noGrp="1"/>
          </p:cNvSpPr>
          <p:nvPr>
            <p:ph type="body" sz="quarter" idx="3"/>
          </p:nvPr>
        </p:nvSpPr>
        <p:spPr/>
        <p:txBody>
          <a:bodyPr/>
          <a:lstStyle/>
          <a:p>
            <a:pPr algn="ctr"/>
            <a:r>
              <a:rPr lang="en-US" dirty="0"/>
              <a:t>Criteria for eligibility</a:t>
            </a:r>
          </a:p>
          <a:p>
            <a:endParaRPr lang="en-US" dirty="0"/>
          </a:p>
        </p:txBody>
      </p:sp>
      <p:sp>
        <p:nvSpPr>
          <p:cNvPr id="6" name="Content Placeholder 5">
            <a:extLst>
              <a:ext uri="{FF2B5EF4-FFF2-40B4-BE49-F238E27FC236}">
                <a16:creationId xmlns:a16="http://schemas.microsoft.com/office/drawing/2014/main" id="{3A4CDBCD-E088-4E8A-81F7-CF4AFFE65918}"/>
              </a:ext>
            </a:extLst>
          </p:cNvPr>
          <p:cNvSpPr>
            <a:spLocks noGrp="1"/>
          </p:cNvSpPr>
          <p:nvPr>
            <p:ph sz="quarter" idx="4"/>
          </p:nvPr>
        </p:nvSpPr>
        <p:spPr>
          <a:xfrm>
            <a:off x="4667958" y="2174874"/>
            <a:ext cx="4137178" cy="3982085"/>
          </a:xfrm>
          <a:ln>
            <a:solidFill>
              <a:srgbClr val="0070C0"/>
            </a:solidFill>
          </a:ln>
        </p:spPr>
        <p:txBody>
          <a:bodyPr lIns="91440"/>
          <a:lstStyle/>
          <a:p>
            <a:pPr marL="168275" indent="-168275" algn="l">
              <a:buFont typeface="Arial" panose="020B0604020202020204" pitchFamily="34" charset="0"/>
              <a:buChar char="•"/>
            </a:pPr>
            <a:r>
              <a:rPr lang="en-US" b="0" i="0" dirty="0">
                <a:solidFill>
                  <a:srgbClr val="000000"/>
                </a:solidFill>
                <a:effectLst/>
                <a:latin typeface="Segoe UI" panose="020B0502040204020203" pitchFamily="34" charset="0"/>
                <a:cs typeface="Segoe UI" panose="020B0502040204020203" pitchFamily="34" charset="0"/>
              </a:rPr>
              <a:t>You were rejected for coverage by a health carrier; </a:t>
            </a:r>
            <a:r>
              <a:rPr lang="en-US" i="0" u="sng" dirty="0">
                <a:solidFill>
                  <a:srgbClr val="000000"/>
                </a:solidFill>
                <a:effectLst/>
                <a:latin typeface="Segoe UI" panose="020B0502040204020203" pitchFamily="34" charset="0"/>
                <a:cs typeface="Segoe UI" panose="020B0502040204020203" pitchFamily="34" charset="0"/>
              </a:rPr>
              <a:t>and</a:t>
            </a:r>
            <a:endParaRPr lang="en-US" i="0" dirty="0">
              <a:solidFill>
                <a:srgbClr val="000000"/>
              </a:solidFill>
              <a:effectLst/>
              <a:latin typeface="Segoe UI" panose="020B0502040204020203" pitchFamily="34" charset="0"/>
              <a:cs typeface="Segoe UI" panose="020B0502040204020203" pitchFamily="34" charset="0"/>
            </a:endParaRPr>
          </a:p>
          <a:p>
            <a:pPr marL="168275" indent="-168275" algn="l">
              <a:buFont typeface="Arial" panose="020B0604020202020204" pitchFamily="34" charset="0"/>
              <a:buChar char="•"/>
            </a:pPr>
            <a:r>
              <a:rPr lang="en-US" b="0" i="0" dirty="0">
                <a:solidFill>
                  <a:srgbClr val="000000"/>
                </a:solidFill>
                <a:effectLst/>
                <a:latin typeface="Segoe UI" panose="020B0502040204020203" pitchFamily="34" charset="0"/>
                <a:cs typeface="Segoe UI" panose="020B0502040204020203" pitchFamily="34" charset="0"/>
              </a:rPr>
              <a:t>You do not have access to a reasonable choice of Medicare Advantage Plans (Part C).</a:t>
            </a:r>
          </a:p>
          <a:p>
            <a:endParaRPr lang="en-US" dirty="0"/>
          </a:p>
        </p:txBody>
      </p:sp>
      <p:sp>
        <p:nvSpPr>
          <p:cNvPr id="8" name="Slide Number Placeholder 7">
            <a:extLst>
              <a:ext uri="{FF2B5EF4-FFF2-40B4-BE49-F238E27FC236}">
                <a16:creationId xmlns:a16="http://schemas.microsoft.com/office/drawing/2014/main" id="{AAB7404A-A34E-4138-A001-08C32C35B6FC}"/>
              </a:ext>
            </a:extLst>
          </p:cNvPr>
          <p:cNvSpPr>
            <a:spLocks noGrp="1"/>
          </p:cNvSpPr>
          <p:nvPr>
            <p:ph type="sldNum" sz="quarter" idx="11"/>
          </p:nvPr>
        </p:nvSpPr>
        <p:spPr/>
        <p:txBody>
          <a:bodyPr/>
          <a:lstStyle/>
          <a:p>
            <a:pPr>
              <a:defRPr/>
            </a:pPr>
            <a:fld id="{BB0BD73E-0013-41B0-A7AC-495302546E86}" type="slidenum">
              <a:rPr lang="en-US" smtClean="0"/>
              <a:pPr>
                <a:defRPr/>
              </a:pPr>
              <a:t>14</a:t>
            </a:fld>
            <a:endParaRPr lang="en-US" dirty="0"/>
          </a:p>
        </p:txBody>
      </p:sp>
      <p:sp>
        <p:nvSpPr>
          <p:cNvPr id="9" name="Action Button: Go Forward or Next 8" descr="Next slide.">
            <a:hlinkClick r:id="" action="ppaction://hlinkshowjump?jump=nextslide" highlightClick="1"/>
            <a:extLst>
              <a:ext uri="{FF2B5EF4-FFF2-40B4-BE49-F238E27FC236}">
                <a16:creationId xmlns:a16="http://schemas.microsoft.com/office/drawing/2014/main" id="{423EF902-F444-4294-8B86-5B5DBA7C5A73}"/>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Footer Placeholder 6">
            <a:extLst>
              <a:ext uri="{FF2B5EF4-FFF2-40B4-BE49-F238E27FC236}">
                <a16:creationId xmlns:a16="http://schemas.microsoft.com/office/drawing/2014/main" id="{FA8477CA-01F7-4255-8CAE-42BFD7E37797}"/>
              </a:ext>
            </a:extLst>
          </p:cNvPr>
          <p:cNvSpPr>
            <a:spLocks noGrp="1"/>
          </p:cNvSpPr>
          <p:nvPr>
            <p:ph type="ftr" sz="quarter" idx="10"/>
          </p:nvPr>
        </p:nvSpPr>
        <p:spPr>
          <a:xfrm>
            <a:off x="1158875" y="6315075"/>
            <a:ext cx="4568530" cy="200025"/>
          </a:xfrm>
        </p:spPr>
        <p:txBody>
          <a:bodyPr/>
          <a:lstStyle/>
          <a:p>
            <a:pPr>
              <a:defRPr/>
            </a:pPr>
            <a:r>
              <a:rPr lang="en-US" dirty="0">
                <a:solidFill>
                  <a:prstClr val="black">
                    <a:lumMod val="75000"/>
                    <a:lumOff val="25000"/>
                  </a:prstClr>
                </a:solidFill>
              </a:rPr>
              <a:t>SHIBA advisor continuing education  | July 2022</a:t>
            </a:r>
          </a:p>
        </p:txBody>
      </p:sp>
    </p:spTree>
    <p:extLst>
      <p:ext uri="{BB962C8B-B14F-4D97-AF65-F5344CB8AC3E}">
        <p14:creationId xmlns:p14="http://schemas.microsoft.com/office/powerpoint/2010/main" val="15696109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3791A-B9E3-44C6-839C-CAC2C59949AA}"/>
              </a:ext>
            </a:extLst>
          </p:cNvPr>
          <p:cNvSpPr>
            <a:spLocks noGrp="1"/>
          </p:cNvSpPr>
          <p:nvPr>
            <p:ph type="title"/>
          </p:nvPr>
        </p:nvSpPr>
        <p:spPr/>
        <p:txBody>
          <a:bodyPr/>
          <a:lstStyle/>
          <a:p>
            <a:r>
              <a:rPr lang="en-US" dirty="0"/>
              <a:t>Medigap scenarios</a:t>
            </a:r>
          </a:p>
        </p:txBody>
      </p:sp>
      <p:sp>
        <p:nvSpPr>
          <p:cNvPr id="3" name="Content Placeholder 2">
            <a:extLst>
              <a:ext uri="{FF2B5EF4-FFF2-40B4-BE49-F238E27FC236}">
                <a16:creationId xmlns:a16="http://schemas.microsoft.com/office/drawing/2014/main" id="{CA1E72F8-417A-46C1-AC3C-F73262670703}"/>
              </a:ext>
            </a:extLst>
          </p:cNvPr>
          <p:cNvSpPr>
            <a:spLocks noGrp="1"/>
          </p:cNvSpPr>
          <p:nvPr>
            <p:ph idx="1"/>
          </p:nvPr>
        </p:nvSpPr>
        <p:spPr>
          <a:xfrm>
            <a:off x="360363" y="1089891"/>
            <a:ext cx="8445500" cy="4525963"/>
          </a:xfrm>
        </p:spPr>
        <p:txBody>
          <a:bodyPr/>
          <a:lstStyle/>
          <a:p>
            <a:endParaRPr lang="en-US" dirty="0"/>
          </a:p>
          <a:p>
            <a:pPr marL="342900" indent="-342900">
              <a:buFont typeface="Arial" panose="020B0604020202020204" pitchFamily="34" charset="0"/>
              <a:buChar char="•"/>
            </a:pPr>
            <a:r>
              <a:rPr lang="en-US" sz="2400" dirty="0">
                <a:hlinkClick r:id="rId3" action="ppaction://hlinksldjump">
                  <a:extLst>
                    <a:ext uri="{A12FA001-AC4F-418D-AE19-62706E023703}">
                      <ahyp:hlinkClr xmlns:ahyp="http://schemas.microsoft.com/office/drawing/2018/hyperlinkcolor" val="tx"/>
                    </a:ext>
                  </a:extLst>
                </a:hlinkClick>
              </a:rPr>
              <a:t>Scenario 1</a:t>
            </a:r>
            <a:br>
              <a:rPr lang="en-US" sz="2400" dirty="0"/>
            </a:br>
            <a:r>
              <a:rPr lang="en-US" sz="2400" dirty="0"/>
              <a:t>I’m kind of late – now what?</a:t>
            </a:r>
          </a:p>
          <a:p>
            <a:pPr lvl="1" indent="0">
              <a:buNone/>
            </a:pPr>
            <a:endParaRPr lang="en-US" sz="2000" dirty="0"/>
          </a:p>
          <a:p>
            <a:pPr marL="342900" indent="-342900">
              <a:buFont typeface="Arial" panose="020B0604020202020204" pitchFamily="34" charset="0"/>
              <a:buChar char="•"/>
            </a:pPr>
            <a:r>
              <a:rPr lang="en-US" sz="2400" dirty="0">
                <a:hlinkClick r:id="rId4" action="ppaction://hlinksldjump">
                  <a:extLst>
                    <a:ext uri="{A12FA001-AC4F-418D-AE19-62706E023703}">
                      <ahyp:hlinkClr xmlns:ahyp="http://schemas.microsoft.com/office/drawing/2018/hyperlinkcolor" val="tx"/>
                    </a:ext>
                  </a:extLst>
                </a:hlinkClick>
              </a:rPr>
              <a:t>Scenario 2</a:t>
            </a:r>
            <a:br>
              <a:rPr lang="en-US" sz="2400" dirty="0"/>
            </a:br>
            <a:r>
              <a:rPr lang="en-US" sz="2400" dirty="0"/>
              <a:t>I might reconsider a MA plan.</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400" dirty="0">
                <a:hlinkClick r:id="rId4" action="ppaction://hlinksldjump">
                  <a:extLst>
                    <a:ext uri="{A12FA001-AC4F-418D-AE19-62706E023703}">
                      <ahyp:hlinkClr xmlns:ahyp="http://schemas.microsoft.com/office/drawing/2018/hyperlinkcolor" val="tx"/>
                    </a:ext>
                  </a:extLst>
                </a:hlinkClick>
              </a:rPr>
              <a:t>Scenario 3</a:t>
            </a:r>
            <a:br>
              <a:rPr lang="en-US" sz="2400" dirty="0"/>
            </a:br>
            <a:r>
              <a:rPr lang="en-US" sz="2400" dirty="0"/>
              <a:t>I might consider WSHIP.</a:t>
            </a:r>
          </a:p>
          <a:p>
            <a:endParaRPr lang="en-US" dirty="0"/>
          </a:p>
        </p:txBody>
      </p:sp>
      <p:sp>
        <p:nvSpPr>
          <p:cNvPr id="5" name="Slide Number Placeholder 4">
            <a:extLst>
              <a:ext uri="{FF2B5EF4-FFF2-40B4-BE49-F238E27FC236}">
                <a16:creationId xmlns:a16="http://schemas.microsoft.com/office/drawing/2014/main" id="{868E33FA-C6B1-4C44-9FAF-B7B14D427C6A}"/>
              </a:ext>
            </a:extLst>
          </p:cNvPr>
          <p:cNvSpPr>
            <a:spLocks noGrp="1"/>
          </p:cNvSpPr>
          <p:nvPr>
            <p:ph type="sldNum" sz="quarter" idx="11"/>
          </p:nvPr>
        </p:nvSpPr>
        <p:spPr/>
        <p:txBody>
          <a:bodyPr/>
          <a:lstStyle/>
          <a:p>
            <a:pPr>
              <a:defRPr/>
            </a:pPr>
            <a:fld id="{74481FA7-81C5-4C22-B35E-8DC15B33B2C9}" type="slidenum">
              <a:rPr lang="en-US" smtClean="0"/>
              <a:pPr>
                <a:defRPr/>
              </a:pPr>
              <a:t>15</a:t>
            </a:fld>
            <a:endParaRPr lang="en-US" dirty="0"/>
          </a:p>
        </p:txBody>
      </p:sp>
      <p:sp>
        <p:nvSpPr>
          <p:cNvPr id="6" name="Footer Placeholder 3">
            <a:extLst>
              <a:ext uri="{FF2B5EF4-FFF2-40B4-BE49-F238E27FC236}">
                <a16:creationId xmlns:a16="http://schemas.microsoft.com/office/drawing/2014/main" id="{BBABC72A-C3C0-41B3-A7C3-D4FE8F995759}"/>
              </a:ext>
            </a:extLst>
          </p:cNvPr>
          <p:cNvSpPr>
            <a:spLocks noGrp="1"/>
          </p:cNvSpPr>
          <p:nvPr>
            <p:ph type="ftr" sz="quarter" idx="10"/>
          </p:nvPr>
        </p:nvSpPr>
        <p:spPr>
          <a:xfrm>
            <a:off x="1158875" y="6315075"/>
            <a:ext cx="4582706" cy="200025"/>
          </a:xfrm>
        </p:spPr>
        <p:txBody>
          <a:bodyPr/>
          <a:lstStyle/>
          <a:p>
            <a:pPr>
              <a:defRPr/>
            </a:pPr>
            <a:r>
              <a:rPr lang="en-US" dirty="0">
                <a:solidFill>
                  <a:prstClr val="black">
                    <a:lumMod val="75000"/>
                    <a:lumOff val="25000"/>
                  </a:prstClr>
                </a:solidFill>
              </a:rPr>
              <a:t>SHIBA advisor continuing education  | July 2022</a:t>
            </a:r>
          </a:p>
        </p:txBody>
      </p:sp>
      <p:sp>
        <p:nvSpPr>
          <p:cNvPr id="7" name="Action Button: Go Forward or Next 6" descr="Next slide.">
            <a:hlinkClick r:id="" action="ppaction://hlinkshowjump?jump=nextslide" highlightClick="1"/>
            <a:extLst>
              <a:ext uri="{FF2B5EF4-FFF2-40B4-BE49-F238E27FC236}">
                <a16:creationId xmlns:a16="http://schemas.microsoft.com/office/drawing/2014/main" id="{69FE722E-9ACF-4211-8426-FDA1E4016DD2}"/>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5792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359B3-D3A1-4964-AF02-B971EA8CDF56}"/>
              </a:ext>
            </a:extLst>
          </p:cNvPr>
          <p:cNvSpPr>
            <a:spLocks noGrp="1"/>
          </p:cNvSpPr>
          <p:nvPr>
            <p:ph type="title"/>
          </p:nvPr>
        </p:nvSpPr>
        <p:spPr/>
        <p:txBody>
          <a:bodyPr/>
          <a:lstStyle/>
          <a:p>
            <a:r>
              <a:rPr lang="en-US" dirty="0"/>
              <a:t>Small-group work</a:t>
            </a:r>
          </a:p>
        </p:txBody>
      </p:sp>
      <p:sp>
        <p:nvSpPr>
          <p:cNvPr id="3" name="Subtitle 2">
            <a:extLst>
              <a:ext uri="{FF2B5EF4-FFF2-40B4-BE49-F238E27FC236}">
                <a16:creationId xmlns:a16="http://schemas.microsoft.com/office/drawing/2014/main" id="{77DF0E4A-68A7-4A8A-8A61-62A7FE91AB8C}"/>
              </a:ext>
            </a:extLst>
          </p:cNvPr>
          <p:cNvSpPr>
            <a:spLocks noGrp="1"/>
          </p:cNvSpPr>
          <p:nvPr>
            <p:ph type="body" idx="1"/>
          </p:nvPr>
        </p:nvSpPr>
        <p:spPr/>
        <p:txBody>
          <a:bodyPr/>
          <a:lstStyle/>
          <a:p>
            <a:r>
              <a:rPr lang="en-US" dirty="0"/>
              <a:t>Instructions and materials</a:t>
            </a:r>
          </a:p>
        </p:txBody>
      </p:sp>
      <p:sp>
        <p:nvSpPr>
          <p:cNvPr id="4" name="Action Button: Go Forward or Next 3" descr="Next slide.">
            <a:hlinkClick r:id="" action="ppaction://hlinkshowjump?jump=nextslide" highlightClick="1"/>
            <a:extLst>
              <a:ext uri="{FF2B5EF4-FFF2-40B4-BE49-F238E27FC236}">
                <a16:creationId xmlns:a16="http://schemas.microsoft.com/office/drawing/2014/main" id="{9F8DDAEB-A0F3-49F7-B7E3-A478D4534C0F}"/>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Footer Placeholder 6">
            <a:extLst>
              <a:ext uri="{FF2B5EF4-FFF2-40B4-BE49-F238E27FC236}">
                <a16:creationId xmlns:a16="http://schemas.microsoft.com/office/drawing/2014/main" id="{8638FAE9-C0CD-4F7E-9BA5-579433E1E783}"/>
              </a:ext>
            </a:extLst>
          </p:cNvPr>
          <p:cNvSpPr>
            <a:spLocks noGrp="1"/>
          </p:cNvSpPr>
          <p:nvPr>
            <p:ph type="ftr" sz="quarter" idx="10"/>
          </p:nvPr>
        </p:nvSpPr>
        <p:spPr>
          <a:xfrm>
            <a:off x="1158875" y="6315075"/>
            <a:ext cx="4568530" cy="200025"/>
          </a:xfrm>
        </p:spPr>
        <p:txBody>
          <a:bodyPr/>
          <a:lstStyle/>
          <a:p>
            <a:pPr>
              <a:defRPr/>
            </a:pPr>
            <a:r>
              <a:rPr lang="en-US" dirty="0">
                <a:solidFill>
                  <a:prstClr val="black">
                    <a:lumMod val="75000"/>
                    <a:lumOff val="25000"/>
                  </a:prstClr>
                </a:solidFill>
              </a:rPr>
              <a:t>SHIBA advisor continuing education  | July 2022</a:t>
            </a:r>
          </a:p>
        </p:txBody>
      </p:sp>
    </p:spTree>
    <p:extLst>
      <p:ext uri="{BB962C8B-B14F-4D97-AF65-F5344CB8AC3E}">
        <p14:creationId xmlns:p14="http://schemas.microsoft.com/office/powerpoint/2010/main" val="20320715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15B64-A9CF-4630-BB48-5EE9A8484462}"/>
              </a:ext>
            </a:extLst>
          </p:cNvPr>
          <p:cNvSpPr>
            <a:spLocks noGrp="1"/>
          </p:cNvSpPr>
          <p:nvPr>
            <p:ph type="title"/>
          </p:nvPr>
        </p:nvSpPr>
        <p:spPr/>
        <p:txBody>
          <a:bodyPr/>
          <a:lstStyle/>
          <a:p>
            <a:r>
              <a:rPr lang="en-US" dirty="0"/>
              <a:t>Instructions</a:t>
            </a:r>
          </a:p>
        </p:txBody>
      </p:sp>
      <p:sp>
        <p:nvSpPr>
          <p:cNvPr id="3" name="Content Placeholder 2">
            <a:extLst>
              <a:ext uri="{FF2B5EF4-FFF2-40B4-BE49-F238E27FC236}">
                <a16:creationId xmlns:a16="http://schemas.microsoft.com/office/drawing/2014/main" id="{45FC3449-9808-47F9-B5AE-524B84BF6BC5}"/>
              </a:ext>
            </a:extLst>
          </p:cNvPr>
          <p:cNvSpPr>
            <a:spLocks noGrp="1"/>
          </p:cNvSpPr>
          <p:nvPr>
            <p:ph idx="1"/>
          </p:nvPr>
        </p:nvSpPr>
        <p:spPr>
          <a:xfrm>
            <a:off x="360363" y="1112166"/>
            <a:ext cx="8445500" cy="4823121"/>
          </a:xfrm>
        </p:spPr>
        <p:txBody>
          <a:bodyPr/>
          <a:lstStyle/>
          <a:p>
            <a:r>
              <a:rPr lang="en-US" sz="2300" b="1" dirty="0"/>
              <a:t>Use the scenario document on My SHIBA with this exercise. </a:t>
            </a:r>
          </a:p>
          <a:p>
            <a:endParaRPr lang="en-US" sz="800" b="1" u="sng" dirty="0"/>
          </a:p>
          <a:p>
            <a:r>
              <a:rPr lang="en-US" sz="2300" b="1" u="sng" dirty="0"/>
              <a:t>Client</a:t>
            </a:r>
          </a:p>
          <a:p>
            <a:pPr marL="457200" indent="-457200">
              <a:buFont typeface="Arial" panose="020B0604020202020204" pitchFamily="34" charset="0"/>
              <a:buChar char="•"/>
            </a:pPr>
            <a:r>
              <a:rPr lang="en-US" sz="2300" dirty="0"/>
              <a:t>Read your persona and stay in character.</a:t>
            </a:r>
          </a:p>
          <a:p>
            <a:pPr marL="457200" indent="-457200">
              <a:buFont typeface="Arial" panose="020B0604020202020204" pitchFamily="34" charset="0"/>
              <a:buChar char="•"/>
            </a:pPr>
            <a:r>
              <a:rPr lang="en-US" sz="2300" dirty="0"/>
              <a:t>Read the guidance.</a:t>
            </a:r>
          </a:p>
          <a:p>
            <a:pPr marL="457200" indent="-457200">
              <a:buFont typeface="Arial" panose="020B0604020202020204" pitchFamily="34" charset="0"/>
              <a:buChar char="•"/>
            </a:pPr>
            <a:r>
              <a:rPr lang="en-US" sz="2300" dirty="0"/>
              <a:t>Make notes about the circumstances you adopt.</a:t>
            </a:r>
          </a:p>
          <a:p>
            <a:r>
              <a:rPr lang="en-US" sz="2300" b="1" u="sng" dirty="0"/>
              <a:t>Advisor</a:t>
            </a:r>
          </a:p>
          <a:p>
            <a:pPr marL="457200" indent="-457200">
              <a:buFont typeface="Arial" panose="020B0604020202020204" pitchFamily="34" charset="0"/>
              <a:buChar char="•"/>
            </a:pPr>
            <a:r>
              <a:rPr lang="en-US" sz="2300" dirty="0"/>
              <a:t>Prepare for your role.</a:t>
            </a:r>
          </a:p>
          <a:p>
            <a:pPr marL="457200" indent="-457200">
              <a:buFont typeface="Arial" panose="020B0604020202020204" pitchFamily="34" charset="0"/>
              <a:buChar char="•"/>
            </a:pPr>
            <a:r>
              <a:rPr lang="en-US" sz="2300" dirty="0"/>
              <a:t>Make notes that: </a:t>
            </a:r>
          </a:p>
          <a:p>
            <a:pPr marL="1200150" lvl="1" indent="-457200"/>
            <a:r>
              <a:rPr lang="en-US" sz="2300" dirty="0"/>
              <a:t>Help you advise.</a:t>
            </a:r>
          </a:p>
          <a:p>
            <a:pPr marL="1200150" lvl="1" indent="-457200"/>
            <a:r>
              <a:rPr lang="en-US" sz="2300" dirty="0"/>
              <a:t>You’ll put in STARS later.</a:t>
            </a:r>
          </a:p>
          <a:p>
            <a:pPr marL="457200" indent="-457200">
              <a:buFont typeface="Arial" panose="020B0604020202020204" pitchFamily="34" charset="0"/>
              <a:buChar char="•"/>
            </a:pPr>
            <a:r>
              <a:rPr lang="en-US" sz="2300" dirty="0"/>
              <a:t>Record the key questions you ask and assistance you provide.</a:t>
            </a:r>
          </a:p>
        </p:txBody>
      </p:sp>
      <p:sp>
        <p:nvSpPr>
          <p:cNvPr id="4" name="Slide Number Placeholder 3">
            <a:extLst>
              <a:ext uri="{FF2B5EF4-FFF2-40B4-BE49-F238E27FC236}">
                <a16:creationId xmlns:a16="http://schemas.microsoft.com/office/drawing/2014/main" id="{AC3CBEDE-E467-4500-8FEF-780AFBFFA10C}"/>
              </a:ext>
            </a:extLst>
          </p:cNvPr>
          <p:cNvSpPr>
            <a:spLocks noGrp="1"/>
          </p:cNvSpPr>
          <p:nvPr>
            <p:ph type="sldNum" sz="quarter" idx="11"/>
          </p:nvPr>
        </p:nvSpPr>
        <p:spPr/>
        <p:txBody>
          <a:bodyPr/>
          <a:lstStyle/>
          <a:p>
            <a:pPr>
              <a:defRPr/>
            </a:pPr>
            <a:fld id="{74481FA7-81C5-4C22-B35E-8DC15B33B2C9}" type="slidenum">
              <a:rPr lang="en-US" smtClean="0"/>
              <a:pPr>
                <a:defRPr/>
              </a:pPr>
              <a:t>17</a:t>
            </a:fld>
            <a:endParaRPr lang="en-US" dirty="0"/>
          </a:p>
        </p:txBody>
      </p:sp>
      <p:sp>
        <p:nvSpPr>
          <p:cNvPr id="6" name="Action Button: Go Forward or Next 5" descr="Next slide.">
            <a:hlinkClick r:id="" action="ppaction://hlinkshowjump?jump=nextslide" highlightClick="1"/>
            <a:extLst>
              <a:ext uri="{FF2B5EF4-FFF2-40B4-BE49-F238E27FC236}">
                <a16:creationId xmlns:a16="http://schemas.microsoft.com/office/drawing/2014/main" id="{19598DA9-D2C2-4A7C-BF63-7C9AD72622D0}"/>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Footer Placeholder 6">
            <a:extLst>
              <a:ext uri="{FF2B5EF4-FFF2-40B4-BE49-F238E27FC236}">
                <a16:creationId xmlns:a16="http://schemas.microsoft.com/office/drawing/2014/main" id="{4C3DC110-CA94-48FA-BDAF-80D16BB091EF}"/>
              </a:ext>
            </a:extLst>
          </p:cNvPr>
          <p:cNvSpPr>
            <a:spLocks noGrp="1"/>
          </p:cNvSpPr>
          <p:nvPr>
            <p:ph type="ftr" sz="quarter" idx="10"/>
          </p:nvPr>
        </p:nvSpPr>
        <p:spPr>
          <a:xfrm>
            <a:off x="1158875" y="6315075"/>
            <a:ext cx="4568530" cy="200025"/>
          </a:xfrm>
        </p:spPr>
        <p:txBody>
          <a:bodyPr/>
          <a:lstStyle/>
          <a:p>
            <a:pPr>
              <a:defRPr/>
            </a:pPr>
            <a:r>
              <a:rPr lang="en-US" dirty="0">
                <a:solidFill>
                  <a:prstClr val="black">
                    <a:lumMod val="75000"/>
                    <a:lumOff val="25000"/>
                  </a:prstClr>
                </a:solidFill>
              </a:rPr>
              <a:t>SHIBA advisor continuing education  | July 2022</a:t>
            </a:r>
          </a:p>
        </p:txBody>
      </p:sp>
    </p:spTree>
    <p:extLst>
      <p:ext uri="{BB962C8B-B14F-4D97-AF65-F5344CB8AC3E}">
        <p14:creationId xmlns:p14="http://schemas.microsoft.com/office/powerpoint/2010/main" val="29773004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FEADE-E746-4870-84C5-02B1997CE8CB}"/>
              </a:ext>
            </a:extLst>
          </p:cNvPr>
          <p:cNvSpPr>
            <a:spLocks noGrp="1"/>
          </p:cNvSpPr>
          <p:nvPr>
            <p:ph type="title"/>
          </p:nvPr>
        </p:nvSpPr>
        <p:spPr/>
        <p:txBody>
          <a:bodyPr/>
          <a:lstStyle/>
          <a:p>
            <a:r>
              <a:rPr lang="en-US" dirty="0"/>
              <a:t>Scenario #1</a:t>
            </a:r>
          </a:p>
        </p:txBody>
      </p:sp>
      <p:sp>
        <p:nvSpPr>
          <p:cNvPr id="3" name="Content Placeholder 2">
            <a:extLst>
              <a:ext uri="{FF2B5EF4-FFF2-40B4-BE49-F238E27FC236}">
                <a16:creationId xmlns:a16="http://schemas.microsoft.com/office/drawing/2014/main" id="{C7980F28-F6AA-4D9D-8DAB-EEEDEF55AF6E}"/>
              </a:ext>
            </a:extLst>
          </p:cNvPr>
          <p:cNvSpPr>
            <a:spLocks noGrp="1"/>
          </p:cNvSpPr>
          <p:nvPr>
            <p:ph idx="1"/>
          </p:nvPr>
        </p:nvSpPr>
        <p:spPr>
          <a:xfrm>
            <a:off x="360363" y="1248934"/>
            <a:ext cx="8445500" cy="4525963"/>
          </a:xfrm>
        </p:spPr>
        <p:txBody>
          <a:bodyPr/>
          <a:lstStyle/>
          <a:p>
            <a:r>
              <a:rPr lang="en-US" sz="2400" b="1" dirty="0"/>
              <a:t>I’m kind of late – now what?</a:t>
            </a:r>
          </a:p>
          <a:p>
            <a:endParaRPr lang="en-US" sz="2400" b="1" dirty="0"/>
          </a:p>
          <a:p>
            <a:pPr marL="0" marR="0">
              <a:lnSpc>
                <a:spcPct val="107000"/>
              </a:lnSpc>
              <a:spcBef>
                <a:spcPts val="0"/>
              </a:spcBef>
              <a:spcAft>
                <a:spcPts val="800"/>
              </a:spcAft>
            </a:pPr>
            <a:r>
              <a:rPr lang="en-US" sz="2400" dirty="0">
                <a:effectLst/>
                <a:latin typeface="Segoe UI" panose="020B0502040204020203" pitchFamily="34" charset="0"/>
                <a:ea typeface="Calibri" panose="020F0502020204030204" pitchFamily="34" charset="0"/>
                <a:cs typeface="Segoe UI" panose="020B0502040204020203" pitchFamily="34" charset="0"/>
              </a:rPr>
              <a:t>Monique retired from her job and left her employer group health plan (EGHP). She did enroll into Medicare Part A and Part B when she retired – this was 10 months ago -- but she declined retiree coverage (cost) and did not enroll into a MA plan or a Medicare Supplement. </a:t>
            </a:r>
          </a:p>
          <a:p>
            <a:pPr marL="0" marR="0">
              <a:lnSpc>
                <a:spcPct val="107000"/>
              </a:lnSpc>
              <a:spcBef>
                <a:spcPts val="0"/>
              </a:spcBef>
              <a:spcAft>
                <a:spcPts val="800"/>
              </a:spcAft>
            </a:pPr>
            <a:r>
              <a:rPr lang="en-US" sz="2400" dirty="0">
                <a:latin typeface="Segoe UI" panose="020B0502040204020203" pitchFamily="34" charset="0"/>
                <a:ea typeface="Calibri" panose="020F0502020204030204" pitchFamily="34" charset="0"/>
                <a:cs typeface="Segoe UI" panose="020B0502040204020203" pitchFamily="34" charset="0"/>
              </a:rPr>
              <a:t>She wants to talk about options.</a:t>
            </a:r>
          </a:p>
          <a:p>
            <a:pPr marL="0" marR="0">
              <a:lnSpc>
                <a:spcPct val="107000"/>
              </a:lnSpc>
              <a:spcBef>
                <a:spcPts val="0"/>
              </a:spcBef>
              <a:spcAft>
                <a:spcPts val="800"/>
              </a:spcAft>
            </a:pPr>
            <a:endParaRPr lang="en-US" sz="2400" dirty="0">
              <a:latin typeface="Segoe UI" panose="020B0502040204020203" pitchFamily="34" charset="0"/>
              <a:ea typeface="Calibri" panose="020F0502020204030204" pitchFamily="34" charset="0"/>
              <a:cs typeface="Segoe UI" panose="020B0502040204020203" pitchFamily="34" charset="0"/>
            </a:endParaRPr>
          </a:p>
          <a:p>
            <a:pPr marL="0" marR="0" algn="r">
              <a:lnSpc>
                <a:spcPct val="107000"/>
              </a:lnSpc>
              <a:spcBef>
                <a:spcPts val="0"/>
              </a:spcBef>
              <a:spcAft>
                <a:spcPts val="800"/>
              </a:spcAft>
            </a:pPr>
            <a:r>
              <a:rPr lang="en-US" sz="2400" i="1" dirty="0">
                <a:effectLst/>
                <a:latin typeface="Segoe UI" panose="020B0502040204020203" pitchFamily="34" charset="0"/>
                <a:ea typeface="Calibri" panose="020F0502020204030204" pitchFamily="34" charset="0"/>
                <a:cs typeface="Segoe UI" panose="020B0502040204020203" pitchFamily="34" charset="0"/>
              </a:rPr>
              <a:t>Continued on next page…</a:t>
            </a:r>
            <a:endParaRPr lang="en-US" i="1" dirty="0">
              <a:effectLst/>
              <a:latin typeface="Segoe UI" panose="020B0502040204020203" pitchFamily="34" charset="0"/>
              <a:ea typeface="Calibri" panose="020F0502020204030204" pitchFamily="34" charset="0"/>
              <a:cs typeface="Segoe UI" panose="020B0502040204020203" pitchFamily="34" charset="0"/>
            </a:endParaRPr>
          </a:p>
        </p:txBody>
      </p:sp>
      <p:sp>
        <p:nvSpPr>
          <p:cNvPr id="4" name="Slide Number Placeholder 3">
            <a:extLst>
              <a:ext uri="{FF2B5EF4-FFF2-40B4-BE49-F238E27FC236}">
                <a16:creationId xmlns:a16="http://schemas.microsoft.com/office/drawing/2014/main" id="{48FEAD39-06A1-4B45-BD54-B947470BBAF7}"/>
              </a:ext>
            </a:extLst>
          </p:cNvPr>
          <p:cNvSpPr>
            <a:spLocks noGrp="1"/>
          </p:cNvSpPr>
          <p:nvPr>
            <p:ph type="sldNum" sz="quarter" idx="11"/>
          </p:nvPr>
        </p:nvSpPr>
        <p:spPr/>
        <p:txBody>
          <a:bodyPr/>
          <a:lstStyle/>
          <a:p>
            <a:pPr>
              <a:defRPr/>
            </a:pPr>
            <a:fld id="{74481FA7-81C5-4C22-B35E-8DC15B33B2C9}" type="slidenum">
              <a:rPr lang="en-US" smtClean="0"/>
              <a:pPr>
                <a:defRPr/>
              </a:pPr>
              <a:t>18</a:t>
            </a:fld>
            <a:endParaRPr lang="en-US" dirty="0"/>
          </a:p>
        </p:txBody>
      </p:sp>
      <p:sp>
        <p:nvSpPr>
          <p:cNvPr id="6" name="Action Button: Go Forward or Next 5" descr="Next slide.">
            <a:hlinkClick r:id="" action="ppaction://hlinkshowjump?jump=nextslide" highlightClick="1"/>
            <a:extLst>
              <a:ext uri="{FF2B5EF4-FFF2-40B4-BE49-F238E27FC236}">
                <a16:creationId xmlns:a16="http://schemas.microsoft.com/office/drawing/2014/main" id="{321F2A7B-6C2E-412F-8176-E355183F708F}"/>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Footer Placeholder 6">
            <a:extLst>
              <a:ext uri="{FF2B5EF4-FFF2-40B4-BE49-F238E27FC236}">
                <a16:creationId xmlns:a16="http://schemas.microsoft.com/office/drawing/2014/main" id="{6617FD83-98A8-405D-A4BB-6C88C6BFFC5E}"/>
              </a:ext>
            </a:extLst>
          </p:cNvPr>
          <p:cNvSpPr>
            <a:spLocks noGrp="1"/>
          </p:cNvSpPr>
          <p:nvPr>
            <p:ph type="ftr" sz="quarter" idx="10"/>
          </p:nvPr>
        </p:nvSpPr>
        <p:spPr>
          <a:xfrm>
            <a:off x="1158875" y="6315075"/>
            <a:ext cx="4568530" cy="200025"/>
          </a:xfrm>
        </p:spPr>
        <p:txBody>
          <a:bodyPr/>
          <a:lstStyle/>
          <a:p>
            <a:pPr>
              <a:defRPr/>
            </a:pPr>
            <a:r>
              <a:rPr lang="en-US" dirty="0">
                <a:solidFill>
                  <a:prstClr val="black">
                    <a:lumMod val="75000"/>
                    <a:lumOff val="25000"/>
                  </a:prstClr>
                </a:solidFill>
              </a:rPr>
              <a:t>SHIBA advisor continuing education  | July 2022</a:t>
            </a:r>
          </a:p>
        </p:txBody>
      </p:sp>
    </p:spTree>
    <p:extLst>
      <p:ext uri="{BB962C8B-B14F-4D97-AF65-F5344CB8AC3E}">
        <p14:creationId xmlns:p14="http://schemas.microsoft.com/office/powerpoint/2010/main" val="27991781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FEADE-E746-4870-84C5-02B1997CE8CB}"/>
              </a:ext>
            </a:extLst>
          </p:cNvPr>
          <p:cNvSpPr>
            <a:spLocks noGrp="1"/>
          </p:cNvSpPr>
          <p:nvPr>
            <p:ph type="title"/>
          </p:nvPr>
        </p:nvSpPr>
        <p:spPr/>
        <p:txBody>
          <a:bodyPr/>
          <a:lstStyle/>
          <a:p>
            <a:r>
              <a:rPr lang="en-US" dirty="0"/>
              <a:t>Scenario #1 </a:t>
            </a:r>
            <a:r>
              <a:rPr lang="en-US" i="1" dirty="0"/>
              <a:t>(continued)</a:t>
            </a:r>
          </a:p>
        </p:txBody>
      </p:sp>
      <p:sp>
        <p:nvSpPr>
          <p:cNvPr id="3" name="Content Placeholder 2">
            <a:extLst>
              <a:ext uri="{FF2B5EF4-FFF2-40B4-BE49-F238E27FC236}">
                <a16:creationId xmlns:a16="http://schemas.microsoft.com/office/drawing/2014/main" id="{C7980F28-F6AA-4D9D-8DAB-EEEDEF55AF6E}"/>
              </a:ext>
            </a:extLst>
          </p:cNvPr>
          <p:cNvSpPr>
            <a:spLocks noGrp="1"/>
          </p:cNvSpPr>
          <p:nvPr>
            <p:ph idx="1"/>
          </p:nvPr>
        </p:nvSpPr>
        <p:spPr>
          <a:xfrm>
            <a:off x="360363" y="1041109"/>
            <a:ext cx="8445500" cy="5115851"/>
          </a:xfrm>
        </p:spPr>
        <p:txBody>
          <a:bodyPr/>
          <a:lstStyle/>
          <a:p>
            <a:pPr marL="342900" marR="0" lvl="0" indent="-342900">
              <a:lnSpc>
                <a:spcPct val="107000"/>
              </a:lnSpc>
              <a:spcBef>
                <a:spcPts val="0"/>
              </a:spcBef>
              <a:spcAft>
                <a:spcPts val="0"/>
              </a:spcAft>
              <a:buFont typeface="Symbol" panose="05050102010706020507" pitchFamily="18" charset="2"/>
              <a:buChar char=""/>
            </a:pPr>
            <a:endParaRPr lang="en-US" sz="2400" dirty="0">
              <a:effectLst/>
              <a:latin typeface="Segoe UI" panose="020B0502040204020203" pitchFamily="34" charset="0"/>
              <a:ea typeface="Calibri" panose="020F0502020204030204" pitchFamily="34" charset="0"/>
              <a:cs typeface="Segoe UI" panose="020B0502040204020203"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Segoe UI" panose="020B0502040204020203" pitchFamily="34" charset="0"/>
                <a:ea typeface="Calibri" panose="020F0502020204030204" pitchFamily="34" charset="0"/>
                <a:cs typeface="Segoe UI" panose="020B0502040204020203" pitchFamily="34" charset="0"/>
              </a:rPr>
              <a:t>What’s important about the timing of her actions and plans?</a:t>
            </a:r>
          </a:p>
          <a:p>
            <a:pPr marL="342900" marR="0" lvl="0" indent="-342900">
              <a:lnSpc>
                <a:spcPct val="107000"/>
              </a:lnSpc>
              <a:spcBef>
                <a:spcPts val="0"/>
              </a:spcBef>
              <a:spcAft>
                <a:spcPts val="0"/>
              </a:spcAft>
              <a:buFont typeface="Symbol" panose="05050102010706020507" pitchFamily="18" charset="2"/>
              <a:buChar char=""/>
            </a:pPr>
            <a:endParaRPr lang="en-US" sz="1000" dirty="0">
              <a:effectLst/>
              <a:latin typeface="Segoe UI" panose="020B0502040204020203" pitchFamily="34" charset="0"/>
              <a:ea typeface="Calibri" panose="020F0502020204030204" pitchFamily="34" charset="0"/>
              <a:cs typeface="Segoe UI" panose="020B0502040204020203"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Segoe UI" panose="020B0502040204020203" pitchFamily="34" charset="0"/>
                <a:ea typeface="Calibri" panose="020F0502020204030204" pitchFamily="34" charset="0"/>
                <a:cs typeface="Segoe UI" panose="020B0502040204020203" pitchFamily="34" charset="0"/>
              </a:rPr>
              <a:t>What resources would you use in counseling or send to her before or after the appointment?</a:t>
            </a:r>
          </a:p>
          <a:p>
            <a:pPr marL="342900" marR="0" lvl="0" indent="-342900">
              <a:lnSpc>
                <a:spcPct val="107000"/>
              </a:lnSpc>
              <a:spcBef>
                <a:spcPts val="0"/>
              </a:spcBef>
              <a:spcAft>
                <a:spcPts val="0"/>
              </a:spcAft>
              <a:buFont typeface="Symbol" panose="05050102010706020507" pitchFamily="18" charset="2"/>
              <a:buChar char=""/>
            </a:pPr>
            <a:endParaRPr lang="en-US" sz="1000" dirty="0">
              <a:effectLst/>
              <a:latin typeface="Segoe UI" panose="020B0502040204020203" pitchFamily="34" charset="0"/>
              <a:ea typeface="Calibri" panose="020F0502020204030204" pitchFamily="34" charset="0"/>
              <a:cs typeface="Segoe UI" panose="020B0502040204020203" pitchFamily="34" charset="0"/>
            </a:endParaRPr>
          </a:p>
          <a:p>
            <a:pPr marL="342900" marR="0" lvl="0" indent="-342900">
              <a:lnSpc>
                <a:spcPct val="107000"/>
              </a:lnSpc>
              <a:spcBef>
                <a:spcPts val="0"/>
              </a:spcBef>
              <a:spcAft>
                <a:spcPts val="800"/>
              </a:spcAft>
              <a:buFont typeface="Symbol" panose="05050102010706020507" pitchFamily="18" charset="2"/>
              <a:buChar char=""/>
            </a:pPr>
            <a:r>
              <a:rPr lang="en-US" sz="2400" dirty="0">
                <a:effectLst/>
                <a:latin typeface="Segoe UI" panose="020B0502040204020203" pitchFamily="34" charset="0"/>
                <a:ea typeface="Calibri" panose="020F0502020204030204" pitchFamily="34" charset="0"/>
                <a:cs typeface="Segoe UI" panose="020B0502040204020203" pitchFamily="34" charset="0"/>
              </a:rPr>
              <a:t>What makes this scenario challenging?</a:t>
            </a:r>
          </a:p>
        </p:txBody>
      </p:sp>
      <p:sp>
        <p:nvSpPr>
          <p:cNvPr id="4" name="Slide Number Placeholder 3">
            <a:extLst>
              <a:ext uri="{FF2B5EF4-FFF2-40B4-BE49-F238E27FC236}">
                <a16:creationId xmlns:a16="http://schemas.microsoft.com/office/drawing/2014/main" id="{48FEAD39-06A1-4B45-BD54-B947470BBAF7}"/>
              </a:ext>
            </a:extLst>
          </p:cNvPr>
          <p:cNvSpPr>
            <a:spLocks noGrp="1"/>
          </p:cNvSpPr>
          <p:nvPr>
            <p:ph type="sldNum" sz="quarter" idx="11"/>
          </p:nvPr>
        </p:nvSpPr>
        <p:spPr/>
        <p:txBody>
          <a:bodyPr/>
          <a:lstStyle/>
          <a:p>
            <a:pPr>
              <a:defRPr/>
            </a:pPr>
            <a:fld id="{74481FA7-81C5-4C22-B35E-8DC15B33B2C9}" type="slidenum">
              <a:rPr lang="en-US" smtClean="0"/>
              <a:pPr>
                <a:defRPr/>
              </a:pPr>
              <a:t>19</a:t>
            </a:fld>
            <a:endParaRPr lang="en-US" dirty="0"/>
          </a:p>
        </p:txBody>
      </p:sp>
      <p:sp>
        <p:nvSpPr>
          <p:cNvPr id="6" name="Action Button: Go Forward or Next 5" descr="Next slide.">
            <a:hlinkClick r:id="" action="ppaction://hlinkshowjump?jump=nextslide" highlightClick="1"/>
            <a:extLst>
              <a:ext uri="{FF2B5EF4-FFF2-40B4-BE49-F238E27FC236}">
                <a16:creationId xmlns:a16="http://schemas.microsoft.com/office/drawing/2014/main" id="{321F2A7B-6C2E-412F-8176-E355183F708F}"/>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Footer Placeholder 6">
            <a:extLst>
              <a:ext uri="{FF2B5EF4-FFF2-40B4-BE49-F238E27FC236}">
                <a16:creationId xmlns:a16="http://schemas.microsoft.com/office/drawing/2014/main" id="{6617FD83-98A8-405D-A4BB-6C88C6BFFC5E}"/>
              </a:ext>
            </a:extLst>
          </p:cNvPr>
          <p:cNvSpPr>
            <a:spLocks noGrp="1"/>
          </p:cNvSpPr>
          <p:nvPr>
            <p:ph type="ftr" sz="quarter" idx="10"/>
          </p:nvPr>
        </p:nvSpPr>
        <p:spPr>
          <a:xfrm>
            <a:off x="1158875" y="6315075"/>
            <a:ext cx="4568530" cy="200025"/>
          </a:xfrm>
        </p:spPr>
        <p:txBody>
          <a:bodyPr/>
          <a:lstStyle/>
          <a:p>
            <a:pPr>
              <a:defRPr/>
            </a:pPr>
            <a:r>
              <a:rPr lang="en-US" dirty="0">
                <a:solidFill>
                  <a:prstClr val="black">
                    <a:lumMod val="75000"/>
                    <a:lumOff val="25000"/>
                  </a:prstClr>
                </a:solidFill>
              </a:rPr>
              <a:t>SHIBA advisor continuing education  | July 2022</a:t>
            </a:r>
          </a:p>
        </p:txBody>
      </p:sp>
    </p:spTree>
    <p:extLst>
      <p:ext uri="{BB962C8B-B14F-4D97-AF65-F5344CB8AC3E}">
        <p14:creationId xmlns:p14="http://schemas.microsoft.com/office/powerpoint/2010/main" val="308495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A358A-9171-4041-91E8-4D332CE10A1C}"/>
              </a:ext>
            </a:extLst>
          </p:cNvPr>
          <p:cNvSpPr>
            <a:spLocks noGrp="1"/>
          </p:cNvSpPr>
          <p:nvPr>
            <p:ph type="title"/>
          </p:nvPr>
        </p:nvSpPr>
        <p:spPr/>
        <p:txBody>
          <a:bodyPr/>
          <a:lstStyle/>
          <a:p>
            <a:r>
              <a:rPr lang="en-US" dirty="0"/>
              <a:t>Medigaps</a:t>
            </a:r>
          </a:p>
        </p:txBody>
      </p:sp>
      <p:sp>
        <p:nvSpPr>
          <p:cNvPr id="3" name="Subtitle 2">
            <a:extLst>
              <a:ext uri="{FF2B5EF4-FFF2-40B4-BE49-F238E27FC236}">
                <a16:creationId xmlns:a16="http://schemas.microsoft.com/office/drawing/2014/main" id="{B362B9E7-D445-4816-820D-F4CD86E0E2D1}"/>
              </a:ext>
            </a:extLst>
          </p:cNvPr>
          <p:cNvSpPr>
            <a:spLocks noGrp="1"/>
          </p:cNvSpPr>
          <p:nvPr>
            <p:ph type="body" idx="1"/>
          </p:nvPr>
        </p:nvSpPr>
        <p:spPr/>
        <p:txBody>
          <a:bodyPr>
            <a:normAutofit/>
          </a:bodyPr>
          <a:lstStyle/>
          <a:p>
            <a:r>
              <a:rPr lang="en-US" dirty="0"/>
              <a:t>Part 3 of a three-part series </a:t>
            </a:r>
          </a:p>
          <a:p>
            <a:r>
              <a:rPr lang="en-US" dirty="0"/>
              <a:t>to be presented in May, June and July of 2022</a:t>
            </a:r>
          </a:p>
        </p:txBody>
      </p:sp>
      <p:sp>
        <p:nvSpPr>
          <p:cNvPr id="4" name="Action Button: Go Forward or Next 3" descr="Next slide.">
            <a:hlinkClick r:id="" action="ppaction://hlinkshowjump?jump=nextslide" highlightClick="1"/>
            <a:extLst>
              <a:ext uri="{FF2B5EF4-FFF2-40B4-BE49-F238E27FC236}">
                <a16:creationId xmlns:a16="http://schemas.microsoft.com/office/drawing/2014/main" id="{F7D827C2-18B7-433E-B5A6-CF75B1CA2C4D}"/>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Footer Placeholder 6">
            <a:extLst>
              <a:ext uri="{FF2B5EF4-FFF2-40B4-BE49-F238E27FC236}">
                <a16:creationId xmlns:a16="http://schemas.microsoft.com/office/drawing/2014/main" id="{A49E6CAA-10DE-4A73-A53F-A4B82C51863E}"/>
              </a:ext>
            </a:extLst>
          </p:cNvPr>
          <p:cNvSpPr>
            <a:spLocks noGrp="1"/>
          </p:cNvSpPr>
          <p:nvPr>
            <p:ph type="ftr" sz="quarter" idx="10"/>
          </p:nvPr>
        </p:nvSpPr>
        <p:spPr>
          <a:xfrm>
            <a:off x="1158875" y="6315075"/>
            <a:ext cx="4568530" cy="200025"/>
          </a:xfrm>
        </p:spPr>
        <p:txBody>
          <a:bodyPr/>
          <a:lstStyle/>
          <a:p>
            <a:pPr>
              <a:defRPr/>
            </a:pPr>
            <a:r>
              <a:rPr lang="en-US" dirty="0">
                <a:solidFill>
                  <a:prstClr val="black">
                    <a:lumMod val="75000"/>
                    <a:lumOff val="25000"/>
                  </a:prstClr>
                </a:solidFill>
              </a:rPr>
              <a:t>SHIBA advisor continuing education  |  July 2022</a:t>
            </a:r>
          </a:p>
        </p:txBody>
      </p:sp>
    </p:spTree>
    <p:extLst>
      <p:ext uri="{BB962C8B-B14F-4D97-AF65-F5344CB8AC3E}">
        <p14:creationId xmlns:p14="http://schemas.microsoft.com/office/powerpoint/2010/main" val="2809680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FEADE-E746-4870-84C5-02B1997CE8CB}"/>
              </a:ext>
            </a:extLst>
          </p:cNvPr>
          <p:cNvSpPr>
            <a:spLocks noGrp="1"/>
          </p:cNvSpPr>
          <p:nvPr>
            <p:ph type="title"/>
          </p:nvPr>
        </p:nvSpPr>
        <p:spPr/>
        <p:txBody>
          <a:bodyPr/>
          <a:lstStyle/>
          <a:p>
            <a:r>
              <a:rPr lang="en-US" dirty="0"/>
              <a:t>Scenario #2</a:t>
            </a:r>
          </a:p>
        </p:txBody>
      </p:sp>
      <p:sp>
        <p:nvSpPr>
          <p:cNvPr id="3" name="Content Placeholder 2">
            <a:extLst>
              <a:ext uri="{FF2B5EF4-FFF2-40B4-BE49-F238E27FC236}">
                <a16:creationId xmlns:a16="http://schemas.microsoft.com/office/drawing/2014/main" id="{C7980F28-F6AA-4D9D-8DAB-EEEDEF55AF6E}"/>
              </a:ext>
            </a:extLst>
          </p:cNvPr>
          <p:cNvSpPr>
            <a:spLocks noGrp="1"/>
          </p:cNvSpPr>
          <p:nvPr>
            <p:ph idx="1"/>
          </p:nvPr>
        </p:nvSpPr>
        <p:spPr>
          <a:xfrm>
            <a:off x="360363" y="1248934"/>
            <a:ext cx="8445500" cy="4908026"/>
          </a:xfrm>
        </p:spPr>
        <p:txBody>
          <a:bodyPr/>
          <a:lstStyle/>
          <a:p>
            <a:r>
              <a:rPr lang="en-US" sz="2400" b="1" dirty="0"/>
              <a:t>I might reconsider an MA plan.</a:t>
            </a:r>
          </a:p>
          <a:p>
            <a:endParaRPr lang="en-US" sz="2400" b="1" dirty="0"/>
          </a:p>
          <a:p>
            <a:pPr marL="0" marR="0">
              <a:lnSpc>
                <a:spcPct val="107000"/>
              </a:lnSpc>
              <a:spcBef>
                <a:spcPts val="0"/>
              </a:spcBef>
              <a:spcAft>
                <a:spcPts val="800"/>
              </a:spcAft>
            </a:pPr>
            <a:r>
              <a:rPr lang="en-US" sz="2400" dirty="0">
                <a:effectLst/>
                <a:latin typeface="Segoe UI" panose="020B0502040204020203" pitchFamily="34" charset="0"/>
                <a:ea typeface="Calibri" panose="020F0502020204030204" pitchFamily="34" charset="0"/>
                <a:cs typeface="Segoe UI" panose="020B0502040204020203" pitchFamily="34" charset="0"/>
              </a:rPr>
              <a:t>Elliott left his job when he was no longer able to work, due to his disability.  He enrolled in Medicare Part A and Medicare Part B – because he thought he had to. He did not enroll in any other insurance. This was about 11 months ago.</a:t>
            </a:r>
          </a:p>
          <a:p>
            <a:pPr marL="0" marR="0">
              <a:lnSpc>
                <a:spcPct val="107000"/>
              </a:lnSpc>
              <a:spcBef>
                <a:spcPts val="0"/>
              </a:spcBef>
              <a:spcAft>
                <a:spcPts val="800"/>
              </a:spcAft>
            </a:pPr>
            <a:r>
              <a:rPr lang="en-US" sz="2400" dirty="0">
                <a:latin typeface="Segoe UI" panose="020B0502040204020203" pitchFamily="34" charset="0"/>
                <a:ea typeface="Calibri" panose="020F0502020204030204" pitchFamily="34" charset="0"/>
                <a:cs typeface="Segoe UI" panose="020B0502040204020203" pitchFamily="34" charset="0"/>
              </a:rPr>
              <a:t>Now, his condition has worsened, and he wants more insurance. Rates for plans for people under age 65 are “</a:t>
            </a:r>
            <a:r>
              <a:rPr lang="en-US" sz="2400">
                <a:latin typeface="Segoe UI" panose="020B0502040204020203" pitchFamily="34" charset="0"/>
                <a:ea typeface="Calibri" panose="020F0502020204030204" pitchFamily="34" charset="0"/>
                <a:cs typeface="Segoe UI" panose="020B0502040204020203" pitchFamily="34" charset="0"/>
              </a:rPr>
              <a:t>too high,” </a:t>
            </a:r>
            <a:r>
              <a:rPr lang="en-US" sz="2400" dirty="0">
                <a:latin typeface="Segoe UI" panose="020B0502040204020203" pitchFamily="34" charset="0"/>
                <a:ea typeface="Calibri" panose="020F0502020204030204" pitchFamily="34" charset="0"/>
                <a:cs typeface="Segoe UI" panose="020B0502040204020203" pitchFamily="34" charset="0"/>
              </a:rPr>
              <a:t>he’s concluded.</a:t>
            </a:r>
          </a:p>
          <a:p>
            <a:pPr marL="0" marR="0">
              <a:lnSpc>
                <a:spcPct val="107000"/>
              </a:lnSpc>
              <a:spcBef>
                <a:spcPts val="0"/>
              </a:spcBef>
              <a:spcAft>
                <a:spcPts val="800"/>
              </a:spcAft>
            </a:pPr>
            <a:endParaRPr lang="en-US" sz="2400" dirty="0">
              <a:latin typeface="Segoe UI" panose="020B0502040204020203" pitchFamily="34" charset="0"/>
              <a:ea typeface="Calibri" panose="020F0502020204030204" pitchFamily="34" charset="0"/>
              <a:cs typeface="Segoe UI" panose="020B0502040204020203" pitchFamily="34" charset="0"/>
            </a:endParaRPr>
          </a:p>
          <a:p>
            <a:pPr marL="0" marR="0" algn="r">
              <a:lnSpc>
                <a:spcPct val="107000"/>
              </a:lnSpc>
              <a:spcBef>
                <a:spcPts val="0"/>
              </a:spcBef>
              <a:spcAft>
                <a:spcPts val="800"/>
              </a:spcAft>
            </a:pPr>
            <a:r>
              <a:rPr lang="en-US" sz="2400" i="1" dirty="0">
                <a:effectLst/>
                <a:latin typeface="Segoe UI" panose="020B0502040204020203" pitchFamily="34" charset="0"/>
                <a:ea typeface="Calibri" panose="020F0502020204030204" pitchFamily="34" charset="0"/>
                <a:cs typeface="Segoe UI" panose="020B0502040204020203" pitchFamily="34" charset="0"/>
              </a:rPr>
              <a:t>Continued on next page…</a:t>
            </a:r>
            <a:endParaRPr lang="en-US" i="1" dirty="0">
              <a:effectLst/>
              <a:latin typeface="Segoe UI" panose="020B0502040204020203" pitchFamily="34" charset="0"/>
              <a:ea typeface="Calibri" panose="020F0502020204030204" pitchFamily="34" charset="0"/>
              <a:cs typeface="Segoe UI" panose="020B0502040204020203" pitchFamily="34" charset="0"/>
            </a:endParaRPr>
          </a:p>
        </p:txBody>
      </p:sp>
      <p:sp>
        <p:nvSpPr>
          <p:cNvPr id="4" name="Slide Number Placeholder 3">
            <a:extLst>
              <a:ext uri="{FF2B5EF4-FFF2-40B4-BE49-F238E27FC236}">
                <a16:creationId xmlns:a16="http://schemas.microsoft.com/office/drawing/2014/main" id="{48FEAD39-06A1-4B45-BD54-B947470BBAF7}"/>
              </a:ext>
            </a:extLst>
          </p:cNvPr>
          <p:cNvSpPr>
            <a:spLocks noGrp="1"/>
          </p:cNvSpPr>
          <p:nvPr>
            <p:ph type="sldNum" sz="quarter" idx="11"/>
          </p:nvPr>
        </p:nvSpPr>
        <p:spPr/>
        <p:txBody>
          <a:bodyPr/>
          <a:lstStyle/>
          <a:p>
            <a:pPr>
              <a:defRPr/>
            </a:pPr>
            <a:fld id="{74481FA7-81C5-4C22-B35E-8DC15B33B2C9}" type="slidenum">
              <a:rPr lang="en-US" smtClean="0"/>
              <a:pPr>
                <a:defRPr/>
              </a:pPr>
              <a:t>20</a:t>
            </a:fld>
            <a:endParaRPr lang="en-US" dirty="0"/>
          </a:p>
        </p:txBody>
      </p:sp>
      <p:sp>
        <p:nvSpPr>
          <p:cNvPr id="7" name="Footer Placeholder 6">
            <a:extLst>
              <a:ext uri="{FF2B5EF4-FFF2-40B4-BE49-F238E27FC236}">
                <a16:creationId xmlns:a16="http://schemas.microsoft.com/office/drawing/2014/main" id="{6617FD83-98A8-405D-A4BB-6C88C6BFFC5E}"/>
              </a:ext>
            </a:extLst>
          </p:cNvPr>
          <p:cNvSpPr>
            <a:spLocks noGrp="1"/>
          </p:cNvSpPr>
          <p:nvPr>
            <p:ph type="ftr" sz="quarter" idx="10"/>
          </p:nvPr>
        </p:nvSpPr>
        <p:spPr>
          <a:xfrm>
            <a:off x="1158875" y="6315075"/>
            <a:ext cx="4568530" cy="200025"/>
          </a:xfrm>
        </p:spPr>
        <p:txBody>
          <a:bodyPr/>
          <a:lstStyle/>
          <a:p>
            <a:pPr>
              <a:defRPr/>
            </a:pPr>
            <a:r>
              <a:rPr lang="en-US" dirty="0">
                <a:solidFill>
                  <a:prstClr val="black">
                    <a:lumMod val="75000"/>
                    <a:lumOff val="25000"/>
                  </a:prstClr>
                </a:solidFill>
              </a:rPr>
              <a:t>SHIBA advisor continuing education  | July 2022</a:t>
            </a:r>
          </a:p>
        </p:txBody>
      </p:sp>
    </p:spTree>
    <p:extLst>
      <p:ext uri="{BB962C8B-B14F-4D97-AF65-F5344CB8AC3E}">
        <p14:creationId xmlns:p14="http://schemas.microsoft.com/office/powerpoint/2010/main" val="35311505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FEADE-E746-4870-84C5-02B1997CE8CB}"/>
              </a:ext>
            </a:extLst>
          </p:cNvPr>
          <p:cNvSpPr>
            <a:spLocks noGrp="1"/>
          </p:cNvSpPr>
          <p:nvPr>
            <p:ph type="title"/>
          </p:nvPr>
        </p:nvSpPr>
        <p:spPr/>
        <p:txBody>
          <a:bodyPr/>
          <a:lstStyle/>
          <a:p>
            <a:r>
              <a:rPr lang="en-US" dirty="0"/>
              <a:t>Scenario #2 </a:t>
            </a:r>
            <a:r>
              <a:rPr lang="en-US" i="1" dirty="0"/>
              <a:t>(continued)</a:t>
            </a:r>
          </a:p>
        </p:txBody>
      </p:sp>
      <p:sp>
        <p:nvSpPr>
          <p:cNvPr id="3" name="Content Placeholder 2">
            <a:extLst>
              <a:ext uri="{FF2B5EF4-FFF2-40B4-BE49-F238E27FC236}">
                <a16:creationId xmlns:a16="http://schemas.microsoft.com/office/drawing/2014/main" id="{C7980F28-F6AA-4D9D-8DAB-EEEDEF55AF6E}"/>
              </a:ext>
            </a:extLst>
          </p:cNvPr>
          <p:cNvSpPr>
            <a:spLocks noGrp="1"/>
          </p:cNvSpPr>
          <p:nvPr>
            <p:ph idx="1"/>
          </p:nvPr>
        </p:nvSpPr>
        <p:spPr>
          <a:xfrm>
            <a:off x="360363" y="1041109"/>
            <a:ext cx="8445500" cy="5115851"/>
          </a:xfrm>
        </p:spPr>
        <p:txBody>
          <a:bodyPr/>
          <a:lstStyle/>
          <a:p>
            <a:pPr marL="342900" marR="0" lvl="0" indent="-342900">
              <a:lnSpc>
                <a:spcPct val="107000"/>
              </a:lnSpc>
              <a:spcBef>
                <a:spcPts val="0"/>
              </a:spcBef>
              <a:spcAft>
                <a:spcPts val="0"/>
              </a:spcAft>
              <a:buFont typeface="Symbol" panose="05050102010706020507" pitchFamily="18" charset="2"/>
              <a:buChar char=""/>
            </a:pPr>
            <a:endParaRPr lang="en-US" sz="2400" dirty="0">
              <a:effectLst/>
              <a:latin typeface="Segoe UI" panose="020B0502040204020203" pitchFamily="34" charset="0"/>
              <a:ea typeface="Calibri" panose="020F0502020204030204" pitchFamily="34" charset="0"/>
              <a:cs typeface="Segoe UI" panose="020B0502040204020203"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Segoe UI" panose="020B0502040204020203" pitchFamily="34" charset="0"/>
                <a:ea typeface="Calibri" panose="020F0502020204030204" pitchFamily="34" charset="0"/>
                <a:cs typeface="Segoe UI" panose="020B0502040204020203" pitchFamily="34" charset="0"/>
              </a:rPr>
              <a:t>What’s important about the timing of his actions and plans?</a:t>
            </a:r>
          </a:p>
          <a:p>
            <a:pPr marL="342900" marR="0" lvl="0" indent="-342900">
              <a:lnSpc>
                <a:spcPct val="107000"/>
              </a:lnSpc>
              <a:spcBef>
                <a:spcPts val="0"/>
              </a:spcBef>
              <a:spcAft>
                <a:spcPts val="0"/>
              </a:spcAft>
              <a:buFont typeface="Symbol" panose="05050102010706020507" pitchFamily="18" charset="2"/>
              <a:buChar char=""/>
            </a:pPr>
            <a:endParaRPr lang="en-US" sz="1000" dirty="0">
              <a:effectLst/>
              <a:latin typeface="Segoe UI" panose="020B0502040204020203" pitchFamily="34" charset="0"/>
              <a:ea typeface="Calibri" panose="020F0502020204030204" pitchFamily="34" charset="0"/>
              <a:cs typeface="Segoe UI" panose="020B0502040204020203"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Segoe UI" panose="020B0502040204020203" pitchFamily="34" charset="0"/>
                <a:ea typeface="Calibri" panose="020F0502020204030204" pitchFamily="34" charset="0"/>
                <a:cs typeface="Segoe UI" panose="020B0502040204020203" pitchFamily="34" charset="0"/>
              </a:rPr>
              <a:t>What resources would you use in counseling or send to him before or after the appointment?</a:t>
            </a:r>
          </a:p>
          <a:p>
            <a:pPr marL="342900" marR="0" lvl="0" indent="-342900">
              <a:lnSpc>
                <a:spcPct val="107000"/>
              </a:lnSpc>
              <a:spcBef>
                <a:spcPts val="0"/>
              </a:spcBef>
              <a:spcAft>
                <a:spcPts val="0"/>
              </a:spcAft>
              <a:buFont typeface="Symbol" panose="05050102010706020507" pitchFamily="18" charset="2"/>
              <a:buChar char=""/>
            </a:pPr>
            <a:endParaRPr lang="en-US" sz="1000" dirty="0">
              <a:effectLst/>
              <a:latin typeface="Segoe UI" panose="020B0502040204020203" pitchFamily="34" charset="0"/>
              <a:ea typeface="Calibri" panose="020F0502020204030204" pitchFamily="34" charset="0"/>
              <a:cs typeface="Segoe UI" panose="020B0502040204020203" pitchFamily="34" charset="0"/>
            </a:endParaRPr>
          </a:p>
          <a:p>
            <a:pPr marL="342900" marR="0" lvl="0" indent="-342900">
              <a:lnSpc>
                <a:spcPct val="107000"/>
              </a:lnSpc>
              <a:spcBef>
                <a:spcPts val="0"/>
              </a:spcBef>
              <a:spcAft>
                <a:spcPts val="800"/>
              </a:spcAft>
              <a:buFont typeface="Symbol" panose="05050102010706020507" pitchFamily="18" charset="2"/>
              <a:buChar char=""/>
            </a:pPr>
            <a:r>
              <a:rPr lang="en-US" sz="2400" dirty="0">
                <a:effectLst/>
                <a:latin typeface="Segoe UI" panose="020B0502040204020203" pitchFamily="34" charset="0"/>
                <a:ea typeface="Calibri" panose="020F0502020204030204" pitchFamily="34" charset="0"/>
                <a:cs typeface="Segoe UI" panose="020B0502040204020203" pitchFamily="34" charset="0"/>
              </a:rPr>
              <a:t>What makes this scenario challenging?</a:t>
            </a:r>
          </a:p>
        </p:txBody>
      </p:sp>
      <p:sp>
        <p:nvSpPr>
          <p:cNvPr id="4" name="Slide Number Placeholder 3">
            <a:extLst>
              <a:ext uri="{FF2B5EF4-FFF2-40B4-BE49-F238E27FC236}">
                <a16:creationId xmlns:a16="http://schemas.microsoft.com/office/drawing/2014/main" id="{48FEAD39-06A1-4B45-BD54-B947470BBAF7}"/>
              </a:ext>
            </a:extLst>
          </p:cNvPr>
          <p:cNvSpPr>
            <a:spLocks noGrp="1"/>
          </p:cNvSpPr>
          <p:nvPr>
            <p:ph type="sldNum" sz="quarter" idx="11"/>
          </p:nvPr>
        </p:nvSpPr>
        <p:spPr/>
        <p:txBody>
          <a:bodyPr/>
          <a:lstStyle/>
          <a:p>
            <a:pPr>
              <a:defRPr/>
            </a:pPr>
            <a:fld id="{74481FA7-81C5-4C22-B35E-8DC15B33B2C9}" type="slidenum">
              <a:rPr lang="en-US" smtClean="0"/>
              <a:pPr>
                <a:defRPr/>
              </a:pPr>
              <a:t>21</a:t>
            </a:fld>
            <a:endParaRPr lang="en-US" dirty="0"/>
          </a:p>
        </p:txBody>
      </p:sp>
      <p:sp>
        <p:nvSpPr>
          <p:cNvPr id="6" name="Action Button: Go Forward or Next 5" descr="Next slide.">
            <a:hlinkClick r:id="" action="ppaction://hlinkshowjump?jump=nextslide" highlightClick="1"/>
            <a:extLst>
              <a:ext uri="{FF2B5EF4-FFF2-40B4-BE49-F238E27FC236}">
                <a16:creationId xmlns:a16="http://schemas.microsoft.com/office/drawing/2014/main" id="{321F2A7B-6C2E-412F-8176-E355183F708F}"/>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Footer Placeholder 6">
            <a:extLst>
              <a:ext uri="{FF2B5EF4-FFF2-40B4-BE49-F238E27FC236}">
                <a16:creationId xmlns:a16="http://schemas.microsoft.com/office/drawing/2014/main" id="{6617FD83-98A8-405D-A4BB-6C88C6BFFC5E}"/>
              </a:ext>
            </a:extLst>
          </p:cNvPr>
          <p:cNvSpPr>
            <a:spLocks noGrp="1"/>
          </p:cNvSpPr>
          <p:nvPr>
            <p:ph type="ftr" sz="quarter" idx="10"/>
          </p:nvPr>
        </p:nvSpPr>
        <p:spPr>
          <a:xfrm>
            <a:off x="1158875" y="6315075"/>
            <a:ext cx="4568530" cy="200025"/>
          </a:xfrm>
        </p:spPr>
        <p:txBody>
          <a:bodyPr/>
          <a:lstStyle/>
          <a:p>
            <a:pPr>
              <a:defRPr/>
            </a:pPr>
            <a:r>
              <a:rPr lang="en-US" dirty="0">
                <a:solidFill>
                  <a:prstClr val="black">
                    <a:lumMod val="75000"/>
                    <a:lumOff val="25000"/>
                  </a:prstClr>
                </a:solidFill>
              </a:rPr>
              <a:t>SHIBA advisor continuing education  | July 2022</a:t>
            </a:r>
          </a:p>
        </p:txBody>
      </p:sp>
    </p:spTree>
    <p:extLst>
      <p:ext uri="{BB962C8B-B14F-4D97-AF65-F5344CB8AC3E}">
        <p14:creationId xmlns:p14="http://schemas.microsoft.com/office/powerpoint/2010/main" val="369117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C4EC3-D6BD-4310-9D91-B557E4EC82A1}"/>
              </a:ext>
            </a:extLst>
          </p:cNvPr>
          <p:cNvSpPr>
            <a:spLocks noGrp="1"/>
          </p:cNvSpPr>
          <p:nvPr>
            <p:ph type="title"/>
          </p:nvPr>
        </p:nvSpPr>
        <p:spPr/>
        <p:txBody>
          <a:bodyPr/>
          <a:lstStyle/>
          <a:p>
            <a:r>
              <a:rPr lang="en-US" dirty="0"/>
              <a:t>Scenario #3</a:t>
            </a:r>
          </a:p>
        </p:txBody>
      </p:sp>
      <p:sp>
        <p:nvSpPr>
          <p:cNvPr id="3" name="Content Placeholder 2">
            <a:extLst>
              <a:ext uri="{FF2B5EF4-FFF2-40B4-BE49-F238E27FC236}">
                <a16:creationId xmlns:a16="http://schemas.microsoft.com/office/drawing/2014/main" id="{01C2F3A9-BA84-4C36-B55C-3C720C040B49}"/>
              </a:ext>
            </a:extLst>
          </p:cNvPr>
          <p:cNvSpPr>
            <a:spLocks noGrp="1"/>
          </p:cNvSpPr>
          <p:nvPr>
            <p:ph idx="1"/>
          </p:nvPr>
        </p:nvSpPr>
        <p:spPr>
          <a:xfrm>
            <a:off x="360363" y="1344743"/>
            <a:ext cx="8445500" cy="4525963"/>
          </a:xfrm>
        </p:spPr>
        <p:txBody>
          <a:bodyPr/>
          <a:lstStyle/>
          <a:p>
            <a:r>
              <a:rPr lang="en-US" sz="2400" b="1" dirty="0"/>
              <a:t>I might consider WSHIP.</a:t>
            </a:r>
            <a:br>
              <a:rPr lang="en-US" sz="2400" b="1" dirty="0"/>
            </a:br>
            <a:endParaRPr lang="en-US" sz="2400" b="1" dirty="0"/>
          </a:p>
          <a:p>
            <a:pPr marL="0" marR="0">
              <a:lnSpc>
                <a:spcPct val="107000"/>
              </a:lnSpc>
              <a:spcBef>
                <a:spcPts val="0"/>
              </a:spcBef>
              <a:spcAft>
                <a:spcPts val="800"/>
              </a:spcAft>
            </a:pPr>
            <a:r>
              <a:rPr lang="en-US" sz="2400" dirty="0">
                <a:effectLst/>
                <a:latin typeface="Segoe UI" panose="020B0502040204020203" pitchFamily="34" charset="0"/>
                <a:ea typeface="Calibri" panose="020F0502020204030204" pitchFamily="34" charset="0"/>
                <a:cs typeface="Segoe UI" panose="020B0502040204020203" pitchFamily="34" charset="0"/>
              </a:rPr>
              <a:t>Olivia lives in Kennewick. She applied for a Medicare Supplement plan but was denied coverage due to several expensive medical conditions for which she has recently been treated.</a:t>
            </a:r>
          </a:p>
          <a:p>
            <a:pPr marL="0" marR="0">
              <a:lnSpc>
                <a:spcPct val="107000"/>
              </a:lnSpc>
              <a:spcBef>
                <a:spcPts val="0"/>
              </a:spcBef>
              <a:spcAft>
                <a:spcPts val="800"/>
              </a:spcAft>
            </a:pPr>
            <a:r>
              <a:rPr lang="en-US" sz="2400" dirty="0">
                <a:latin typeface="Segoe UI" panose="020B0502040204020203" pitchFamily="34" charset="0"/>
                <a:ea typeface="Calibri" panose="020F0502020204030204" pitchFamily="34" charset="0"/>
                <a:cs typeface="Segoe UI" panose="020B0502040204020203" pitchFamily="34" charset="0"/>
              </a:rPr>
              <a:t>She expects to need ongoing therapies that she can’t afford.</a:t>
            </a:r>
          </a:p>
          <a:p>
            <a:pPr marL="0" marR="0">
              <a:lnSpc>
                <a:spcPct val="107000"/>
              </a:lnSpc>
              <a:spcBef>
                <a:spcPts val="0"/>
              </a:spcBef>
              <a:spcAft>
                <a:spcPts val="800"/>
              </a:spcAft>
            </a:pPr>
            <a:endParaRPr lang="en-US" sz="2400" dirty="0">
              <a:latin typeface="Segoe UI" panose="020B0502040204020203" pitchFamily="34" charset="0"/>
              <a:ea typeface="Calibri" panose="020F0502020204030204" pitchFamily="34" charset="0"/>
              <a:cs typeface="Segoe UI" panose="020B0502040204020203" pitchFamily="34" charset="0"/>
            </a:endParaRPr>
          </a:p>
          <a:p>
            <a:pPr marL="0" marR="0" algn="r">
              <a:lnSpc>
                <a:spcPct val="107000"/>
              </a:lnSpc>
              <a:spcBef>
                <a:spcPts val="0"/>
              </a:spcBef>
              <a:spcAft>
                <a:spcPts val="800"/>
              </a:spcAft>
            </a:pPr>
            <a:r>
              <a:rPr lang="en-US" sz="2400" i="1" dirty="0">
                <a:effectLst/>
                <a:latin typeface="Segoe UI" panose="020B0502040204020203" pitchFamily="34" charset="0"/>
                <a:ea typeface="Calibri" panose="020F0502020204030204" pitchFamily="34" charset="0"/>
                <a:cs typeface="Segoe UI" panose="020B0502040204020203" pitchFamily="34" charset="0"/>
              </a:rPr>
              <a:t>Continued on next page…</a:t>
            </a:r>
          </a:p>
          <a:p>
            <a:endParaRPr lang="en-US" sz="2400" dirty="0"/>
          </a:p>
          <a:p>
            <a:pPr marL="457200" indent="-457200">
              <a:buFont typeface="Arial" panose="020B0604020202020204" pitchFamily="34" charset="0"/>
              <a:buChar char="•"/>
            </a:pPr>
            <a:endParaRPr lang="en-US" sz="2400" dirty="0"/>
          </a:p>
          <a:p>
            <a:endParaRPr lang="en-US" dirty="0"/>
          </a:p>
        </p:txBody>
      </p:sp>
      <p:sp>
        <p:nvSpPr>
          <p:cNvPr id="4" name="Slide Number Placeholder 3">
            <a:extLst>
              <a:ext uri="{FF2B5EF4-FFF2-40B4-BE49-F238E27FC236}">
                <a16:creationId xmlns:a16="http://schemas.microsoft.com/office/drawing/2014/main" id="{B27D83E1-6A5D-497A-8A8F-39DDA269C8E9}"/>
              </a:ext>
            </a:extLst>
          </p:cNvPr>
          <p:cNvSpPr>
            <a:spLocks noGrp="1"/>
          </p:cNvSpPr>
          <p:nvPr>
            <p:ph type="sldNum" sz="quarter" idx="11"/>
          </p:nvPr>
        </p:nvSpPr>
        <p:spPr/>
        <p:txBody>
          <a:bodyPr/>
          <a:lstStyle/>
          <a:p>
            <a:pPr>
              <a:defRPr/>
            </a:pPr>
            <a:fld id="{74481FA7-81C5-4C22-B35E-8DC15B33B2C9}" type="slidenum">
              <a:rPr lang="en-US" smtClean="0"/>
              <a:pPr>
                <a:defRPr/>
              </a:pPr>
              <a:t>22</a:t>
            </a:fld>
            <a:endParaRPr lang="en-US" dirty="0"/>
          </a:p>
        </p:txBody>
      </p:sp>
      <p:sp>
        <p:nvSpPr>
          <p:cNvPr id="6" name="Action Button: Go Forward or Next 5" descr="Next slide.">
            <a:hlinkClick r:id="" action="ppaction://hlinkshowjump?jump=nextslide" highlightClick="1"/>
            <a:extLst>
              <a:ext uri="{FF2B5EF4-FFF2-40B4-BE49-F238E27FC236}">
                <a16:creationId xmlns:a16="http://schemas.microsoft.com/office/drawing/2014/main" id="{2C458CE0-873D-4A54-A4E6-78BAB8774F48}"/>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Footer Placeholder 6">
            <a:extLst>
              <a:ext uri="{FF2B5EF4-FFF2-40B4-BE49-F238E27FC236}">
                <a16:creationId xmlns:a16="http://schemas.microsoft.com/office/drawing/2014/main" id="{7A5907E9-BA52-4780-A754-2B74D9F1CEBB}"/>
              </a:ext>
            </a:extLst>
          </p:cNvPr>
          <p:cNvSpPr>
            <a:spLocks noGrp="1"/>
          </p:cNvSpPr>
          <p:nvPr>
            <p:ph type="ftr" sz="quarter" idx="10"/>
          </p:nvPr>
        </p:nvSpPr>
        <p:spPr>
          <a:xfrm>
            <a:off x="1158875" y="6315075"/>
            <a:ext cx="4568530" cy="200025"/>
          </a:xfrm>
        </p:spPr>
        <p:txBody>
          <a:bodyPr/>
          <a:lstStyle/>
          <a:p>
            <a:pPr>
              <a:defRPr/>
            </a:pPr>
            <a:r>
              <a:rPr lang="en-US" dirty="0">
                <a:solidFill>
                  <a:prstClr val="black">
                    <a:lumMod val="75000"/>
                    <a:lumOff val="25000"/>
                  </a:prstClr>
                </a:solidFill>
              </a:rPr>
              <a:t>SHIBA advisor continuing education  | July 2022</a:t>
            </a:r>
          </a:p>
        </p:txBody>
      </p:sp>
    </p:spTree>
    <p:extLst>
      <p:ext uri="{BB962C8B-B14F-4D97-AF65-F5344CB8AC3E}">
        <p14:creationId xmlns:p14="http://schemas.microsoft.com/office/powerpoint/2010/main" val="23109336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C4EC3-D6BD-4310-9D91-B557E4EC82A1}"/>
              </a:ext>
            </a:extLst>
          </p:cNvPr>
          <p:cNvSpPr>
            <a:spLocks noGrp="1"/>
          </p:cNvSpPr>
          <p:nvPr>
            <p:ph type="title"/>
          </p:nvPr>
        </p:nvSpPr>
        <p:spPr/>
        <p:txBody>
          <a:bodyPr/>
          <a:lstStyle/>
          <a:p>
            <a:r>
              <a:rPr lang="en-US" dirty="0"/>
              <a:t>Scenario #3 </a:t>
            </a:r>
            <a:r>
              <a:rPr lang="en-US" i="1" dirty="0"/>
              <a:t>(continued)</a:t>
            </a:r>
            <a:endParaRPr lang="en-US" dirty="0"/>
          </a:p>
        </p:txBody>
      </p:sp>
      <p:sp>
        <p:nvSpPr>
          <p:cNvPr id="3" name="Content Placeholder 2">
            <a:extLst>
              <a:ext uri="{FF2B5EF4-FFF2-40B4-BE49-F238E27FC236}">
                <a16:creationId xmlns:a16="http://schemas.microsoft.com/office/drawing/2014/main" id="{01C2F3A9-BA84-4C36-B55C-3C720C040B49}"/>
              </a:ext>
            </a:extLst>
          </p:cNvPr>
          <p:cNvSpPr>
            <a:spLocks noGrp="1"/>
          </p:cNvSpPr>
          <p:nvPr>
            <p:ph idx="1"/>
          </p:nvPr>
        </p:nvSpPr>
        <p:spPr>
          <a:xfrm>
            <a:off x="360363" y="1287480"/>
            <a:ext cx="8445500" cy="4325938"/>
          </a:xfrm>
        </p:spPr>
        <p:txBody>
          <a:bodyPr/>
          <a:lstStyle/>
          <a:p>
            <a:pPr marL="342900" marR="0" lvl="0" indent="-342900">
              <a:lnSpc>
                <a:spcPct val="107000"/>
              </a:lnSpc>
              <a:spcBef>
                <a:spcPts val="0"/>
              </a:spcBef>
              <a:spcAft>
                <a:spcPts val="0"/>
              </a:spcAft>
              <a:buFont typeface="Symbol" panose="05050102010706020507" pitchFamily="18" charset="2"/>
              <a:buChar char=""/>
            </a:pPr>
            <a:endParaRPr lang="en-US" sz="1000" dirty="0">
              <a:effectLst/>
              <a:latin typeface="Segoe UI" panose="020B0502040204020203" pitchFamily="34" charset="0"/>
              <a:ea typeface="Calibri" panose="020F0502020204030204" pitchFamily="34" charset="0"/>
              <a:cs typeface="Segoe UI" panose="020B0502040204020203" pitchFamily="34" charset="0"/>
            </a:endParaRPr>
          </a:p>
          <a:p>
            <a:pPr marL="342900" indent="-342900">
              <a:lnSpc>
                <a:spcPct val="107000"/>
              </a:lnSpc>
              <a:spcBef>
                <a:spcPts val="0"/>
              </a:spcBef>
              <a:spcAft>
                <a:spcPts val="0"/>
              </a:spcAft>
              <a:buFont typeface="Symbol" panose="05050102010706020507" pitchFamily="18" charset="2"/>
              <a:buChar char=""/>
            </a:pPr>
            <a:r>
              <a:rPr lang="en-US" sz="2400" dirty="0">
                <a:effectLst/>
                <a:latin typeface="Segoe UI" panose="020B0502040204020203" pitchFamily="34" charset="0"/>
                <a:ea typeface="Calibri" panose="020F0502020204030204" pitchFamily="34" charset="0"/>
                <a:cs typeface="Segoe UI" panose="020B0502040204020203" pitchFamily="34" charset="0"/>
              </a:rPr>
              <a:t>What’s important about the timing of her actions and plans?</a:t>
            </a:r>
          </a:p>
          <a:p>
            <a:pPr marL="342900" indent="-342900">
              <a:lnSpc>
                <a:spcPct val="107000"/>
              </a:lnSpc>
              <a:spcBef>
                <a:spcPts val="0"/>
              </a:spcBef>
              <a:spcAft>
                <a:spcPts val="0"/>
              </a:spcAft>
              <a:buFont typeface="Symbol" panose="05050102010706020507" pitchFamily="18" charset="2"/>
              <a:buChar char=""/>
            </a:pPr>
            <a:endParaRPr lang="en-US" sz="1000" dirty="0">
              <a:effectLst/>
              <a:latin typeface="Segoe UI" panose="020B0502040204020203" pitchFamily="34" charset="0"/>
              <a:ea typeface="Calibri" panose="020F0502020204030204" pitchFamily="34" charset="0"/>
              <a:cs typeface="Segoe UI" panose="020B0502040204020203"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Segoe UI" panose="020B0502040204020203" pitchFamily="34" charset="0"/>
                <a:ea typeface="Calibri" panose="020F0502020204030204" pitchFamily="34" charset="0"/>
                <a:cs typeface="Segoe UI" panose="020B0502040204020203" pitchFamily="34" charset="0"/>
              </a:rPr>
              <a:t>What resources would you use in counseling or send to her before or after the appointment?</a:t>
            </a:r>
          </a:p>
          <a:p>
            <a:pPr marL="342900" marR="0" lvl="0" indent="-342900">
              <a:lnSpc>
                <a:spcPct val="107000"/>
              </a:lnSpc>
              <a:spcBef>
                <a:spcPts val="0"/>
              </a:spcBef>
              <a:spcAft>
                <a:spcPts val="0"/>
              </a:spcAft>
              <a:buFont typeface="Symbol" panose="05050102010706020507" pitchFamily="18" charset="2"/>
              <a:buChar char=""/>
            </a:pPr>
            <a:endParaRPr lang="en-US" sz="1000" dirty="0">
              <a:effectLst/>
              <a:latin typeface="Segoe UI" panose="020B0502040204020203" pitchFamily="34" charset="0"/>
              <a:ea typeface="Calibri" panose="020F0502020204030204" pitchFamily="34" charset="0"/>
              <a:cs typeface="Segoe UI" panose="020B0502040204020203" pitchFamily="34" charset="0"/>
            </a:endParaRPr>
          </a:p>
          <a:p>
            <a:pPr marL="342900" marR="0" lvl="0" indent="-342900">
              <a:lnSpc>
                <a:spcPct val="107000"/>
              </a:lnSpc>
              <a:spcBef>
                <a:spcPts val="0"/>
              </a:spcBef>
              <a:spcAft>
                <a:spcPts val="800"/>
              </a:spcAft>
              <a:buFont typeface="Symbol" panose="05050102010706020507" pitchFamily="18" charset="2"/>
              <a:buChar char=""/>
            </a:pPr>
            <a:r>
              <a:rPr lang="en-US" sz="2400" dirty="0">
                <a:effectLst/>
                <a:latin typeface="Segoe UI" panose="020B0502040204020203" pitchFamily="34" charset="0"/>
                <a:ea typeface="Calibri" panose="020F0502020204030204" pitchFamily="34" charset="0"/>
                <a:cs typeface="Segoe UI" panose="020B0502040204020203" pitchFamily="34" charset="0"/>
              </a:rPr>
              <a:t>What makes this scenario challenging?</a:t>
            </a:r>
          </a:p>
          <a:p>
            <a:endParaRPr lang="en-US" sz="2400" dirty="0">
              <a:latin typeface="Segoe UI" panose="020B0502040204020203" pitchFamily="34" charset="0"/>
              <a:cs typeface="Segoe UI" panose="020B0502040204020203" pitchFamily="34" charset="0"/>
            </a:endParaRPr>
          </a:p>
          <a:p>
            <a:pPr marL="457200" indent="-457200">
              <a:buFont typeface="Arial" panose="020B0604020202020204" pitchFamily="34" charset="0"/>
              <a:buChar char="•"/>
            </a:pPr>
            <a:endParaRPr lang="en-US" sz="2400" dirty="0"/>
          </a:p>
          <a:p>
            <a:endParaRPr lang="en-US" dirty="0"/>
          </a:p>
        </p:txBody>
      </p:sp>
      <p:sp>
        <p:nvSpPr>
          <p:cNvPr id="4" name="Slide Number Placeholder 3">
            <a:extLst>
              <a:ext uri="{FF2B5EF4-FFF2-40B4-BE49-F238E27FC236}">
                <a16:creationId xmlns:a16="http://schemas.microsoft.com/office/drawing/2014/main" id="{B27D83E1-6A5D-497A-8A8F-39DDA269C8E9}"/>
              </a:ext>
            </a:extLst>
          </p:cNvPr>
          <p:cNvSpPr>
            <a:spLocks noGrp="1"/>
          </p:cNvSpPr>
          <p:nvPr>
            <p:ph type="sldNum" sz="quarter" idx="11"/>
          </p:nvPr>
        </p:nvSpPr>
        <p:spPr/>
        <p:txBody>
          <a:bodyPr/>
          <a:lstStyle/>
          <a:p>
            <a:pPr>
              <a:defRPr/>
            </a:pPr>
            <a:fld id="{74481FA7-81C5-4C22-B35E-8DC15B33B2C9}" type="slidenum">
              <a:rPr lang="en-US" smtClean="0"/>
              <a:pPr>
                <a:defRPr/>
              </a:pPr>
              <a:t>23</a:t>
            </a:fld>
            <a:endParaRPr lang="en-US" dirty="0"/>
          </a:p>
        </p:txBody>
      </p:sp>
      <p:sp>
        <p:nvSpPr>
          <p:cNvPr id="6" name="Action Button: Go Forward or Next 5" descr="Next slide.">
            <a:hlinkClick r:id="" action="ppaction://hlinkshowjump?jump=nextslide" highlightClick="1"/>
            <a:extLst>
              <a:ext uri="{FF2B5EF4-FFF2-40B4-BE49-F238E27FC236}">
                <a16:creationId xmlns:a16="http://schemas.microsoft.com/office/drawing/2014/main" id="{2C458CE0-873D-4A54-A4E6-78BAB8774F48}"/>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Footer Placeholder 6">
            <a:extLst>
              <a:ext uri="{FF2B5EF4-FFF2-40B4-BE49-F238E27FC236}">
                <a16:creationId xmlns:a16="http://schemas.microsoft.com/office/drawing/2014/main" id="{7A5907E9-BA52-4780-A754-2B74D9F1CEBB}"/>
              </a:ext>
            </a:extLst>
          </p:cNvPr>
          <p:cNvSpPr>
            <a:spLocks noGrp="1"/>
          </p:cNvSpPr>
          <p:nvPr>
            <p:ph type="ftr" sz="quarter" idx="10"/>
          </p:nvPr>
        </p:nvSpPr>
        <p:spPr>
          <a:xfrm>
            <a:off x="1158875" y="6315075"/>
            <a:ext cx="4568530" cy="200025"/>
          </a:xfrm>
        </p:spPr>
        <p:txBody>
          <a:bodyPr/>
          <a:lstStyle/>
          <a:p>
            <a:pPr>
              <a:defRPr/>
            </a:pPr>
            <a:r>
              <a:rPr lang="en-US" dirty="0">
                <a:solidFill>
                  <a:prstClr val="black">
                    <a:lumMod val="75000"/>
                    <a:lumOff val="25000"/>
                  </a:prstClr>
                </a:solidFill>
              </a:rPr>
              <a:t>SHIBA advisor continuing education  | July 2022</a:t>
            </a:r>
          </a:p>
        </p:txBody>
      </p:sp>
    </p:spTree>
    <p:extLst>
      <p:ext uri="{BB962C8B-B14F-4D97-AF65-F5344CB8AC3E}">
        <p14:creationId xmlns:p14="http://schemas.microsoft.com/office/powerpoint/2010/main" val="26028939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359B3-D3A1-4964-AF02-B971EA8CDF56}"/>
              </a:ext>
            </a:extLst>
          </p:cNvPr>
          <p:cNvSpPr>
            <a:spLocks noGrp="1"/>
          </p:cNvSpPr>
          <p:nvPr>
            <p:ph type="title"/>
          </p:nvPr>
        </p:nvSpPr>
        <p:spPr/>
        <p:txBody>
          <a:bodyPr/>
          <a:lstStyle/>
          <a:p>
            <a:r>
              <a:rPr lang="en-US" dirty="0"/>
              <a:t>Scenario discussion</a:t>
            </a:r>
          </a:p>
        </p:txBody>
      </p:sp>
      <p:sp>
        <p:nvSpPr>
          <p:cNvPr id="4" name="Action Button: Go Forward or Next 3" descr="Next slide.">
            <a:hlinkClick r:id="" action="ppaction://hlinkshowjump?jump=nextslide" highlightClick="1"/>
            <a:extLst>
              <a:ext uri="{FF2B5EF4-FFF2-40B4-BE49-F238E27FC236}">
                <a16:creationId xmlns:a16="http://schemas.microsoft.com/office/drawing/2014/main" id="{E0246314-36D4-4E52-9862-CF88D390A818}"/>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Footer Placeholder 6">
            <a:extLst>
              <a:ext uri="{FF2B5EF4-FFF2-40B4-BE49-F238E27FC236}">
                <a16:creationId xmlns:a16="http://schemas.microsoft.com/office/drawing/2014/main" id="{F1CA1D85-805C-4F4D-BE2E-60B352014C46}"/>
              </a:ext>
            </a:extLst>
          </p:cNvPr>
          <p:cNvSpPr>
            <a:spLocks noGrp="1"/>
          </p:cNvSpPr>
          <p:nvPr>
            <p:ph type="ftr" sz="quarter" idx="10"/>
          </p:nvPr>
        </p:nvSpPr>
        <p:spPr>
          <a:xfrm>
            <a:off x="1158875" y="6315075"/>
            <a:ext cx="4568530" cy="200025"/>
          </a:xfrm>
        </p:spPr>
        <p:txBody>
          <a:bodyPr/>
          <a:lstStyle/>
          <a:p>
            <a:pPr>
              <a:defRPr/>
            </a:pPr>
            <a:r>
              <a:rPr lang="en-US" dirty="0">
                <a:solidFill>
                  <a:prstClr val="black">
                    <a:lumMod val="75000"/>
                    <a:lumOff val="25000"/>
                  </a:prstClr>
                </a:solidFill>
              </a:rPr>
              <a:t>SHIBA advisor continuing education  | July 2022</a:t>
            </a:r>
          </a:p>
        </p:txBody>
      </p:sp>
    </p:spTree>
    <p:extLst>
      <p:ext uri="{BB962C8B-B14F-4D97-AF65-F5344CB8AC3E}">
        <p14:creationId xmlns:p14="http://schemas.microsoft.com/office/powerpoint/2010/main" val="33467952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BF5FD-CE49-4EB8-8555-3D491C944CAF}"/>
              </a:ext>
            </a:extLst>
          </p:cNvPr>
          <p:cNvSpPr>
            <a:spLocks noGrp="1"/>
          </p:cNvSpPr>
          <p:nvPr>
            <p:ph type="title"/>
          </p:nvPr>
        </p:nvSpPr>
        <p:spPr/>
        <p:txBody>
          <a:bodyPr/>
          <a:lstStyle/>
          <a:p>
            <a:r>
              <a:rPr lang="en-US" sz="3200" dirty="0"/>
              <a:t>Small-group exercise</a:t>
            </a:r>
            <a:br>
              <a:rPr lang="en-US" dirty="0"/>
            </a:br>
            <a:endParaRPr lang="en-US" dirty="0"/>
          </a:p>
        </p:txBody>
      </p:sp>
      <p:sp>
        <p:nvSpPr>
          <p:cNvPr id="4" name="Content Placeholder 3">
            <a:extLst>
              <a:ext uri="{FF2B5EF4-FFF2-40B4-BE49-F238E27FC236}">
                <a16:creationId xmlns:a16="http://schemas.microsoft.com/office/drawing/2014/main" id="{D7E0C319-DD45-4BC8-B849-5530042D500B}"/>
              </a:ext>
            </a:extLst>
          </p:cNvPr>
          <p:cNvSpPr>
            <a:spLocks noGrp="1"/>
          </p:cNvSpPr>
          <p:nvPr>
            <p:ph idx="1"/>
          </p:nvPr>
        </p:nvSpPr>
        <p:spPr>
          <a:xfrm>
            <a:off x="360363" y="1311275"/>
            <a:ext cx="8445500" cy="4845685"/>
          </a:xfrm>
        </p:spPr>
        <p:txBody>
          <a:bodyPr/>
          <a:lstStyle/>
          <a:p>
            <a:r>
              <a:rPr lang="en-US" dirty="0"/>
              <a:t>Please raise your hand or use the chat feature to share your ideas.</a:t>
            </a:r>
          </a:p>
        </p:txBody>
      </p:sp>
      <p:sp>
        <p:nvSpPr>
          <p:cNvPr id="5" name="Slide Number Placeholder 4"/>
          <p:cNvSpPr>
            <a:spLocks noGrp="1"/>
          </p:cNvSpPr>
          <p:nvPr>
            <p:ph type="sldNum" sz="quarter" idx="11"/>
          </p:nvPr>
        </p:nvSpPr>
        <p:spPr/>
        <p:txBody>
          <a:bodyPr/>
          <a:lstStyle/>
          <a:p>
            <a:pPr>
              <a:defRPr/>
            </a:pPr>
            <a:fld id="{91EAB261-394D-4D9C-9A31-C9FF847D6AC9}" type="slidenum">
              <a:rPr lang="en-US" smtClean="0"/>
              <a:pPr>
                <a:defRPr/>
              </a:pPr>
              <a:t>25</a:t>
            </a:fld>
            <a:endParaRPr lang="en-US" dirty="0"/>
          </a:p>
        </p:txBody>
      </p:sp>
      <p:sp>
        <p:nvSpPr>
          <p:cNvPr id="6" name="Action Button: Go Forward or Next 5" descr="Next slide.">
            <a:hlinkClick r:id="" action="ppaction://hlinkshowjump?jump=nextslide" highlightClick="1"/>
            <a:extLst>
              <a:ext uri="{FF2B5EF4-FFF2-40B4-BE49-F238E27FC236}">
                <a16:creationId xmlns:a16="http://schemas.microsoft.com/office/drawing/2014/main" id="{362F5324-408E-4419-BA5B-EA94655CD867}"/>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6">
            <a:extLst>
              <a:ext uri="{FF2B5EF4-FFF2-40B4-BE49-F238E27FC236}">
                <a16:creationId xmlns:a16="http://schemas.microsoft.com/office/drawing/2014/main" id="{DE1B9F91-CBE1-49A5-A2C4-635DDA495D22}"/>
              </a:ext>
            </a:extLst>
          </p:cNvPr>
          <p:cNvSpPr>
            <a:spLocks noGrp="1"/>
          </p:cNvSpPr>
          <p:nvPr>
            <p:ph type="ftr" sz="quarter" idx="10"/>
          </p:nvPr>
        </p:nvSpPr>
        <p:spPr>
          <a:xfrm>
            <a:off x="1158875" y="6315075"/>
            <a:ext cx="4568530" cy="200025"/>
          </a:xfrm>
        </p:spPr>
        <p:txBody>
          <a:bodyPr/>
          <a:lstStyle/>
          <a:p>
            <a:pPr>
              <a:defRPr/>
            </a:pPr>
            <a:r>
              <a:rPr lang="en-US" dirty="0">
                <a:solidFill>
                  <a:prstClr val="black">
                    <a:lumMod val="75000"/>
                    <a:lumOff val="25000"/>
                  </a:prstClr>
                </a:solidFill>
              </a:rPr>
              <a:t>SHIBA advisor continuing education  | July 2022</a:t>
            </a:r>
          </a:p>
        </p:txBody>
      </p:sp>
    </p:spTree>
    <p:extLst>
      <p:ext uri="{BB962C8B-B14F-4D97-AF65-F5344CB8AC3E}">
        <p14:creationId xmlns:p14="http://schemas.microsoft.com/office/powerpoint/2010/main" val="39901872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510D7-4549-4AC8-B4E2-F1DAF8E13E78}"/>
              </a:ext>
            </a:extLst>
          </p:cNvPr>
          <p:cNvSpPr>
            <a:spLocks noGrp="1"/>
          </p:cNvSpPr>
          <p:nvPr>
            <p:ph type="title"/>
          </p:nvPr>
        </p:nvSpPr>
        <p:spPr/>
        <p:txBody>
          <a:bodyPr/>
          <a:lstStyle/>
          <a:p>
            <a:r>
              <a:rPr lang="en-US" dirty="0">
                <a:latin typeface="Segoe UI" panose="020B0502040204020203" pitchFamily="34" charset="0"/>
                <a:cs typeface="Segoe UI" panose="020B0502040204020203" pitchFamily="34" charset="0"/>
              </a:rPr>
              <a:t>Next steps</a:t>
            </a:r>
            <a:br>
              <a:rPr lang="en-US" dirty="0"/>
            </a:br>
            <a:endParaRPr lang="en-US" dirty="0"/>
          </a:p>
        </p:txBody>
      </p:sp>
      <p:sp>
        <p:nvSpPr>
          <p:cNvPr id="4" name="Content Placeholder 3">
            <a:extLst>
              <a:ext uri="{FF2B5EF4-FFF2-40B4-BE49-F238E27FC236}">
                <a16:creationId xmlns:a16="http://schemas.microsoft.com/office/drawing/2014/main" id="{0444995D-9B2F-4973-ABF5-A341CB1E7914}"/>
              </a:ext>
            </a:extLst>
          </p:cNvPr>
          <p:cNvSpPr>
            <a:spLocks noGrp="1"/>
          </p:cNvSpPr>
          <p:nvPr>
            <p:ph idx="1"/>
          </p:nvPr>
        </p:nvSpPr>
        <p:spPr/>
        <p:txBody>
          <a:bodyPr/>
          <a:lstStyle/>
          <a:p>
            <a:pPr marL="457200" indent="-457200">
              <a:buFont typeface="Arial" panose="020B0604020202020204" pitchFamily="34" charset="0"/>
              <a:buChar char="•"/>
            </a:pPr>
            <a:r>
              <a:rPr lang="en-US" dirty="0"/>
              <a:t>Thank you!</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We’re going to use these ideas to build out our toolkit, including getting ready for the program next month.</a:t>
            </a:r>
          </a:p>
          <a:p>
            <a:endParaRPr lang="en-US" dirty="0"/>
          </a:p>
        </p:txBody>
      </p:sp>
      <p:sp>
        <p:nvSpPr>
          <p:cNvPr id="5" name="Slide Number Placeholder 4"/>
          <p:cNvSpPr>
            <a:spLocks noGrp="1"/>
          </p:cNvSpPr>
          <p:nvPr>
            <p:ph type="sldNum" sz="quarter" idx="11"/>
          </p:nvPr>
        </p:nvSpPr>
        <p:spPr/>
        <p:txBody>
          <a:bodyPr/>
          <a:lstStyle/>
          <a:p>
            <a:pPr>
              <a:defRPr/>
            </a:pPr>
            <a:fld id="{91EAB261-394D-4D9C-9A31-C9FF847D6AC9}" type="slidenum">
              <a:rPr lang="en-US" smtClean="0"/>
              <a:pPr>
                <a:defRPr/>
              </a:pPr>
              <a:t>26</a:t>
            </a:fld>
            <a:endParaRPr lang="en-US" dirty="0"/>
          </a:p>
        </p:txBody>
      </p:sp>
      <p:sp>
        <p:nvSpPr>
          <p:cNvPr id="6" name="Action Button: Go Forward or Next 5" descr="Next slide.">
            <a:hlinkClick r:id="" action="ppaction://hlinkshowjump?jump=nextslide" highlightClick="1"/>
            <a:extLst>
              <a:ext uri="{FF2B5EF4-FFF2-40B4-BE49-F238E27FC236}">
                <a16:creationId xmlns:a16="http://schemas.microsoft.com/office/drawing/2014/main" id="{3A4E23E3-EDEE-400C-968E-622438ADD259}"/>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6">
            <a:extLst>
              <a:ext uri="{FF2B5EF4-FFF2-40B4-BE49-F238E27FC236}">
                <a16:creationId xmlns:a16="http://schemas.microsoft.com/office/drawing/2014/main" id="{3944D29A-5C55-4E89-BBC1-D5DE9CDF57F8}"/>
              </a:ext>
            </a:extLst>
          </p:cNvPr>
          <p:cNvSpPr>
            <a:spLocks noGrp="1"/>
          </p:cNvSpPr>
          <p:nvPr>
            <p:ph type="ftr" sz="quarter" idx="10"/>
          </p:nvPr>
        </p:nvSpPr>
        <p:spPr>
          <a:xfrm>
            <a:off x="1158875" y="6315075"/>
            <a:ext cx="4568530" cy="200025"/>
          </a:xfrm>
        </p:spPr>
        <p:txBody>
          <a:bodyPr/>
          <a:lstStyle/>
          <a:p>
            <a:pPr>
              <a:defRPr/>
            </a:pPr>
            <a:r>
              <a:rPr lang="en-US" dirty="0">
                <a:solidFill>
                  <a:prstClr val="black">
                    <a:lumMod val="75000"/>
                    <a:lumOff val="25000"/>
                  </a:prstClr>
                </a:solidFill>
              </a:rPr>
              <a:t>SHIBA advisor continuing education  | July 2022</a:t>
            </a:r>
          </a:p>
        </p:txBody>
      </p:sp>
    </p:spTree>
    <p:extLst>
      <p:ext uri="{BB962C8B-B14F-4D97-AF65-F5344CB8AC3E}">
        <p14:creationId xmlns:p14="http://schemas.microsoft.com/office/powerpoint/2010/main" val="42458407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359B3-D3A1-4964-AF02-B971EA8CDF56}"/>
              </a:ext>
            </a:extLst>
          </p:cNvPr>
          <p:cNvSpPr>
            <a:spLocks noGrp="1"/>
          </p:cNvSpPr>
          <p:nvPr>
            <p:ph type="title"/>
          </p:nvPr>
        </p:nvSpPr>
        <p:spPr/>
        <p:txBody>
          <a:bodyPr/>
          <a:lstStyle/>
          <a:p>
            <a:r>
              <a:rPr lang="en-US" dirty="0"/>
              <a:t>Course objectives</a:t>
            </a:r>
          </a:p>
        </p:txBody>
      </p:sp>
      <p:sp>
        <p:nvSpPr>
          <p:cNvPr id="3" name="Subtitle 2">
            <a:extLst>
              <a:ext uri="{FF2B5EF4-FFF2-40B4-BE49-F238E27FC236}">
                <a16:creationId xmlns:a16="http://schemas.microsoft.com/office/drawing/2014/main" id="{77DF0E4A-68A7-4A8A-8A61-62A7FE91AB8C}"/>
              </a:ext>
            </a:extLst>
          </p:cNvPr>
          <p:cNvSpPr>
            <a:spLocks noGrp="1"/>
          </p:cNvSpPr>
          <p:nvPr>
            <p:ph type="body" idx="1"/>
          </p:nvPr>
        </p:nvSpPr>
        <p:spPr/>
        <p:txBody>
          <a:bodyPr/>
          <a:lstStyle/>
          <a:p>
            <a:r>
              <a:rPr lang="en-US" dirty="0"/>
              <a:t>Review</a:t>
            </a:r>
          </a:p>
        </p:txBody>
      </p:sp>
      <p:sp>
        <p:nvSpPr>
          <p:cNvPr id="4" name="Action Button: Go Forward or Next 3" descr="Next slide.">
            <a:hlinkClick r:id="" action="ppaction://hlinkshowjump?jump=nextslide" highlightClick="1"/>
            <a:extLst>
              <a:ext uri="{FF2B5EF4-FFF2-40B4-BE49-F238E27FC236}">
                <a16:creationId xmlns:a16="http://schemas.microsoft.com/office/drawing/2014/main" id="{B13A25C4-0BEE-4C46-B477-11FA26F46981}"/>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Footer Placeholder 6">
            <a:extLst>
              <a:ext uri="{FF2B5EF4-FFF2-40B4-BE49-F238E27FC236}">
                <a16:creationId xmlns:a16="http://schemas.microsoft.com/office/drawing/2014/main" id="{322379D2-871A-48EE-A602-09A03464A713}"/>
              </a:ext>
            </a:extLst>
          </p:cNvPr>
          <p:cNvSpPr>
            <a:spLocks noGrp="1"/>
          </p:cNvSpPr>
          <p:nvPr>
            <p:ph type="ftr" sz="quarter" idx="10"/>
          </p:nvPr>
        </p:nvSpPr>
        <p:spPr>
          <a:xfrm>
            <a:off x="1158875" y="6315075"/>
            <a:ext cx="4568530" cy="200025"/>
          </a:xfrm>
        </p:spPr>
        <p:txBody>
          <a:bodyPr/>
          <a:lstStyle/>
          <a:p>
            <a:pPr>
              <a:defRPr/>
            </a:pPr>
            <a:r>
              <a:rPr lang="en-US" dirty="0">
                <a:solidFill>
                  <a:prstClr val="black">
                    <a:lumMod val="75000"/>
                    <a:lumOff val="25000"/>
                  </a:prstClr>
                </a:solidFill>
              </a:rPr>
              <a:t>SHIBA advisor continuing education  | July 2022</a:t>
            </a:r>
          </a:p>
        </p:txBody>
      </p:sp>
    </p:spTree>
    <p:extLst>
      <p:ext uri="{BB962C8B-B14F-4D97-AF65-F5344CB8AC3E}">
        <p14:creationId xmlns:p14="http://schemas.microsoft.com/office/powerpoint/2010/main" val="20864168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174A654-3FA8-46A6-9311-06BE0DC4CF2E}"/>
              </a:ext>
            </a:extLst>
          </p:cNvPr>
          <p:cNvSpPr>
            <a:spLocks noGrp="1"/>
          </p:cNvSpPr>
          <p:nvPr>
            <p:ph type="title"/>
          </p:nvPr>
        </p:nvSpPr>
        <p:spPr/>
        <p:txBody>
          <a:bodyPr/>
          <a:lstStyle/>
          <a:p>
            <a:r>
              <a:rPr lang="en-US" dirty="0"/>
              <a:t>Course objectives</a:t>
            </a:r>
          </a:p>
        </p:txBody>
      </p:sp>
      <p:sp>
        <p:nvSpPr>
          <p:cNvPr id="5" name="Slide Number Placeholder 4">
            <a:extLst>
              <a:ext uri="{FF2B5EF4-FFF2-40B4-BE49-F238E27FC236}">
                <a16:creationId xmlns:a16="http://schemas.microsoft.com/office/drawing/2014/main" id="{888AD015-0020-4D7D-866B-85A210D9B7AD}"/>
              </a:ext>
            </a:extLst>
          </p:cNvPr>
          <p:cNvSpPr>
            <a:spLocks noGrp="1"/>
          </p:cNvSpPr>
          <p:nvPr>
            <p:ph type="sldNum" sz="quarter" idx="11"/>
          </p:nvPr>
        </p:nvSpPr>
        <p:spPr/>
        <p:txBody>
          <a:bodyPr/>
          <a:lstStyle/>
          <a:p>
            <a:pPr>
              <a:defRPr/>
            </a:pPr>
            <a:fld id="{91EAB261-394D-4D9C-9A31-C9FF847D6AC9}" type="slidenum">
              <a:rPr lang="en-US" smtClean="0"/>
              <a:pPr>
                <a:defRPr/>
              </a:pPr>
              <a:t>28</a:t>
            </a:fld>
            <a:endParaRPr lang="en-US" dirty="0"/>
          </a:p>
        </p:txBody>
      </p:sp>
      <p:sp>
        <p:nvSpPr>
          <p:cNvPr id="8" name="Action Button: Go Forward or Next 7" descr="Next slide.">
            <a:hlinkClick r:id="" action="ppaction://hlinkshowjump?jump=nextslide" highlightClick="1"/>
            <a:extLst>
              <a:ext uri="{FF2B5EF4-FFF2-40B4-BE49-F238E27FC236}">
                <a16:creationId xmlns:a16="http://schemas.microsoft.com/office/drawing/2014/main" id="{496F7385-B34F-4F56-B693-3348FDF6716B}"/>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Content Placeholder 6">
            <a:extLst>
              <a:ext uri="{FF2B5EF4-FFF2-40B4-BE49-F238E27FC236}">
                <a16:creationId xmlns:a16="http://schemas.microsoft.com/office/drawing/2014/main" id="{87BFBE89-71CF-4EF9-A262-5F6D2AFC7B33}"/>
              </a:ext>
            </a:extLst>
          </p:cNvPr>
          <p:cNvSpPr>
            <a:spLocks noGrp="1"/>
          </p:cNvSpPr>
          <p:nvPr>
            <p:ph idx="1"/>
          </p:nvPr>
        </p:nvSpPr>
        <p:spPr>
          <a:xfrm>
            <a:off x="360363" y="1089890"/>
            <a:ext cx="8445500" cy="4706353"/>
          </a:xfrm>
        </p:spPr>
        <p:txBody>
          <a:bodyPr/>
          <a:lstStyle/>
          <a:p>
            <a:pPr marL="342900" marR="0" lvl="0" indent="-342900">
              <a:lnSpc>
                <a:spcPct val="107000"/>
              </a:lnSpc>
              <a:spcBef>
                <a:spcPts val="0"/>
              </a:spcBef>
              <a:spcAft>
                <a:spcPts val="0"/>
              </a:spcAft>
              <a:buFont typeface="+mj-lt"/>
              <a:buAutoNum type="arabicPeriod"/>
            </a:pPr>
            <a:r>
              <a:rPr lang="en-US" dirty="0">
                <a:effectLst/>
                <a:latin typeface="Segoe UI" panose="020B0502040204020203" pitchFamily="34" charset="0"/>
                <a:ea typeface="Calibri" panose="020F0502020204030204" pitchFamily="34" charset="0"/>
                <a:cs typeface="Segoe UI" panose="020B0502040204020203" pitchFamily="34" charset="0"/>
              </a:rPr>
              <a:t>Based on a client interview, the volunteer can determine whether the beneficiary has </a:t>
            </a:r>
            <a:r>
              <a:rPr lang="en-US" sz="2800" dirty="0"/>
              <a:t>Guaranteed Issue for Medigap </a:t>
            </a:r>
            <a:r>
              <a:rPr lang="en-US" dirty="0">
                <a:effectLst/>
                <a:latin typeface="Segoe UI" panose="020B0502040204020203" pitchFamily="34" charset="0"/>
                <a:ea typeface="Calibri" panose="020F0502020204030204" pitchFamily="34" charset="0"/>
                <a:cs typeface="Segoe UI" panose="020B0502040204020203" pitchFamily="34" charset="0"/>
              </a:rPr>
              <a:t>rights and protections.</a:t>
            </a:r>
          </a:p>
          <a:p>
            <a:pPr marL="342900" marR="0" lvl="0" indent="-342900">
              <a:lnSpc>
                <a:spcPct val="107000"/>
              </a:lnSpc>
              <a:spcBef>
                <a:spcPts val="0"/>
              </a:spcBef>
              <a:spcAft>
                <a:spcPts val="0"/>
              </a:spcAft>
              <a:buFont typeface="+mj-lt"/>
              <a:buAutoNum type="arabicPeriod"/>
            </a:pPr>
            <a:endParaRPr lang="en-US" sz="900" dirty="0">
              <a:effectLst/>
              <a:latin typeface="Segoe UI" panose="020B0502040204020203" pitchFamily="34" charset="0"/>
              <a:ea typeface="Calibri" panose="020F0502020204030204" pitchFamily="34" charset="0"/>
              <a:cs typeface="Segoe UI" panose="020B0502040204020203" pitchFamily="34" charset="0"/>
            </a:endParaRPr>
          </a:p>
          <a:p>
            <a:pPr marL="342900" marR="0" lvl="0" indent="-342900">
              <a:lnSpc>
                <a:spcPct val="107000"/>
              </a:lnSpc>
              <a:spcBef>
                <a:spcPts val="0"/>
              </a:spcBef>
              <a:spcAft>
                <a:spcPts val="0"/>
              </a:spcAft>
              <a:buFont typeface="+mj-lt"/>
              <a:buAutoNum type="arabicPeriod"/>
            </a:pPr>
            <a:r>
              <a:rPr lang="en-US" dirty="0">
                <a:latin typeface="Segoe UI" panose="020B0502040204020203" pitchFamily="34" charset="0"/>
                <a:ea typeface="Calibri" panose="020F0502020204030204" pitchFamily="34" charset="0"/>
                <a:cs typeface="Segoe UI" panose="020B0502040204020203" pitchFamily="34" charset="0"/>
              </a:rPr>
              <a:t>Using a SHIBA publication, describe to a client what coverage a standard Medigap Plan G provides (after Medicare) and what the beneficiary liability is.</a:t>
            </a:r>
          </a:p>
          <a:p>
            <a:pPr marL="342900" marR="0" lvl="0" indent="-342900">
              <a:lnSpc>
                <a:spcPct val="107000"/>
              </a:lnSpc>
              <a:spcBef>
                <a:spcPts val="0"/>
              </a:spcBef>
              <a:spcAft>
                <a:spcPts val="0"/>
              </a:spcAft>
              <a:buFont typeface="+mj-lt"/>
              <a:buAutoNum type="arabicPeriod"/>
            </a:pPr>
            <a:endParaRPr lang="en-US" sz="900" dirty="0">
              <a:latin typeface="Segoe UI" panose="020B0502040204020203" pitchFamily="34" charset="0"/>
              <a:ea typeface="Calibri" panose="020F0502020204030204" pitchFamily="34" charset="0"/>
              <a:cs typeface="Segoe UI" panose="020B0502040204020203" pitchFamily="34" charset="0"/>
            </a:endParaRPr>
          </a:p>
          <a:p>
            <a:pPr marL="342900" marR="0" lvl="0" indent="-342900">
              <a:lnSpc>
                <a:spcPct val="107000"/>
              </a:lnSpc>
              <a:spcBef>
                <a:spcPts val="0"/>
              </a:spcBef>
              <a:spcAft>
                <a:spcPts val="0"/>
              </a:spcAft>
              <a:buFont typeface="+mj-lt"/>
              <a:buAutoNum type="arabicPeriod"/>
            </a:pPr>
            <a:r>
              <a:rPr lang="en-US" dirty="0">
                <a:latin typeface="Segoe UI" panose="020B0502040204020203" pitchFamily="34" charset="0"/>
                <a:ea typeface="Calibri" panose="020F0502020204030204" pitchFamily="34" charset="0"/>
                <a:cs typeface="Segoe UI" panose="020B0502040204020203" pitchFamily="34" charset="0"/>
              </a:rPr>
              <a:t>Summarize, for a client, the general rules (federal and state) about medical underwriting and waiting periods for pre-existing conditions.</a:t>
            </a:r>
          </a:p>
          <a:p>
            <a:pPr marR="0" lvl="0" algn="r">
              <a:lnSpc>
                <a:spcPct val="107000"/>
              </a:lnSpc>
              <a:spcBef>
                <a:spcPts val="0"/>
              </a:spcBef>
              <a:spcAft>
                <a:spcPts val="0"/>
              </a:spcAft>
            </a:pPr>
            <a:r>
              <a:rPr lang="en-US" i="1" dirty="0">
                <a:latin typeface="Segoe UI" panose="020B0502040204020203" pitchFamily="34" charset="0"/>
                <a:ea typeface="Calibri" panose="020F0502020204030204" pitchFamily="34" charset="0"/>
                <a:cs typeface="Segoe UI" panose="020B0502040204020203" pitchFamily="34" charset="0"/>
              </a:rPr>
              <a:t>Continued</a:t>
            </a:r>
          </a:p>
        </p:txBody>
      </p:sp>
      <p:sp>
        <p:nvSpPr>
          <p:cNvPr id="7" name="Footer Placeholder 6">
            <a:extLst>
              <a:ext uri="{FF2B5EF4-FFF2-40B4-BE49-F238E27FC236}">
                <a16:creationId xmlns:a16="http://schemas.microsoft.com/office/drawing/2014/main" id="{0028CA77-8D75-4591-A421-25319DA5F682}"/>
              </a:ext>
            </a:extLst>
          </p:cNvPr>
          <p:cNvSpPr>
            <a:spLocks noGrp="1"/>
          </p:cNvSpPr>
          <p:nvPr>
            <p:ph type="ftr" sz="quarter" idx="10"/>
          </p:nvPr>
        </p:nvSpPr>
        <p:spPr>
          <a:xfrm>
            <a:off x="1158875" y="6315075"/>
            <a:ext cx="4568530" cy="200025"/>
          </a:xfrm>
        </p:spPr>
        <p:txBody>
          <a:bodyPr/>
          <a:lstStyle/>
          <a:p>
            <a:pPr>
              <a:defRPr/>
            </a:pPr>
            <a:r>
              <a:rPr lang="en-US" dirty="0">
                <a:solidFill>
                  <a:prstClr val="black">
                    <a:lumMod val="75000"/>
                    <a:lumOff val="25000"/>
                  </a:prstClr>
                </a:solidFill>
              </a:rPr>
              <a:t>SHIBA advisor continuing education  | July 2022</a:t>
            </a:r>
          </a:p>
        </p:txBody>
      </p:sp>
    </p:spTree>
    <p:extLst>
      <p:ext uri="{BB962C8B-B14F-4D97-AF65-F5344CB8AC3E}">
        <p14:creationId xmlns:p14="http://schemas.microsoft.com/office/powerpoint/2010/main" val="32598801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174A654-3FA8-46A6-9311-06BE0DC4CF2E}"/>
              </a:ext>
            </a:extLst>
          </p:cNvPr>
          <p:cNvSpPr>
            <a:spLocks noGrp="1"/>
          </p:cNvSpPr>
          <p:nvPr>
            <p:ph type="title"/>
          </p:nvPr>
        </p:nvSpPr>
        <p:spPr/>
        <p:txBody>
          <a:bodyPr/>
          <a:lstStyle/>
          <a:p>
            <a:r>
              <a:rPr lang="en-US" dirty="0"/>
              <a:t>Course objectives </a:t>
            </a:r>
            <a:r>
              <a:rPr lang="en-US" i="1" dirty="0"/>
              <a:t>(continued)</a:t>
            </a:r>
            <a:endParaRPr lang="en-US" dirty="0"/>
          </a:p>
        </p:txBody>
      </p:sp>
      <p:sp>
        <p:nvSpPr>
          <p:cNvPr id="4" name="Footer Placeholder 3">
            <a:extLst>
              <a:ext uri="{FF2B5EF4-FFF2-40B4-BE49-F238E27FC236}">
                <a16:creationId xmlns:a16="http://schemas.microsoft.com/office/drawing/2014/main" id="{2575BD54-F194-428A-B214-3E3A0041C46C}"/>
              </a:ext>
            </a:extLst>
          </p:cNvPr>
          <p:cNvSpPr>
            <a:spLocks noGrp="1"/>
          </p:cNvSpPr>
          <p:nvPr>
            <p:ph type="ftr" sz="quarter" idx="10"/>
          </p:nvPr>
        </p:nvSpPr>
        <p:spPr>
          <a:xfrm>
            <a:off x="1158875" y="6315075"/>
            <a:ext cx="4582706" cy="200025"/>
          </a:xfrm>
        </p:spPr>
        <p:txBody>
          <a:bodyPr/>
          <a:lstStyle/>
          <a:p>
            <a:pPr>
              <a:defRPr/>
            </a:pPr>
            <a:r>
              <a:rPr lang="en-US" dirty="0">
                <a:solidFill>
                  <a:prstClr val="black">
                    <a:lumMod val="75000"/>
                    <a:lumOff val="25000"/>
                  </a:prstClr>
                </a:solidFill>
              </a:rPr>
              <a:t>SHIBA advisor continuing education  | July 2022</a:t>
            </a:r>
          </a:p>
        </p:txBody>
      </p:sp>
      <p:sp>
        <p:nvSpPr>
          <p:cNvPr id="5" name="Slide Number Placeholder 4">
            <a:extLst>
              <a:ext uri="{FF2B5EF4-FFF2-40B4-BE49-F238E27FC236}">
                <a16:creationId xmlns:a16="http://schemas.microsoft.com/office/drawing/2014/main" id="{888AD015-0020-4D7D-866B-85A210D9B7AD}"/>
              </a:ext>
            </a:extLst>
          </p:cNvPr>
          <p:cNvSpPr>
            <a:spLocks noGrp="1"/>
          </p:cNvSpPr>
          <p:nvPr>
            <p:ph type="sldNum" sz="quarter" idx="11"/>
          </p:nvPr>
        </p:nvSpPr>
        <p:spPr/>
        <p:txBody>
          <a:bodyPr/>
          <a:lstStyle/>
          <a:p>
            <a:pPr>
              <a:defRPr/>
            </a:pPr>
            <a:fld id="{91EAB261-394D-4D9C-9A31-C9FF847D6AC9}" type="slidenum">
              <a:rPr lang="en-US" smtClean="0"/>
              <a:pPr>
                <a:defRPr/>
              </a:pPr>
              <a:t>29</a:t>
            </a:fld>
            <a:endParaRPr lang="en-US" dirty="0"/>
          </a:p>
        </p:txBody>
      </p:sp>
      <p:sp>
        <p:nvSpPr>
          <p:cNvPr id="8" name="Action Button: Go Forward or Next 7" descr="Next slide.">
            <a:hlinkClick r:id="" action="ppaction://hlinkshowjump?jump=nextslide" highlightClick="1"/>
            <a:extLst>
              <a:ext uri="{FF2B5EF4-FFF2-40B4-BE49-F238E27FC236}">
                <a16:creationId xmlns:a16="http://schemas.microsoft.com/office/drawing/2014/main" id="{496F7385-B34F-4F56-B693-3348FDF6716B}"/>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Content Placeholder 6">
            <a:extLst>
              <a:ext uri="{FF2B5EF4-FFF2-40B4-BE49-F238E27FC236}">
                <a16:creationId xmlns:a16="http://schemas.microsoft.com/office/drawing/2014/main" id="{87BFBE89-71CF-4EF9-A262-5F6D2AFC7B33}"/>
              </a:ext>
            </a:extLst>
          </p:cNvPr>
          <p:cNvSpPr>
            <a:spLocks noGrp="1"/>
          </p:cNvSpPr>
          <p:nvPr>
            <p:ph idx="1"/>
          </p:nvPr>
        </p:nvSpPr>
        <p:spPr>
          <a:xfrm>
            <a:off x="360363" y="1089891"/>
            <a:ext cx="8445500" cy="4484968"/>
          </a:xfrm>
        </p:spPr>
        <p:txBody>
          <a:bodyPr/>
          <a:lstStyle/>
          <a:p>
            <a:pPr marL="514350" indent="-514350">
              <a:lnSpc>
                <a:spcPct val="107000"/>
              </a:lnSpc>
              <a:spcBef>
                <a:spcPts val="0"/>
              </a:spcBef>
              <a:spcAft>
                <a:spcPts val="0"/>
              </a:spcAft>
              <a:buAutoNum type="arabicPeriod" startAt="4"/>
            </a:pPr>
            <a:r>
              <a:rPr lang="en-US" dirty="0">
                <a:latin typeface="Segoe UI" panose="020B0502040204020203" pitchFamily="34" charset="0"/>
                <a:ea typeface="Calibri" panose="020F0502020204030204" pitchFamily="34" charset="0"/>
                <a:cs typeface="Segoe UI" panose="020B0502040204020203" pitchFamily="34" charset="0"/>
              </a:rPr>
              <a:t>Develop an example list, which applies the general rules to the case of this client to explain their specific rights and protections.</a:t>
            </a:r>
          </a:p>
          <a:p>
            <a:pPr marL="514350" indent="-514350">
              <a:lnSpc>
                <a:spcPct val="107000"/>
              </a:lnSpc>
              <a:spcBef>
                <a:spcPts val="0"/>
              </a:spcBef>
              <a:spcAft>
                <a:spcPts val="0"/>
              </a:spcAft>
              <a:buAutoNum type="arabicPeriod" startAt="4"/>
            </a:pPr>
            <a:endParaRPr lang="en-US" sz="1100" dirty="0"/>
          </a:p>
          <a:p>
            <a:pPr marL="457200" marR="0" lvl="0" indent="-457200">
              <a:lnSpc>
                <a:spcPct val="107000"/>
              </a:lnSpc>
              <a:spcBef>
                <a:spcPts val="0"/>
              </a:spcBef>
              <a:spcAft>
                <a:spcPts val="0"/>
              </a:spcAft>
              <a:buFont typeface="+mj-lt"/>
              <a:buAutoNum type="arabicPeriod" startAt="5"/>
            </a:pPr>
            <a:r>
              <a:rPr lang="en-US" dirty="0">
                <a:effectLst/>
                <a:latin typeface="Segoe UI" panose="020B0502040204020203" pitchFamily="34" charset="0"/>
                <a:ea typeface="Calibri" panose="020F0502020204030204" pitchFamily="34" charset="0"/>
                <a:cs typeface="Segoe UI" panose="020B0502040204020203" pitchFamily="34" charset="0"/>
              </a:rPr>
              <a:t>Create a checklist as a way to organize our work when </a:t>
            </a:r>
            <a:r>
              <a:rPr lang="en-US" dirty="0">
                <a:latin typeface="Segoe UI" panose="020B0502040204020203" pitchFamily="34" charset="0"/>
                <a:ea typeface="Calibri" panose="020F0502020204030204" pitchFamily="34" charset="0"/>
                <a:cs typeface="Segoe UI" panose="020B0502040204020203" pitchFamily="34" charset="0"/>
              </a:rPr>
              <a:t>providing </a:t>
            </a:r>
            <a:r>
              <a:rPr lang="en-US" dirty="0">
                <a:effectLst/>
                <a:latin typeface="Segoe UI" panose="020B0502040204020203" pitchFamily="34" charset="0"/>
                <a:ea typeface="Calibri" panose="020F0502020204030204" pitchFamily="34" charset="0"/>
                <a:cs typeface="Segoe UI" panose="020B0502040204020203" pitchFamily="34" charset="0"/>
              </a:rPr>
              <a:t>direct service to clients.</a:t>
            </a:r>
          </a:p>
          <a:p>
            <a:pPr marL="457200" marR="0" lvl="0" indent="-457200">
              <a:lnSpc>
                <a:spcPct val="107000"/>
              </a:lnSpc>
              <a:spcBef>
                <a:spcPts val="0"/>
              </a:spcBef>
              <a:spcAft>
                <a:spcPts val="0"/>
              </a:spcAft>
              <a:buFont typeface="+mj-lt"/>
              <a:buAutoNum type="arabicPeriod" startAt="5"/>
            </a:pPr>
            <a:endParaRPr lang="en-US" sz="1100" dirty="0">
              <a:effectLst/>
              <a:latin typeface="Segoe UI" panose="020B0502040204020203" pitchFamily="34" charset="0"/>
              <a:ea typeface="Calibri" panose="020F0502020204030204" pitchFamily="34" charset="0"/>
              <a:cs typeface="Segoe UI" panose="020B0502040204020203" pitchFamily="34" charset="0"/>
            </a:endParaRPr>
          </a:p>
          <a:p>
            <a:pPr marL="457200" marR="0" lvl="0" indent="-457200">
              <a:lnSpc>
                <a:spcPct val="107000"/>
              </a:lnSpc>
              <a:spcBef>
                <a:spcPts val="0"/>
              </a:spcBef>
              <a:spcAft>
                <a:spcPts val="0"/>
              </a:spcAft>
              <a:buFont typeface="+mj-lt"/>
              <a:buAutoNum type="arabicPeriod" startAt="5"/>
            </a:pPr>
            <a:r>
              <a:rPr lang="en-US" dirty="0">
                <a:latin typeface="Segoe UI" panose="020B0502040204020203" pitchFamily="34" charset="0"/>
                <a:ea typeface="Calibri" panose="020F0502020204030204" pitchFamily="34" charset="0"/>
                <a:cs typeface="Segoe UI" panose="020B0502040204020203" pitchFamily="34" charset="0"/>
              </a:rPr>
              <a:t>Screen a client for eligibility for WSHIP.</a:t>
            </a:r>
          </a:p>
          <a:p>
            <a:pPr marL="457200" marR="0" lvl="0" indent="-457200">
              <a:lnSpc>
                <a:spcPct val="107000"/>
              </a:lnSpc>
              <a:spcBef>
                <a:spcPts val="0"/>
              </a:spcBef>
              <a:spcAft>
                <a:spcPts val="0"/>
              </a:spcAft>
              <a:buFont typeface="+mj-lt"/>
              <a:buAutoNum type="arabicPeriod" startAt="5"/>
            </a:pPr>
            <a:endParaRPr lang="en-US" sz="1100" dirty="0">
              <a:latin typeface="Segoe UI" panose="020B0502040204020203" pitchFamily="34" charset="0"/>
              <a:ea typeface="Calibri" panose="020F0502020204030204" pitchFamily="34" charset="0"/>
              <a:cs typeface="Segoe UI" panose="020B0502040204020203" pitchFamily="34" charset="0"/>
            </a:endParaRPr>
          </a:p>
          <a:p>
            <a:pPr marL="457200" marR="0" lvl="0" indent="-457200">
              <a:lnSpc>
                <a:spcPct val="107000"/>
              </a:lnSpc>
              <a:spcBef>
                <a:spcPts val="0"/>
              </a:spcBef>
              <a:spcAft>
                <a:spcPts val="0"/>
              </a:spcAft>
              <a:buFont typeface="+mj-lt"/>
              <a:buAutoNum type="arabicPeriod" startAt="5"/>
            </a:pPr>
            <a:r>
              <a:rPr lang="en-US" dirty="0">
                <a:latin typeface="Segoe UI" panose="020B0502040204020203" pitchFamily="34" charset="0"/>
                <a:ea typeface="Calibri" panose="020F0502020204030204" pitchFamily="34" charset="0"/>
                <a:cs typeface="Segoe UI" panose="020B0502040204020203" pitchFamily="34" charset="0"/>
              </a:rPr>
              <a:t>Explain to a client the eligibility rules for WSHIP.</a:t>
            </a:r>
          </a:p>
        </p:txBody>
      </p:sp>
    </p:spTree>
    <p:extLst>
      <p:ext uri="{BB962C8B-B14F-4D97-AF65-F5344CB8AC3E}">
        <p14:creationId xmlns:p14="http://schemas.microsoft.com/office/powerpoint/2010/main" val="858559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359B3-D3A1-4964-AF02-B971EA8CDF56}"/>
              </a:ext>
            </a:extLst>
          </p:cNvPr>
          <p:cNvSpPr>
            <a:spLocks noGrp="1"/>
          </p:cNvSpPr>
          <p:nvPr>
            <p:ph type="title"/>
          </p:nvPr>
        </p:nvSpPr>
        <p:spPr/>
        <p:txBody>
          <a:bodyPr/>
          <a:lstStyle/>
          <a:p>
            <a:r>
              <a:rPr lang="en-US" dirty="0"/>
              <a:t>Why WSHIP?</a:t>
            </a:r>
          </a:p>
        </p:txBody>
      </p:sp>
      <p:sp>
        <p:nvSpPr>
          <p:cNvPr id="4" name="Action Button: Go Forward or Next 3" descr="Next slide.">
            <a:hlinkClick r:id="" action="ppaction://hlinkshowjump?jump=nextslide" highlightClick="1"/>
            <a:extLst>
              <a:ext uri="{FF2B5EF4-FFF2-40B4-BE49-F238E27FC236}">
                <a16:creationId xmlns:a16="http://schemas.microsoft.com/office/drawing/2014/main" id="{0071A7C1-8EDE-4C62-85F1-D22113FB8E56}"/>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Footer Placeholder 6">
            <a:extLst>
              <a:ext uri="{FF2B5EF4-FFF2-40B4-BE49-F238E27FC236}">
                <a16:creationId xmlns:a16="http://schemas.microsoft.com/office/drawing/2014/main" id="{E34B6A83-B147-4CAA-8D29-ECA8176BC32B}"/>
              </a:ext>
            </a:extLst>
          </p:cNvPr>
          <p:cNvSpPr>
            <a:spLocks noGrp="1"/>
          </p:cNvSpPr>
          <p:nvPr>
            <p:ph type="ftr" sz="quarter" idx="10"/>
          </p:nvPr>
        </p:nvSpPr>
        <p:spPr>
          <a:xfrm>
            <a:off x="1158875" y="6315075"/>
            <a:ext cx="4568530" cy="200025"/>
          </a:xfrm>
        </p:spPr>
        <p:txBody>
          <a:bodyPr/>
          <a:lstStyle/>
          <a:p>
            <a:pPr>
              <a:defRPr/>
            </a:pPr>
            <a:r>
              <a:rPr lang="en-US" dirty="0">
                <a:solidFill>
                  <a:prstClr val="black">
                    <a:lumMod val="75000"/>
                    <a:lumOff val="25000"/>
                  </a:prstClr>
                </a:solidFill>
              </a:rPr>
              <a:t>SHIBA advisor continuing education  |  July 2022</a:t>
            </a:r>
          </a:p>
        </p:txBody>
      </p:sp>
    </p:spTree>
    <p:extLst>
      <p:ext uri="{BB962C8B-B14F-4D97-AF65-F5344CB8AC3E}">
        <p14:creationId xmlns:p14="http://schemas.microsoft.com/office/powerpoint/2010/main" val="30675965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359B3-D3A1-4964-AF02-B971EA8CDF56}"/>
              </a:ext>
            </a:extLst>
          </p:cNvPr>
          <p:cNvSpPr>
            <a:spLocks noGrp="1"/>
          </p:cNvSpPr>
          <p:nvPr>
            <p:ph type="title"/>
          </p:nvPr>
        </p:nvSpPr>
        <p:spPr/>
        <p:txBody>
          <a:bodyPr/>
          <a:lstStyle/>
          <a:p>
            <a:r>
              <a:rPr lang="en-US" dirty="0"/>
              <a:t>Wrap up</a:t>
            </a:r>
          </a:p>
        </p:txBody>
      </p:sp>
      <p:sp>
        <p:nvSpPr>
          <p:cNvPr id="3" name="Subtitle 2">
            <a:extLst>
              <a:ext uri="{FF2B5EF4-FFF2-40B4-BE49-F238E27FC236}">
                <a16:creationId xmlns:a16="http://schemas.microsoft.com/office/drawing/2014/main" id="{77DF0E4A-68A7-4A8A-8A61-62A7FE91AB8C}"/>
              </a:ext>
            </a:extLst>
          </p:cNvPr>
          <p:cNvSpPr>
            <a:spLocks noGrp="1"/>
          </p:cNvSpPr>
          <p:nvPr>
            <p:ph type="body" idx="1"/>
          </p:nvPr>
        </p:nvSpPr>
        <p:spPr/>
        <p:txBody>
          <a:bodyPr/>
          <a:lstStyle/>
          <a:p>
            <a:r>
              <a:rPr lang="en-US" dirty="0"/>
              <a:t>Feedback is the real breakfast of champions</a:t>
            </a:r>
          </a:p>
        </p:txBody>
      </p:sp>
      <p:sp>
        <p:nvSpPr>
          <p:cNvPr id="4" name="Action Button: Go Forward or Next 3" descr="Next slide.">
            <a:hlinkClick r:id="" action="ppaction://hlinkshowjump?jump=nextslide" highlightClick="1"/>
            <a:extLst>
              <a:ext uri="{FF2B5EF4-FFF2-40B4-BE49-F238E27FC236}">
                <a16:creationId xmlns:a16="http://schemas.microsoft.com/office/drawing/2014/main" id="{82A009F5-6200-4286-83FB-B18F673AA6D2}"/>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Footer Placeholder 6">
            <a:extLst>
              <a:ext uri="{FF2B5EF4-FFF2-40B4-BE49-F238E27FC236}">
                <a16:creationId xmlns:a16="http://schemas.microsoft.com/office/drawing/2014/main" id="{9B12D600-66E8-42B1-A64E-5B4EEEA51F9E}"/>
              </a:ext>
            </a:extLst>
          </p:cNvPr>
          <p:cNvSpPr>
            <a:spLocks noGrp="1"/>
          </p:cNvSpPr>
          <p:nvPr>
            <p:ph type="ftr" sz="quarter" idx="10"/>
          </p:nvPr>
        </p:nvSpPr>
        <p:spPr>
          <a:xfrm>
            <a:off x="1158875" y="6315075"/>
            <a:ext cx="4568530" cy="200025"/>
          </a:xfrm>
        </p:spPr>
        <p:txBody>
          <a:bodyPr/>
          <a:lstStyle/>
          <a:p>
            <a:pPr>
              <a:defRPr/>
            </a:pPr>
            <a:r>
              <a:rPr lang="en-US" dirty="0">
                <a:solidFill>
                  <a:prstClr val="black">
                    <a:lumMod val="75000"/>
                    <a:lumOff val="25000"/>
                  </a:prstClr>
                </a:solidFill>
              </a:rPr>
              <a:t>SHIBA advisor continuing education  | July 2022</a:t>
            </a:r>
          </a:p>
        </p:txBody>
      </p:sp>
    </p:spTree>
    <p:extLst>
      <p:ext uri="{BB962C8B-B14F-4D97-AF65-F5344CB8AC3E}">
        <p14:creationId xmlns:p14="http://schemas.microsoft.com/office/powerpoint/2010/main" val="26092914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C4EC3-D6BD-4310-9D91-B557E4EC82A1}"/>
              </a:ext>
            </a:extLst>
          </p:cNvPr>
          <p:cNvSpPr>
            <a:spLocks noGrp="1"/>
          </p:cNvSpPr>
          <p:nvPr>
            <p:ph type="title"/>
          </p:nvPr>
        </p:nvSpPr>
        <p:spPr/>
        <p:txBody>
          <a:bodyPr/>
          <a:lstStyle/>
          <a:p>
            <a:r>
              <a:rPr lang="en-US" dirty="0"/>
              <a:t>SHIBA survey: Your opinion counts!</a:t>
            </a:r>
          </a:p>
        </p:txBody>
      </p:sp>
      <p:sp>
        <p:nvSpPr>
          <p:cNvPr id="3" name="Content Placeholder 2">
            <a:extLst>
              <a:ext uri="{FF2B5EF4-FFF2-40B4-BE49-F238E27FC236}">
                <a16:creationId xmlns:a16="http://schemas.microsoft.com/office/drawing/2014/main" id="{01C2F3A9-BA84-4C36-B55C-3C720C040B49}"/>
              </a:ext>
            </a:extLst>
          </p:cNvPr>
          <p:cNvSpPr>
            <a:spLocks noGrp="1"/>
          </p:cNvSpPr>
          <p:nvPr>
            <p:ph idx="1"/>
          </p:nvPr>
        </p:nvSpPr>
        <p:spPr>
          <a:xfrm>
            <a:off x="360363" y="1011431"/>
            <a:ext cx="8445500" cy="5303643"/>
          </a:xfrm>
        </p:spPr>
        <p:txBody>
          <a:bodyPr/>
          <a:lstStyle/>
          <a:p>
            <a:pPr marL="342900" marR="0" lvl="0" indent="-342900">
              <a:lnSpc>
                <a:spcPct val="107000"/>
              </a:lnSpc>
              <a:spcBef>
                <a:spcPts val="0"/>
              </a:spcBef>
              <a:spcAft>
                <a:spcPts val="0"/>
              </a:spcAft>
              <a:buFont typeface="Symbol" panose="05050102010706020507" pitchFamily="18" charset="2"/>
              <a:buChar char=""/>
            </a:pPr>
            <a:endParaRPr lang="en-US" sz="1000" dirty="0">
              <a:effectLst/>
              <a:latin typeface="Segoe UI" panose="020B0502040204020203" pitchFamily="34" charset="0"/>
              <a:ea typeface="Calibri" panose="020F0502020204030204" pitchFamily="34" charset="0"/>
              <a:cs typeface="Segoe UI" panose="020B0502040204020203" pitchFamily="34" charset="0"/>
            </a:endParaRPr>
          </a:p>
          <a:p>
            <a:pPr marL="342900" indent="-342900">
              <a:lnSpc>
                <a:spcPct val="107000"/>
              </a:lnSpc>
              <a:spcBef>
                <a:spcPts val="0"/>
              </a:spcBef>
              <a:spcAft>
                <a:spcPts val="0"/>
              </a:spcAft>
              <a:buFont typeface="Symbol" panose="05050102010706020507" pitchFamily="18" charset="2"/>
              <a:buChar char=""/>
            </a:pPr>
            <a:r>
              <a:rPr lang="en-US" sz="2400" dirty="0">
                <a:latin typeface="Segoe UI" panose="020B0502040204020203" pitchFamily="34" charset="0"/>
                <a:cs typeface="Segoe UI" panose="020B0502040204020203" pitchFamily="34" charset="0"/>
              </a:rPr>
              <a:t>SHIBA will email the web link to you in June. </a:t>
            </a:r>
          </a:p>
          <a:p>
            <a:pPr marL="342900" indent="-342900">
              <a:lnSpc>
                <a:spcPct val="107000"/>
              </a:lnSpc>
              <a:spcBef>
                <a:spcPts val="0"/>
              </a:spcBef>
              <a:spcAft>
                <a:spcPts val="0"/>
              </a:spcAft>
              <a:buFont typeface="Symbol" panose="05050102010706020507" pitchFamily="18" charset="2"/>
              <a:buChar char=""/>
            </a:pPr>
            <a:r>
              <a:rPr lang="en-US" sz="2400" dirty="0">
                <a:latin typeface="Segoe UI" panose="020B0502040204020203" pitchFamily="34" charset="0"/>
                <a:ea typeface="Calibri" panose="020F0502020204030204" pitchFamily="34" charset="0"/>
                <a:cs typeface="Segoe UI" panose="020B0502040204020203" pitchFamily="34" charset="0"/>
              </a:rPr>
              <a:t>The s</a:t>
            </a:r>
            <a:r>
              <a:rPr lang="en-US" sz="2400" dirty="0">
                <a:effectLst/>
                <a:latin typeface="Segoe UI" panose="020B0502040204020203" pitchFamily="34" charset="0"/>
                <a:ea typeface="Calibri" panose="020F0502020204030204" pitchFamily="34" charset="0"/>
                <a:cs typeface="Segoe UI" panose="020B0502040204020203" pitchFamily="34" charset="0"/>
              </a:rPr>
              <a:t>u</a:t>
            </a:r>
            <a:r>
              <a:rPr lang="en-US" sz="2400" dirty="0">
                <a:latin typeface="Segoe UI" panose="020B0502040204020203" pitchFamily="34" charset="0"/>
                <a:ea typeface="Calibri" panose="020F0502020204030204" pitchFamily="34" charset="0"/>
                <a:cs typeface="Segoe UI" panose="020B0502040204020203" pitchFamily="34" charset="0"/>
              </a:rPr>
              <a:t>rvey will ask for your thoughts on the ideal state of a mentoring program.</a:t>
            </a:r>
          </a:p>
          <a:p>
            <a:pPr marL="342900" indent="-342900">
              <a:lnSpc>
                <a:spcPct val="107000"/>
              </a:lnSpc>
              <a:spcBef>
                <a:spcPts val="0"/>
              </a:spcBef>
              <a:spcAft>
                <a:spcPts val="0"/>
              </a:spcAft>
              <a:buFont typeface="Symbol" panose="05050102010706020507" pitchFamily="18" charset="2"/>
              <a:buChar char=""/>
            </a:pPr>
            <a:r>
              <a:rPr lang="en-US" sz="2400" dirty="0">
                <a:effectLst/>
                <a:latin typeface="Segoe UI" panose="020B0502040204020203" pitchFamily="34" charset="0"/>
                <a:ea typeface="Calibri" panose="020F0502020204030204" pitchFamily="34" charset="0"/>
                <a:cs typeface="Segoe UI" panose="020B0502040204020203" pitchFamily="34" charset="0"/>
              </a:rPr>
              <a:t>There will be an opportunity for you to share:</a:t>
            </a:r>
          </a:p>
          <a:p>
            <a:pPr marL="1085850" lvl="1" indent="-342900">
              <a:lnSpc>
                <a:spcPct val="107000"/>
              </a:lnSpc>
              <a:spcBef>
                <a:spcPts val="0"/>
              </a:spcBef>
              <a:spcAft>
                <a:spcPts val="0"/>
              </a:spcAft>
              <a:buFont typeface="Symbol" panose="05050102010706020507" pitchFamily="18" charset="2"/>
              <a:buChar char=""/>
            </a:pPr>
            <a:r>
              <a:rPr lang="en-US" sz="2000" dirty="0">
                <a:latin typeface="Segoe UI" panose="020B0502040204020203" pitchFamily="34" charset="0"/>
                <a:ea typeface="Calibri" panose="020F0502020204030204" pitchFamily="34" charset="0"/>
                <a:cs typeface="Segoe UI" panose="020B0502040204020203" pitchFamily="34" charset="0"/>
              </a:rPr>
              <a:t>M</a:t>
            </a:r>
            <a:r>
              <a:rPr lang="en-US" sz="2000" dirty="0">
                <a:effectLst/>
                <a:latin typeface="Segoe UI" panose="020B0502040204020203" pitchFamily="34" charset="0"/>
                <a:ea typeface="Calibri" panose="020F0502020204030204" pitchFamily="34" charset="0"/>
                <a:cs typeface="Segoe UI" panose="020B0502040204020203" pitchFamily="34" charset="0"/>
              </a:rPr>
              <a:t>aterials that you find helpful as a mentor or mentee.</a:t>
            </a:r>
          </a:p>
          <a:p>
            <a:pPr marL="1085850" lvl="1" indent="-342900">
              <a:lnSpc>
                <a:spcPct val="107000"/>
              </a:lnSpc>
              <a:spcBef>
                <a:spcPts val="0"/>
              </a:spcBef>
              <a:spcAft>
                <a:spcPts val="0"/>
              </a:spcAft>
              <a:buFont typeface="Symbol" panose="05050102010706020507" pitchFamily="18" charset="2"/>
              <a:buChar char=""/>
            </a:pPr>
            <a:r>
              <a:rPr lang="en-US" sz="2000" dirty="0">
                <a:latin typeface="Segoe UI" panose="020B0502040204020203" pitchFamily="34" charset="0"/>
                <a:ea typeface="Calibri" panose="020F0502020204030204" pitchFamily="34" charset="0"/>
                <a:cs typeface="Segoe UI" panose="020B0502040204020203" pitchFamily="34" charset="0"/>
              </a:rPr>
              <a:t>Examples of training or support materials that will help with mentoring.</a:t>
            </a:r>
            <a:endParaRPr lang="en-US" sz="2000" dirty="0">
              <a:effectLst/>
              <a:latin typeface="Segoe UI" panose="020B0502040204020203" pitchFamily="34" charset="0"/>
              <a:ea typeface="Calibri" panose="020F0502020204030204" pitchFamily="34" charset="0"/>
              <a:cs typeface="Segoe UI" panose="020B0502040204020203" pitchFamily="34" charset="0"/>
            </a:endParaRPr>
          </a:p>
          <a:p>
            <a:pPr marL="342900" indent="-342900">
              <a:lnSpc>
                <a:spcPct val="107000"/>
              </a:lnSpc>
              <a:spcBef>
                <a:spcPts val="0"/>
              </a:spcBef>
              <a:spcAft>
                <a:spcPts val="0"/>
              </a:spcAft>
              <a:buFont typeface="Symbol" panose="05050102010706020507" pitchFamily="18" charset="2"/>
              <a:buChar char=""/>
            </a:pPr>
            <a:r>
              <a:rPr lang="en-US" sz="2400" dirty="0">
                <a:latin typeface="Segoe UI" panose="020B0502040204020203" pitchFamily="34" charset="0"/>
                <a:cs typeface="Segoe UI" panose="020B0502040204020203" pitchFamily="34" charset="0"/>
              </a:rPr>
              <a:t>The ideal way to reply is via the survey. Or if you prefer, you may email </a:t>
            </a:r>
            <a:r>
              <a:rPr lang="en-US" sz="2400" dirty="0">
                <a:latin typeface="Segoe UI" panose="020B0502040204020203" pitchFamily="34" charset="0"/>
                <a:cs typeface="Segoe UI" panose="020B0502040204020203" pitchFamily="34" charset="0"/>
                <a:hlinkClick r:id="rId3"/>
              </a:rPr>
              <a:t>shiba@oic.wa.gov</a:t>
            </a:r>
            <a:r>
              <a:rPr lang="en-US" sz="2400" dirty="0">
                <a:latin typeface="Segoe UI" panose="020B0502040204020203" pitchFamily="34" charset="0"/>
                <a:cs typeface="Segoe UI" panose="020B0502040204020203" pitchFamily="34" charset="0"/>
              </a:rPr>
              <a:t> with “Mentoring Survey” as the subject line. Share your thoughts and attachments!</a:t>
            </a:r>
          </a:p>
          <a:p>
            <a:pPr marL="342900" indent="-342900">
              <a:lnSpc>
                <a:spcPct val="107000"/>
              </a:lnSpc>
              <a:spcBef>
                <a:spcPts val="0"/>
              </a:spcBef>
              <a:spcAft>
                <a:spcPts val="0"/>
              </a:spcAft>
              <a:buFont typeface="Symbol" panose="05050102010706020507" pitchFamily="18" charset="2"/>
              <a:buChar char=""/>
            </a:pPr>
            <a:r>
              <a:rPr lang="en-US" sz="2400" dirty="0">
                <a:latin typeface="Segoe UI" panose="020B0502040204020203" pitchFamily="34" charset="0"/>
                <a:cs typeface="Segoe UI" panose="020B0502040204020203" pitchFamily="34" charset="0"/>
              </a:rPr>
              <a:t>The deadline to reply to the survey is July 17.</a:t>
            </a:r>
          </a:p>
          <a:p>
            <a:pPr marL="342900" indent="-342900">
              <a:lnSpc>
                <a:spcPct val="107000"/>
              </a:lnSpc>
              <a:spcBef>
                <a:spcPts val="0"/>
              </a:spcBef>
              <a:spcAft>
                <a:spcPts val="0"/>
              </a:spcAft>
              <a:buFont typeface="Symbol" panose="05050102010706020507" pitchFamily="18" charset="2"/>
              <a:buChar char=""/>
            </a:pPr>
            <a:r>
              <a:rPr lang="en-US" sz="2400" dirty="0">
                <a:latin typeface="Segoe UI" panose="020B0502040204020203" pitchFamily="34" charset="0"/>
                <a:cs typeface="Segoe UI" panose="020B0502040204020203" pitchFamily="34" charset="0"/>
              </a:rPr>
              <a:t>Thank you!</a:t>
            </a:r>
          </a:p>
          <a:p>
            <a:endParaRPr lang="en-US" sz="2400" dirty="0">
              <a:latin typeface="Segoe UI" panose="020B0502040204020203" pitchFamily="34" charset="0"/>
              <a:cs typeface="Segoe UI" panose="020B0502040204020203" pitchFamily="34" charset="0"/>
            </a:endParaRPr>
          </a:p>
          <a:p>
            <a:pPr marL="457200" indent="-457200">
              <a:buFont typeface="Arial" panose="020B0604020202020204" pitchFamily="34" charset="0"/>
              <a:buChar char="•"/>
            </a:pPr>
            <a:endParaRPr lang="en-US" sz="2400" dirty="0"/>
          </a:p>
          <a:p>
            <a:endParaRPr lang="en-US" dirty="0"/>
          </a:p>
        </p:txBody>
      </p:sp>
      <p:sp>
        <p:nvSpPr>
          <p:cNvPr id="4" name="Slide Number Placeholder 3">
            <a:extLst>
              <a:ext uri="{FF2B5EF4-FFF2-40B4-BE49-F238E27FC236}">
                <a16:creationId xmlns:a16="http://schemas.microsoft.com/office/drawing/2014/main" id="{B27D83E1-6A5D-497A-8A8F-39DDA269C8E9}"/>
              </a:ext>
            </a:extLst>
          </p:cNvPr>
          <p:cNvSpPr>
            <a:spLocks noGrp="1"/>
          </p:cNvSpPr>
          <p:nvPr>
            <p:ph type="sldNum" sz="quarter" idx="11"/>
          </p:nvPr>
        </p:nvSpPr>
        <p:spPr/>
        <p:txBody>
          <a:bodyPr/>
          <a:lstStyle/>
          <a:p>
            <a:pPr>
              <a:defRPr/>
            </a:pPr>
            <a:fld id="{74481FA7-81C5-4C22-B35E-8DC15B33B2C9}" type="slidenum">
              <a:rPr lang="en-US" smtClean="0"/>
              <a:pPr>
                <a:defRPr/>
              </a:pPr>
              <a:t>31</a:t>
            </a:fld>
            <a:endParaRPr lang="en-US" dirty="0"/>
          </a:p>
        </p:txBody>
      </p:sp>
      <p:sp>
        <p:nvSpPr>
          <p:cNvPr id="6" name="Action Button: Go Forward or Next 5" descr="Next slide.">
            <a:hlinkClick r:id="" action="ppaction://hlinkshowjump?jump=nextslide" highlightClick="1"/>
            <a:extLst>
              <a:ext uri="{FF2B5EF4-FFF2-40B4-BE49-F238E27FC236}">
                <a16:creationId xmlns:a16="http://schemas.microsoft.com/office/drawing/2014/main" id="{2C458CE0-873D-4A54-A4E6-78BAB8774F48}"/>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Footer Placeholder 6">
            <a:extLst>
              <a:ext uri="{FF2B5EF4-FFF2-40B4-BE49-F238E27FC236}">
                <a16:creationId xmlns:a16="http://schemas.microsoft.com/office/drawing/2014/main" id="{7A5907E9-BA52-4780-A754-2B74D9F1CEBB}"/>
              </a:ext>
            </a:extLst>
          </p:cNvPr>
          <p:cNvSpPr>
            <a:spLocks noGrp="1"/>
          </p:cNvSpPr>
          <p:nvPr>
            <p:ph type="ftr" sz="quarter" idx="10"/>
          </p:nvPr>
        </p:nvSpPr>
        <p:spPr>
          <a:xfrm>
            <a:off x="1158875" y="6315075"/>
            <a:ext cx="4568530" cy="200025"/>
          </a:xfrm>
        </p:spPr>
        <p:txBody>
          <a:bodyPr/>
          <a:lstStyle/>
          <a:p>
            <a:pPr>
              <a:defRPr/>
            </a:pPr>
            <a:r>
              <a:rPr lang="en-US" dirty="0">
                <a:solidFill>
                  <a:prstClr val="black">
                    <a:lumMod val="75000"/>
                    <a:lumOff val="25000"/>
                  </a:prstClr>
                </a:solidFill>
              </a:rPr>
              <a:t>SHIBA advisor continuing education  | July 2022</a:t>
            </a:r>
          </a:p>
        </p:txBody>
      </p:sp>
    </p:spTree>
    <p:extLst>
      <p:ext uri="{BB962C8B-B14F-4D97-AF65-F5344CB8AC3E}">
        <p14:creationId xmlns:p14="http://schemas.microsoft.com/office/powerpoint/2010/main" val="36298498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Title 5"/>
          <p:cNvSpPr>
            <a:spLocks noGrp="1"/>
          </p:cNvSpPr>
          <p:nvPr>
            <p:ph type="title"/>
          </p:nvPr>
        </p:nvSpPr>
        <p:spPr/>
        <p:txBody>
          <a:bodyPr/>
          <a:lstStyle/>
          <a:p>
            <a:r>
              <a:rPr lang="en-US" altLang="en-US" dirty="0">
                <a:latin typeface="Segoe UI" panose="020B0502040204020203" pitchFamily="34" charset="0"/>
                <a:cs typeface="Segoe UI" panose="020B0502040204020203" pitchFamily="34" charset="0"/>
              </a:rPr>
              <a:t>Evaluation</a:t>
            </a:r>
          </a:p>
        </p:txBody>
      </p:sp>
      <p:sp>
        <p:nvSpPr>
          <p:cNvPr id="217093" name="Content Placeholder 2"/>
          <p:cNvSpPr>
            <a:spLocks noGrp="1"/>
          </p:cNvSpPr>
          <p:nvPr>
            <p:ph idx="1"/>
          </p:nvPr>
        </p:nvSpPr>
        <p:spPr>
          <a:xfrm>
            <a:off x="360363" y="1184141"/>
            <a:ext cx="8445500" cy="4776390"/>
          </a:xfrm>
        </p:spPr>
        <p:txBody>
          <a:bodyPr/>
          <a:lstStyle/>
          <a:p>
            <a:pPr eaLnBrk="1" hangingPunct="1"/>
            <a:r>
              <a:rPr lang="en-US" altLang="en-US" sz="2400" dirty="0">
                <a:latin typeface="Segoe UI" panose="020B0502040204020203" pitchFamily="34" charset="0"/>
                <a:cs typeface="Segoe UI" panose="020B0502040204020203" pitchFamily="34" charset="0"/>
              </a:rPr>
              <a:t>Your responses help to improve SHIBA’s training program.</a:t>
            </a:r>
          </a:p>
          <a:p>
            <a:pPr eaLnBrk="1" hangingPunct="1"/>
            <a:endParaRPr lang="en-US" altLang="en-US" sz="800" dirty="0">
              <a:latin typeface="Segoe UI" panose="020B0502040204020203" pitchFamily="34" charset="0"/>
              <a:cs typeface="Segoe UI" panose="020B0502040204020203" pitchFamily="34" charset="0"/>
            </a:endParaRPr>
          </a:p>
          <a:p>
            <a:pPr marL="857250" lvl="1" indent="-342900">
              <a:spcBef>
                <a:spcPct val="0"/>
              </a:spcBef>
              <a:buFont typeface="Wingdings" panose="05000000000000000000" pitchFamily="2" charset="2"/>
              <a:buChar char="q"/>
              <a:defRPr/>
            </a:pPr>
            <a:r>
              <a:rPr kumimoji="0" lang="en-US" b="0" i="1"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Did you find today’s training helpful or useful for your SHIBA counseling or outreach? </a:t>
            </a:r>
          </a:p>
          <a:p>
            <a:pPr marL="514350" lvl="1" indent="0">
              <a:spcBef>
                <a:spcPct val="0"/>
              </a:spcBef>
              <a:buNone/>
              <a:defRPr/>
            </a:pPr>
            <a:endParaRPr kumimoji="0" lang="en-US" sz="800" b="0" i="1"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857250" lvl="1" indent="-342900">
              <a:spcBef>
                <a:spcPct val="0"/>
              </a:spcBef>
              <a:buFont typeface="Wingdings" panose="05000000000000000000" pitchFamily="2" charset="2"/>
              <a:buChar char="q"/>
              <a:defRPr/>
            </a:pPr>
            <a:r>
              <a:rPr kumimoji="0" lang="en-US" b="0" i="1"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What would’ve made this training better for you?</a:t>
            </a:r>
          </a:p>
          <a:p>
            <a:pPr eaLnBrk="1" hangingPunct="1"/>
            <a:endParaRPr lang="en-US" altLang="en-US" sz="2400" dirty="0">
              <a:latin typeface="Segoe UI" panose="020B0502040204020203" pitchFamily="34" charset="0"/>
              <a:cs typeface="Segoe UI" panose="020B0502040204020203" pitchFamily="34" charset="0"/>
            </a:endParaRPr>
          </a:p>
          <a:p>
            <a:pPr eaLnBrk="1" hangingPunct="1"/>
            <a:r>
              <a:rPr lang="en-US" altLang="en-US" sz="2400" dirty="0">
                <a:latin typeface="Segoe UI" panose="020B0502040204020203" pitchFamily="34" charset="0"/>
                <a:cs typeface="Segoe UI" panose="020B0502040204020203" pitchFamily="34" charset="0"/>
              </a:rPr>
              <a:t>Please take some time to send thoughts to </a:t>
            </a:r>
            <a:r>
              <a:rPr lang="en-US" altLang="en-US" sz="2400" dirty="0">
                <a:latin typeface="Segoe UI" panose="020B0502040204020203" pitchFamily="34" charset="0"/>
                <a:cs typeface="Segoe UI" panose="020B0502040204020203" pitchFamily="34" charset="0"/>
                <a:hlinkClick r:id="rId3"/>
              </a:rPr>
              <a:t>shiba@oic.wa.gov</a:t>
            </a:r>
            <a:r>
              <a:rPr lang="en-US" altLang="en-US" sz="2400" dirty="0">
                <a:latin typeface="Segoe UI" panose="020B0502040204020203" pitchFamily="34" charset="0"/>
                <a:cs typeface="Segoe UI" panose="020B0502040204020203" pitchFamily="34" charset="0"/>
              </a:rPr>
              <a:t> or to your trainer.</a:t>
            </a:r>
          </a:p>
          <a:p>
            <a:pPr eaLnBrk="1" hangingPunct="1"/>
            <a:endParaRPr lang="en-US" altLang="en-US" sz="800" dirty="0">
              <a:latin typeface="Segoe UI" panose="020B0502040204020203" pitchFamily="34" charset="0"/>
              <a:cs typeface="Segoe UI" panose="020B0502040204020203" pitchFamily="34" charset="0"/>
            </a:endParaRPr>
          </a:p>
          <a:p>
            <a:pPr eaLnBrk="1" hangingPunct="1"/>
            <a:r>
              <a:rPr lang="en-US" altLang="en-US" sz="2400" dirty="0">
                <a:latin typeface="Segoe UI" panose="020B0502040204020203" pitchFamily="34" charset="0"/>
                <a:cs typeface="Segoe UI" panose="020B0502040204020203" pitchFamily="34" charset="0"/>
              </a:rPr>
              <a:t>Or you may use our brief online survey at </a:t>
            </a:r>
            <a:r>
              <a:rPr lang="en-US" altLang="en-US" sz="2400" dirty="0">
                <a:latin typeface="Segoe UI" panose="020B0502040204020203" pitchFamily="34" charset="0"/>
                <a:cs typeface="Segoe UI" panose="020B0502040204020203" pitchFamily="34" charset="0"/>
                <a:hlinkClick r:id="rId4"/>
              </a:rPr>
              <a:t>https://www.surveymonkey.com/r/SHIBA-TrainingEvaluation</a:t>
            </a:r>
            <a:r>
              <a:rPr lang="en-US" altLang="en-US" sz="2400" dirty="0">
                <a:latin typeface="Segoe UI" panose="020B0502040204020203" pitchFamily="34" charset="0"/>
                <a:cs typeface="Segoe UI" panose="020B0502040204020203" pitchFamily="34" charset="0"/>
              </a:rPr>
              <a:t>. </a:t>
            </a:r>
          </a:p>
          <a:p>
            <a:pPr eaLnBrk="1" hangingPunct="1"/>
            <a:endParaRPr lang="en-US" altLang="en-US" sz="800" dirty="0">
              <a:latin typeface="Segoe UI" panose="020B0502040204020203" pitchFamily="34" charset="0"/>
              <a:cs typeface="Segoe UI" panose="020B0502040204020203" pitchFamily="34" charset="0"/>
            </a:endParaRPr>
          </a:p>
          <a:p>
            <a:pPr eaLnBrk="1" hangingPunct="1"/>
            <a:endParaRPr lang="en-US" altLang="en-US" sz="800" dirty="0">
              <a:latin typeface="Segoe UI" panose="020B0502040204020203" pitchFamily="34" charset="0"/>
              <a:cs typeface="Segoe UI" panose="020B0502040204020203" pitchFamily="34" charset="0"/>
            </a:endParaRPr>
          </a:p>
          <a:p>
            <a:pPr algn="ctr" eaLnBrk="1" hangingPunct="1"/>
            <a:r>
              <a:rPr lang="en-US" altLang="en-US" sz="2400" b="1" i="1" dirty="0">
                <a:latin typeface="Segoe UI" panose="020B0502040204020203" pitchFamily="34" charset="0"/>
                <a:cs typeface="Segoe UI" panose="020B0502040204020203" pitchFamily="34" charset="0"/>
              </a:rPr>
              <a:t>We appreciate your feedback!</a:t>
            </a:r>
          </a:p>
        </p:txBody>
      </p:sp>
      <p:sp>
        <p:nvSpPr>
          <p:cNvPr id="4" name="Slide Number Placeholder 3"/>
          <p:cNvSpPr>
            <a:spLocks noGrp="1"/>
          </p:cNvSpPr>
          <p:nvPr>
            <p:ph type="sldNum" sz="quarter" idx="11"/>
          </p:nvPr>
        </p:nvSpPr>
        <p:spPr/>
        <p:txBody>
          <a:bodyPr/>
          <a:lstStyle/>
          <a:p>
            <a:pPr>
              <a:defRPr/>
            </a:pPr>
            <a:fld id="{74481FA7-81C5-4C22-B35E-8DC15B33B2C9}" type="slidenum">
              <a:rPr lang="en-US" smtClean="0"/>
              <a:pPr>
                <a:defRPr/>
              </a:pPr>
              <a:t>32</a:t>
            </a:fld>
            <a:endParaRPr lang="en-US" dirty="0"/>
          </a:p>
        </p:txBody>
      </p:sp>
      <p:sp>
        <p:nvSpPr>
          <p:cNvPr id="6" name="Action Button: Go Forward or Next 5" descr="Next slide.">
            <a:hlinkClick r:id="" action="ppaction://hlinkshowjump?jump=nextslide" highlightClick="1"/>
            <a:extLst>
              <a:ext uri="{FF2B5EF4-FFF2-40B4-BE49-F238E27FC236}">
                <a16:creationId xmlns:a16="http://schemas.microsoft.com/office/drawing/2014/main" id="{0548D2A0-EEC1-40A3-A3CB-2D821DCAB76E}"/>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oter Placeholder 6">
            <a:extLst>
              <a:ext uri="{FF2B5EF4-FFF2-40B4-BE49-F238E27FC236}">
                <a16:creationId xmlns:a16="http://schemas.microsoft.com/office/drawing/2014/main" id="{5BEE646E-49F6-48D3-A56A-1D667FC65E27}"/>
              </a:ext>
            </a:extLst>
          </p:cNvPr>
          <p:cNvSpPr>
            <a:spLocks noGrp="1"/>
          </p:cNvSpPr>
          <p:nvPr>
            <p:ph type="ftr" sz="quarter" idx="10"/>
          </p:nvPr>
        </p:nvSpPr>
        <p:spPr>
          <a:xfrm>
            <a:off x="1158875" y="6315075"/>
            <a:ext cx="4568530" cy="200025"/>
          </a:xfrm>
        </p:spPr>
        <p:txBody>
          <a:bodyPr/>
          <a:lstStyle/>
          <a:p>
            <a:pPr>
              <a:defRPr/>
            </a:pPr>
            <a:r>
              <a:rPr lang="en-US" dirty="0">
                <a:solidFill>
                  <a:prstClr val="black">
                    <a:lumMod val="75000"/>
                    <a:lumOff val="25000"/>
                  </a:prstClr>
                </a:solidFill>
              </a:rPr>
              <a:t>SHIBA advisor continuing education  | July 2022</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BBA08-002E-4111-903D-3F69CC36666A}"/>
              </a:ext>
            </a:extLst>
          </p:cNvPr>
          <p:cNvSpPr>
            <a:spLocks noGrp="1"/>
          </p:cNvSpPr>
          <p:nvPr>
            <p:ph type="title"/>
          </p:nvPr>
        </p:nvSpPr>
        <p:spPr/>
        <p:txBody>
          <a:bodyPr/>
          <a:lstStyle/>
          <a:p>
            <a:r>
              <a:rPr lang="en-US" dirty="0"/>
              <a:t>2022 training schedule</a:t>
            </a:r>
          </a:p>
        </p:txBody>
      </p:sp>
      <p:sp>
        <p:nvSpPr>
          <p:cNvPr id="5" name="Slide Number Placeholder 4">
            <a:extLst>
              <a:ext uri="{FF2B5EF4-FFF2-40B4-BE49-F238E27FC236}">
                <a16:creationId xmlns:a16="http://schemas.microsoft.com/office/drawing/2014/main" id="{9FAA143D-FE31-48E3-949E-33FAA9A277D0}"/>
              </a:ext>
            </a:extLst>
          </p:cNvPr>
          <p:cNvSpPr>
            <a:spLocks noGrp="1"/>
          </p:cNvSpPr>
          <p:nvPr>
            <p:ph type="sldNum" sz="quarter" idx="11"/>
          </p:nvPr>
        </p:nvSpPr>
        <p:spPr/>
        <p:txBody>
          <a:bodyPr/>
          <a:lstStyle/>
          <a:p>
            <a:pPr>
              <a:defRPr/>
            </a:pPr>
            <a:fld id="{74481FA7-81C5-4C22-B35E-8DC15B33B2C9}" type="slidenum">
              <a:rPr lang="en-US" smtClean="0"/>
              <a:pPr>
                <a:defRPr/>
              </a:pPr>
              <a:t>33</a:t>
            </a:fld>
            <a:endParaRPr lang="en-US" dirty="0"/>
          </a:p>
        </p:txBody>
      </p:sp>
      <p:sp>
        <p:nvSpPr>
          <p:cNvPr id="8" name="Action Button: Go Forward or Next 7" descr="Next slide.">
            <a:hlinkClick r:id="" action="ppaction://hlinkshowjump?jump=nextslide" highlightClick="1"/>
            <a:extLst>
              <a:ext uri="{FF2B5EF4-FFF2-40B4-BE49-F238E27FC236}">
                <a16:creationId xmlns:a16="http://schemas.microsoft.com/office/drawing/2014/main" id="{1D68D783-DB2E-4B92-8973-720CF8059BAC}"/>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1BE4DD10-89A1-4D48-853A-9614D3E9627D}"/>
              </a:ext>
            </a:extLst>
          </p:cNvPr>
          <p:cNvSpPr>
            <a:spLocks noGrp="1"/>
          </p:cNvSpPr>
          <p:nvPr>
            <p:ph idx="1"/>
          </p:nvPr>
        </p:nvSpPr>
        <p:spPr>
          <a:xfrm>
            <a:off x="360363" y="1167307"/>
            <a:ext cx="8445500" cy="4985049"/>
          </a:xfrm>
        </p:spPr>
        <p:txBody>
          <a:bodyPr/>
          <a:lstStyle/>
          <a:p>
            <a:r>
              <a:rPr lang="en-US" u="sng" dirty="0">
                <a:latin typeface="Segoe UI" panose="020B0502040204020203" pitchFamily="34" charset="0"/>
                <a:cs typeface="Segoe UI" panose="020B0502040204020203" pitchFamily="34" charset="0"/>
              </a:rPr>
              <a:t>August: </a:t>
            </a:r>
          </a:p>
          <a:p>
            <a:pPr lvl="1"/>
            <a:r>
              <a:rPr lang="en-US" sz="2800" dirty="0">
                <a:latin typeface="Segoe UI" panose="020B0502040204020203" pitchFamily="34" charset="0"/>
                <a:cs typeface="Segoe UI" panose="020B0502040204020203" pitchFamily="34" charset="0"/>
              </a:rPr>
              <a:t>No CE training…celebrate summer!</a:t>
            </a:r>
          </a:p>
          <a:p>
            <a:pPr lvl="1"/>
            <a:endParaRPr lang="en-US" sz="2800" dirty="0">
              <a:latin typeface="Segoe UI" panose="020B0502040204020203" pitchFamily="34" charset="0"/>
              <a:cs typeface="Segoe UI" panose="020B0502040204020203" pitchFamily="34" charset="0"/>
            </a:endParaRPr>
          </a:p>
          <a:p>
            <a:pPr marL="61913" lvl="1" indent="0">
              <a:buNone/>
            </a:pPr>
            <a:r>
              <a:rPr lang="en-US" sz="2800" u="sng" dirty="0">
                <a:latin typeface="Segoe UI" panose="020B0502040204020203" pitchFamily="34" charset="0"/>
                <a:cs typeface="Segoe UI" panose="020B0502040204020203" pitchFamily="34" charset="0"/>
              </a:rPr>
              <a:t>September and October</a:t>
            </a:r>
          </a:p>
          <a:p>
            <a:pPr lvl="1"/>
            <a:r>
              <a:rPr lang="en-US" sz="2800" dirty="0">
                <a:latin typeface="Segoe UI" panose="020B0502040204020203" pitchFamily="34" charset="0"/>
                <a:cs typeface="Segoe UI" panose="020B0502040204020203" pitchFamily="34" charset="0"/>
              </a:rPr>
              <a:t>Medicare OEP preparations</a:t>
            </a:r>
          </a:p>
          <a:p>
            <a:pPr indent="-285750"/>
            <a:endParaRPr lang="en-US" sz="2400" u="sng" dirty="0">
              <a:latin typeface="Segoe UI" panose="020B0502040204020203" pitchFamily="34" charset="0"/>
              <a:cs typeface="Segoe UI" panose="020B0502040204020203" pitchFamily="34" charset="0"/>
            </a:endParaRPr>
          </a:p>
          <a:p>
            <a:pPr indent="-285750"/>
            <a:endParaRPr lang="en-US" u="sng" dirty="0">
              <a:latin typeface="Segoe UI" panose="020B0502040204020203" pitchFamily="34" charset="0"/>
              <a:cs typeface="Segoe UI" panose="020B0502040204020203" pitchFamily="34" charset="0"/>
            </a:endParaRPr>
          </a:p>
        </p:txBody>
      </p:sp>
      <p:sp>
        <p:nvSpPr>
          <p:cNvPr id="7" name="Footer Placeholder 6">
            <a:extLst>
              <a:ext uri="{FF2B5EF4-FFF2-40B4-BE49-F238E27FC236}">
                <a16:creationId xmlns:a16="http://schemas.microsoft.com/office/drawing/2014/main" id="{05470F33-5FDC-4BCB-B44E-53CE5A710A75}"/>
              </a:ext>
            </a:extLst>
          </p:cNvPr>
          <p:cNvSpPr>
            <a:spLocks noGrp="1"/>
          </p:cNvSpPr>
          <p:nvPr>
            <p:ph type="ftr" sz="quarter" idx="10"/>
          </p:nvPr>
        </p:nvSpPr>
        <p:spPr>
          <a:xfrm>
            <a:off x="1158875" y="6315075"/>
            <a:ext cx="4568530" cy="200025"/>
          </a:xfrm>
        </p:spPr>
        <p:txBody>
          <a:bodyPr/>
          <a:lstStyle/>
          <a:p>
            <a:pPr>
              <a:defRPr/>
            </a:pPr>
            <a:r>
              <a:rPr lang="en-US" dirty="0">
                <a:solidFill>
                  <a:prstClr val="black">
                    <a:lumMod val="75000"/>
                    <a:lumOff val="25000"/>
                  </a:prstClr>
                </a:solidFill>
              </a:rPr>
              <a:t>SHIBA advisor continuing education  | July 2022</a:t>
            </a:r>
          </a:p>
        </p:txBody>
      </p:sp>
    </p:spTree>
    <p:extLst>
      <p:ext uri="{BB962C8B-B14F-4D97-AF65-F5344CB8AC3E}">
        <p14:creationId xmlns:p14="http://schemas.microsoft.com/office/powerpoint/2010/main" val="36691366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63504-199D-455A-BA83-D881C01149A8}"/>
              </a:ext>
            </a:extLst>
          </p:cNvPr>
          <p:cNvSpPr>
            <a:spLocks noGrp="1"/>
          </p:cNvSpPr>
          <p:nvPr>
            <p:ph type="title"/>
          </p:nvPr>
        </p:nvSpPr>
        <p:spPr/>
        <p:txBody>
          <a:bodyPr/>
          <a:lstStyle/>
          <a:p>
            <a:r>
              <a:rPr lang="en-US" dirty="0"/>
              <a:t>Photo credits</a:t>
            </a:r>
          </a:p>
        </p:txBody>
      </p:sp>
      <p:sp>
        <p:nvSpPr>
          <p:cNvPr id="5" name="Slide Number Placeholder 4">
            <a:extLst>
              <a:ext uri="{FF2B5EF4-FFF2-40B4-BE49-F238E27FC236}">
                <a16:creationId xmlns:a16="http://schemas.microsoft.com/office/drawing/2014/main" id="{8A5107F5-8794-4C05-B6B6-A485B388F282}"/>
              </a:ext>
            </a:extLst>
          </p:cNvPr>
          <p:cNvSpPr>
            <a:spLocks noGrp="1"/>
          </p:cNvSpPr>
          <p:nvPr>
            <p:ph type="sldNum" sz="quarter" idx="11"/>
          </p:nvPr>
        </p:nvSpPr>
        <p:spPr/>
        <p:txBody>
          <a:bodyPr/>
          <a:lstStyle/>
          <a:p>
            <a:pPr>
              <a:defRPr/>
            </a:pPr>
            <a:fld id="{74481FA7-81C5-4C22-B35E-8DC15B33B2C9}" type="slidenum">
              <a:rPr lang="en-US" smtClean="0"/>
              <a:pPr>
                <a:defRPr/>
              </a:pPr>
              <a:t>34</a:t>
            </a:fld>
            <a:endParaRPr lang="en-US" dirty="0"/>
          </a:p>
        </p:txBody>
      </p:sp>
      <p:sp>
        <p:nvSpPr>
          <p:cNvPr id="11" name="TextBox 10">
            <a:extLst>
              <a:ext uri="{FF2B5EF4-FFF2-40B4-BE49-F238E27FC236}">
                <a16:creationId xmlns:a16="http://schemas.microsoft.com/office/drawing/2014/main" id="{F8A6EBB8-CA35-4D02-9BD6-C4000DDC99D9}"/>
              </a:ext>
            </a:extLst>
          </p:cNvPr>
          <p:cNvSpPr txBox="1"/>
          <p:nvPr/>
        </p:nvSpPr>
        <p:spPr>
          <a:xfrm>
            <a:off x="383940" y="1217625"/>
            <a:ext cx="8331055" cy="2862322"/>
          </a:xfrm>
          <a:prstGeom prst="rect">
            <a:avLst/>
          </a:prstGeom>
          <a:noFill/>
        </p:spPr>
        <p:txBody>
          <a:bodyPr wrap="square" rtlCol="0">
            <a:spAutoFit/>
          </a:bodyPr>
          <a:lstStyle/>
          <a:p>
            <a:r>
              <a:rPr lang="en-US" sz="2000" b="1" dirty="0">
                <a:latin typeface="Segoe UI" panose="020B0502040204020203" pitchFamily="34" charset="0"/>
                <a:cs typeface="Segoe UI" panose="020B0502040204020203" pitchFamily="34" charset="0"/>
              </a:rPr>
              <a:t>Slide 1</a:t>
            </a:r>
          </a:p>
          <a:p>
            <a:endParaRPr lang="en-US" sz="2000" dirty="0">
              <a:latin typeface="Segoe UI" panose="020B0502040204020203" pitchFamily="34" charset="0"/>
              <a:cs typeface="Segoe UI" panose="020B0502040204020203" pitchFamily="34" charset="0"/>
            </a:endParaRPr>
          </a:p>
          <a:p>
            <a:endParaRPr lang="en-US" sz="2000" dirty="0">
              <a:latin typeface="Segoe UI" panose="020B0502040204020203" pitchFamily="34" charset="0"/>
              <a:cs typeface="Segoe UI" panose="020B0502040204020203" pitchFamily="34" charset="0"/>
            </a:endParaRPr>
          </a:p>
          <a:p>
            <a:endParaRPr lang="en-US" sz="2000" dirty="0">
              <a:latin typeface="Segoe UI" panose="020B0502040204020203" pitchFamily="34" charset="0"/>
              <a:cs typeface="Segoe UI" panose="020B0502040204020203" pitchFamily="34" charset="0"/>
            </a:endParaRPr>
          </a:p>
          <a:p>
            <a:endParaRPr lang="en-US" sz="2000" dirty="0">
              <a:latin typeface="Segoe UI" panose="020B0502040204020203" pitchFamily="34" charset="0"/>
              <a:cs typeface="Segoe UI" panose="020B0502040204020203" pitchFamily="34" charset="0"/>
            </a:endParaRPr>
          </a:p>
          <a:p>
            <a:endParaRPr lang="en-US" sz="2000" dirty="0">
              <a:latin typeface="Segoe UI" panose="020B0502040204020203" pitchFamily="34" charset="0"/>
              <a:cs typeface="Segoe UI" panose="020B0502040204020203" pitchFamily="34" charset="0"/>
            </a:endParaRPr>
          </a:p>
          <a:p>
            <a:endParaRPr lang="en-US" sz="2000" dirty="0">
              <a:latin typeface="Segoe UI" panose="020B0502040204020203" pitchFamily="34" charset="0"/>
              <a:cs typeface="Segoe UI" panose="020B0502040204020203" pitchFamily="34" charset="0"/>
            </a:endParaRPr>
          </a:p>
          <a:p>
            <a:endParaRPr lang="en-US" sz="2000" dirty="0">
              <a:latin typeface="Segoe UI" panose="020B0502040204020203" pitchFamily="34" charset="0"/>
              <a:cs typeface="Segoe UI" panose="020B0502040204020203" pitchFamily="34" charset="0"/>
            </a:endParaRPr>
          </a:p>
          <a:p>
            <a:endParaRPr lang="en-US" sz="2000" dirty="0">
              <a:latin typeface="Segoe UI" panose="020B0502040204020203" pitchFamily="34" charset="0"/>
              <a:cs typeface="Segoe UI" panose="020B0502040204020203" pitchFamily="34" charset="0"/>
            </a:endParaRPr>
          </a:p>
        </p:txBody>
      </p:sp>
      <p:graphicFrame>
        <p:nvGraphicFramePr>
          <p:cNvPr id="12" name="Table 12">
            <a:extLst>
              <a:ext uri="{FF2B5EF4-FFF2-40B4-BE49-F238E27FC236}">
                <a16:creationId xmlns:a16="http://schemas.microsoft.com/office/drawing/2014/main" id="{D0F8A7DE-0D3F-4DD3-95D4-1AEF8BF1C80D}"/>
              </a:ext>
            </a:extLst>
          </p:cNvPr>
          <p:cNvGraphicFramePr>
            <a:graphicFrameLocks noGrp="1"/>
          </p:cNvGraphicFramePr>
          <p:nvPr>
            <p:extLst>
              <p:ext uri="{D42A27DB-BD31-4B8C-83A1-F6EECF244321}">
                <p14:modId xmlns:p14="http://schemas.microsoft.com/office/powerpoint/2010/main" val="663354207"/>
              </p:ext>
            </p:extLst>
          </p:nvPr>
        </p:nvGraphicFramePr>
        <p:xfrm>
          <a:off x="480262" y="1580115"/>
          <a:ext cx="8211156" cy="1828800"/>
        </p:xfrm>
        <a:graphic>
          <a:graphicData uri="http://schemas.openxmlformats.org/drawingml/2006/table">
            <a:tbl>
              <a:tblPr firstRow="1" bandRow="1"/>
              <a:tblGrid>
                <a:gridCol w="2737052">
                  <a:extLst>
                    <a:ext uri="{9D8B030D-6E8A-4147-A177-3AD203B41FA5}">
                      <a16:colId xmlns:a16="http://schemas.microsoft.com/office/drawing/2014/main" val="3666772519"/>
                    </a:ext>
                  </a:extLst>
                </a:gridCol>
                <a:gridCol w="2737052">
                  <a:extLst>
                    <a:ext uri="{9D8B030D-6E8A-4147-A177-3AD203B41FA5}">
                      <a16:colId xmlns:a16="http://schemas.microsoft.com/office/drawing/2014/main" val="2049190101"/>
                    </a:ext>
                  </a:extLst>
                </a:gridCol>
                <a:gridCol w="2737052">
                  <a:extLst>
                    <a:ext uri="{9D8B030D-6E8A-4147-A177-3AD203B41FA5}">
                      <a16:colId xmlns:a16="http://schemas.microsoft.com/office/drawing/2014/main" val="4129238022"/>
                    </a:ext>
                  </a:extLst>
                </a:gridCol>
              </a:tblGrid>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Segoe UI" panose="020B0502040204020203" pitchFamily="34" charset="0"/>
                          <a:ea typeface="+mn-ea"/>
                          <a:cs typeface="Segoe UI" panose="020B0502040204020203" pitchFamily="34" charset="0"/>
                        </a:rPr>
                        <a:t>Photo by </a:t>
                      </a:r>
                      <a:r>
                        <a:rPr lang="en-US" sz="1800" u="sng" kern="1200" dirty="0">
                          <a:solidFill>
                            <a:schemeClr val="tx1"/>
                          </a:solidFill>
                          <a:effectLst/>
                          <a:latin typeface="Segoe UI" panose="020B0502040204020203" pitchFamily="34" charset="0"/>
                          <a:ea typeface="+mn-ea"/>
                          <a:cs typeface="Segoe UI" panose="020B0502040204020203" pitchFamily="34" charset="0"/>
                          <a:hlinkClick r:id="rId3"/>
                        </a:rPr>
                        <a:t>Vladimir Soares</a:t>
                      </a:r>
                      <a:r>
                        <a:rPr lang="en-US" sz="1800" kern="1200" dirty="0">
                          <a:solidFill>
                            <a:schemeClr val="tx1"/>
                          </a:solidFill>
                          <a:effectLst/>
                          <a:latin typeface="Segoe UI" panose="020B0502040204020203" pitchFamily="34" charset="0"/>
                          <a:ea typeface="+mn-ea"/>
                          <a:cs typeface="Segoe UI" panose="020B0502040204020203" pitchFamily="34" charset="0"/>
                        </a:rPr>
                        <a:t> on </a:t>
                      </a:r>
                      <a:r>
                        <a:rPr lang="en-US" sz="1800" u="sng" kern="1200" dirty="0" err="1">
                          <a:solidFill>
                            <a:schemeClr val="tx1"/>
                          </a:solidFill>
                          <a:effectLst/>
                          <a:latin typeface="Segoe UI" panose="020B0502040204020203" pitchFamily="34" charset="0"/>
                          <a:ea typeface="+mn-ea"/>
                          <a:cs typeface="Segoe UI" panose="020B0502040204020203" pitchFamily="34" charset="0"/>
                          <a:hlinkClick r:id="rId4"/>
                        </a:rPr>
                        <a:t>Unsplash</a:t>
                      </a:r>
                      <a:r>
                        <a:rPr lang="en-US" sz="1800" kern="1200" dirty="0">
                          <a:solidFill>
                            <a:schemeClr val="tx1"/>
                          </a:solidFill>
                          <a:effectLst/>
                          <a:latin typeface="Segoe UI" panose="020B0502040204020203" pitchFamily="34" charset="0"/>
                          <a:ea typeface="+mn-ea"/>
                          <a:cs typeface="Segoe UI" panose="020B0502040204020203" pitchFamily="34" charset="0"/>
                        </a:rPr>
                        <a:t> </a:t>
                      </a:r>
                    </a:p>
                    <a:p>
                      <a:endParaRPr lang="en-US" dirty="0"/>
                    </a:p>
                  </a:txBody>
                  <a:tcPr/>
                </a:tc>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Segoe UI" panose="020B0502040204020203" pitchFamily="34" charset="0"/>
                          <a:ea typeface="+mn-ea"/>
                          <a:cs typeface="Segoe UI" panose="020B0502040204020203" pitchFamily="34" charset="0"/>
                        </a:rPr>
                        <a:t>Photo by </a:t>
                      </a:r>
                      <a:r>
                        <a:rPr lang="en-US" sz="1800" u="sng" kern="1200" dirty="0">
                          <a:solidFill>
                            <a:schemeClr val="tx1"/>
                          </a:solidFill>
                          <a:effectLst/>
                          <a:latin typeface="Segoe UI" panose="020B0502040204020203" pitchFamily="34" charset="0"/>
                          <a:ea typeface="+mn-ea"/>
                          <a:cs typeface="Segoe UI" panose="020B0502040204020203" pitchFamily="34" charset="0"/>
                          <a:hlinkClick r:id="rId5"/>
                        </a:rPr>
                        <a:t>Visual Stories || </a:t>
                      </a:r>
                      <a:r>
                        <a:rPr lang="en-US" sz="1800" u="sng" kern="1200" dirty="0" err="1">
                          <a:solidFill>
                            <a:schemeClr val="tx1"/>
                          </a:solidFill>
                          <a:effectLst/>
                          <a:latin typeface="Segoe UI" panose="020B0502040204020203" pitchFamily="34" charset="0"/>
                          <a:ea typeface="+mn-ea"/>
                          <a:cs typeface="Segoe UI" panose="020B0502040204020203" pitchFamily="34" charset="0"/>
                          <a:hlinkClick r:id="rId5"/>
                        </a:rPr>
                        <a:t>Micheile</a:t>
                      </a:r>
                      <a:r>
                        <a:rPr lang="en-US" sz="1800" kern="1200" dirty="0">
                          <a:solidFill>
                            <a:schemeClr val="tx1"/>
                          </a:solidFill>
                          <a:effectLst/>
                          <a:latin typeface="Segoe UI" panose="020B0502040204020203" pitchFamily="34" charset="0"/>
                          <a:ea typeface="+mn-ea"/>
                          <a:cs typeface="Segoe UI" panose="020B0502040204020203" pitchFamily="34" charset="0"/>
                        </a:rPr>
                        <a:t> on </a:t>
                      </a:r>
                      <a:r>
                        <a:rPr lang="en-US" sz="1800" u="sng" kern="1200" dirty="0" err="1">
                          <a:solidFill>
                            <a:schemeClr val="tx1"/>
                          </a:solidFill>
                          <a:effectLst/>
                          <a:latin typeface="Segoe UI" panose="020B0502040204020203" pitchFamily="34" charset="0"/>
                          <a:ea typeface="+mn-ea"/>
                          <a:cs typeface="Segoe UI" panose="020B0502040204020203" pitchFamily="34" charset="0"/>
                          <a:hlinkClick r:id="rId4"/>
                        </a:rPr>
                        <a:t>Unsplash</a:t>
                      </a:r>
                      <a:r>
                        <a:rPr lang="en-US" sz="1800" kern="1200" dirty="0">
                          <a:solidFill>
                            <a:schemeClr val="tx1"/>
                          </a:solidFill>
                          <a:effectLst/>
                          <a:latin typeface="Segoe UI" panose="020B0502040204020203" pitchFamily="34" charset="0"/>
                          <a:ea typeface="+mn-ea"/>
                          <a:cs typeface="Segoe UI" panose="020B0502040204020203" pitchFamily="34" charset="0"/>
                        </a:rPr>
                        <a:t> </a:t>
                      </a:r>
                    </a:p>
                    <a:p>
                      <a:endParaRPr lang="en-US" dirty="0"/>
                    </a:p>
                  </a:txBody>
                  <a:tcPr/>
                </a:tc>
                <a:tc>
                  <a:txBody>
                    <a:bodyPr/>
                    <a:lstStyle/>
                    <a:p>
                      <a:r>
                        <a:rPr lang="en-US" sz="1800" kern="1200" dirty="0">
                          <a:solidFill>
                            <a:schemeClr val="tx1"/>
                          </a:solidFill>
                          <a:effectLst/>
                          <a:latin typeface="Segoe UI" panose="020B0502040204020203" pitchFamily="34" charset="0"/>
                          <a:ea typeface="+mn-ea"/>
                          <a:cs typeface="Segoe UI" panose="020B0502040204020203" pitchFamily="34" charset="0"/>
                        </a:rPr>
                        <a:t>Photo by </a:t>
                      </a:r>
                      <a:r>
                        <a:rPr lang="en-US" sz="1800" u="sng" kern="1200" dirty="0" err="1">
                          <a:solidFill>
                            <a:schemeClr val="tx1"/>
                          </a:solidFill>
                          <a:effectLst/>
                          <a:latin typeface="Segoe UI" panose="020B0502040204020203" pitchFamily="34" charset="0"/>
                          <a:ea typeface="+mn-ea"/>
                          <a:cs typeface="Segoe UI" panose="020B0502040204020203" pitchFamily="34" charset="0"/>
                          <a:hlinkClick r:id="rId6"/>
                        </a:rPr>
                        <a:t>Jixiao</a:t>
                      </a:r>
                      <a:r>
                        <a:rPr lang="en-US" sz="1800" u="sng" kern="1200" dirty="0">
                          <a:solidFill>
                            <a:schemeClr val="tx1"/>
                          </a:solidFill>
                          <a:effectLst/>
                          <a:latin typeface="Segoe UI" panose="020B0502040204020203" pitchFamily="34" charset="0"/>
                          <a:ea typeface="+mn-ea"/>
                          <a:cs typeface="Segoe UI" panose="020B0502040204020203" pitchFamily="34" charset="0"/>
                          <a:hlinkClick r:id="rId6"/>
                        </a:rPr>
                        <a:t> Huang</a:t>
                      </a:r>
                      <a:r>
                        <a:rPr lang="en-US" sz="1800" kern="1200" dirty="0">
                          <a:solidFill>
                            <a:schemeClr val="tx1"/>
                          </a:solidFill>
                          <a:effectLst/>
                          <a:latin typeface="Segoe UI" panose="020B0502040204020203" pitchFamily="34" charset="0"/>
                          <a:ea typeface="+mn-ea"/>
                          <a:cs typeface="Segoe UI" panose="020B0502040204020203" pitchFamily="34" charset="0"/>
                        </a:rPr>
                        <a:t> on </a:t>
                      </a:r>
                      <a:r>
                        <a:rPr lang="en-US" sz="1800" u="sng" kern="1200" dirty="0" err="1">
                          <a:solidFill>
                            <a:schemeClr val="tx1"/>
                          </a:solidFill>
                          <a:effectLst/>
                          <a:latin typeface="Segoe UI" panose="020B0502040204020203" pitchFamily="34" charset="0"/>
                          <a:ea typeface="+mn-ea"/>
                          <a:cs typeface="Segoe UI" panose="020B0502040204020203" pitchFamily="34" charset="0"/>
                          <a:hlinkClick r:id="rId4"/>
                        </a:rPr>
                        <a:t>Unsplash</a:t>
                      </a:r>
                      <a:endParaRPr lang="en-US" dirty="0">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3592472777"/>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Segoe UI" panose="020B0502040204020203" pitchFamily="34" charset="0"/>
                          <a:ea typeface="+mn-ea"/>
                          <a:cs typeface="Segoe UI" panose="020B0502040204020203" pitchFamily="34" charset="0"/>
                        </a:rPr>
                        <a:t>Photo by </a:t>
                      </a:r>
                      <a:r>
                        <a:rPr lang="en-US" sz="1800" u="sng" kern="1200" dirty="0">
                          <a:solidFill>
                            <a:schemeClr val="tx1"/>
                          </a:solidFill>
                          <a:effectLst/>
                          <a:latin typeface="Segoe UI" panose="020B0502040204020203" pitchFamily="34" charset="0"/>
                          <a:ea typeface="+mn-ea"/>
                          <a:cs typeface="Segoe UI" panose="020B0502040204020203" pitchFamily="34" charset="0"/>
                          <a:hlinkClick r:id="rId7"/>
                        </a:rPr>
                        <a:t>Nathan Anderson</a:t>
                      </a:r>
                      <a:r>
                        <a:rPr lang="en-US" sz="1800" kern="1200" dirty="0">
                          <a:solidFill>
                            <a:schemeClr val="tx1"/>
                          </a:solidFill>
                          <a:effectLst/>
                          <a:latin typeface="Segoe UI" panose="020B0502040204020203" pitchFamily="34" charset="0"/>
                          <a:ea typeface="+mn-ea"/>
                          <a:cs typeface="Segoe UI" panose="020B0502040204020203" pitchFamily="34" charset="0"/>
                        </a:rPr>
                        <a:t> on </a:t>
                      </a:r>
                      <a:r>
                        <a:rPr lang="en-US" sz="1800" u="sng" kern="1200" dirty="0" err="1">
                          <a:solidFill>
                            <a:schemeClr val="tx1"/>
                          </a:solidFill>
                          <a:effectLst/>
                          <a:latin typeface="Segoe UI" panose="020B0502040204020203" pitchFamily="34" charset="0"/>
                          <a:ea typeface="+mn-ea"/>
                          <a:cs typeface="Segoe UI" panose="020B0502040204020203" pitchFamily="34" charset="0"/>
                          <a:hlinkClick r:id="rId8"/>
                        </a:rPr>
                        <a:t>Unsplash</a:t>
                      </a:r>
                      <a:endParaRPr lang="en-US" sz="1800" kern="1200" dirty="0">
                        <a:solidFill>
                          <a:schemeClr val="tx1"/>
                        </a:solidFill>
                        <a:effectLst/>
                        <a:latin typeface="Segoe UI" panose="020B0502040204020203" pitchFamily="34" charset="0"/>
                        <a:ea typeface="+mn-ea"/>
                        <a:cs typeface="Segoe UI" panose="020B0502040204020203" pitchFamily="34" charset="0"/>
                      </a:endParaRPr>
                    </a:p>
                    <a:p>
                      <a:endParaRPr lang="en-US" dirty="0"/>
                    </a:p>
                  </a:txBody>
                  <a:tcPr/>
                </a:tc>
                <a:tc vMerge="1">
                  <a:txBody>
                    <a:bodyPr/>
                    <a:lstStyle/>
                    <a:p>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Segoe UI" panose="020B0502040204020203" pitchFamily="34" charset="0"/>
                          <a:ea typeface="+mn-ea"/>
                          <a:cs typeface="Segoe UI" panose="020B0502040204020203" pitchFamily="34" charset="0"/>
                        </a:rPr>
                        <a:t>Photo by </a:t>
                      </a:r>
                      <a:r>
                        <a:rPr lang="en-US" sz="1800" u="sng" kern="1200" dirty="0">
                          <a:solidFill>
                            <a:schemeClr val="tx1"/>
                          </a:solidFill>
                          <a:effectLst/>
                          <a:latin typeface="Segoe UI" panose="020B0502040204020203" pitchFamily="34" charset="0"/>
                          <a:ea typeface="+mn-ea"/>
                          <a:cs typeface="Segoe UI" panose="020B0502040204020203" pitchFamily="34" charset="0"/>
                          <a:hlinkClick r:id="rId9"/>
                        </a:rPr>
                        <a:t>Ekaterina </a:t>
                      </a:r>
                      <a:r>
                        <a:rPr lang="en-US" sz="1800" u="sng" kern="1200" dirty="0" err="1">
                          <a:solidFill>
                            <a:schemeClr val="tx1"/>
                          </a:solidFill>
                          <a:effectLst/>
                          <a:latin typeface="Segoe UI" panose="020B0502040204020203" pitchFamily="34" charset="0"/>
                          <a:ea typeface="+mn-ea"/>
                          <a:cs typeface="Segoe UI" panose="020B0502040204020203" pitchFamily="34" charset="0"/>
                          <a:hlinkClick r:id="rId9"/>
                        </a:rPr>
                        <a:t>Shakharova</a:t>
                      </a:r>
                      <a:r>
                        <a:rPr lang="en-US" sz="1800" kern="1200" dirty="0">
                          <a:solidFill>
                            <a:schemeClr val="tx1"/>
                          </a:solidFill>
                          <a:effectLst/>
                          <a:latin typeface="Segoe UI" panose="020B0502040204020203" pitchFamily="34" charset="0"/>
                          <a:ea typeface="+mn-ea"/>
                          <a:cs typeface="Segoe UI" panose="020B0502040204020203" pitchFamily="34" charset="0"/>
                        </a:rPr>
                        <a:t> on </a:t>
                      </a:r>
                      <a:r>
                        <a:rPr lang="en-US" sz="1800" u="sng" kern="1200" dirty="0" err="1">
                          <a:solidFill>
                            <a:schemeClr val="tx1"/>
                          </a:solidFill>
                          <a:effectLst/>
                          <a:latin typeface="Segoe UI" panose="020B0502040204020203" pitchFamily="34" charset="0"/>
                          <a:ea typeface="+mn-ea"/>
                          <a:cs typeface="Segoe UI" panose="020B0502040204020203" pitchFamily="34" charset="0"/>
                          <a:hlinkClick r:id="rId8"/>
                        </a:rPr>
                        <a:t>Unsplash</a:t>
                      </a:r>
                      <a:r>
                        <a:rPr lang="en-US" sz="1800" kern="1200" dirty="0">
                          <a:solidFill>
                            <a:schemeClr val="tx1"/>
                          </a:solidFill>
                          <a:effectLst/>
                          <a:latin typeface="Segoe UI" panose="020B0502040204020203" pitchFamily="34" charset="0"/>
                          <a:ea typeface="+mn-ea"/>
                          <a:cs typeface="Segoe UI" panose="020B0502040204020203" pitchFamily="34" charset="0"/>
                        </a:rPr>
                        <a:t> </a:t>
                      </a:r>
                    </a:p>
                    <a:p>
                      <a:endParaRPr lang="en-US" dirty="0"/>
                    </a:p>
                  </a:txBody>
                  <a:tcPr/>
                </a:tc>
                <a:extLst>
                  <a:ext uri="{0D108BD9-81ED-4DB2-BD59-A6C34878D82A}">
                    <a16:rowId xmlns:a16="http://schemas.microsoft.com/office/drawing/2014/main" val="2345192749"/>
                  </a:ext>
                </a:extLst>
              </a:tr>
            </a:tbl>
          </a:graphicData>
        </a:graphic>
      </p:graphicFrame>
      <p:sp>
        <p:nvSpPr>
          <p:cNvPr id="8" name="Footer Placeholder 6">
            <a:extLst>
              <a:ext uri="{FF2B5EF4-FFF2-40B4-BE49-F238E27FC236}">
                <a16:creationId xmlns:a16="http://schemas.microsoft.com/office/drawing/2014/main" id="{53E77ED1-EEDD-4AC3-8DF5-ACC2559C3735}"/>
              </a:ext>
            </a:extLst>
          </p:cNvPr>
          <p:cNvSpPr>
            <a:spLocks noGrp="1"/>
          </p:cNvSpPr>
          <p:nvPr>
            <p:ph type="ftr" sz="quarter" idx="10"/>
          </p:nvPr>
        </p:nvSpPr>
        <p:spPr>
          <a:xfrm>
            <a:off x="1158875" y="6315075"/>
            <a:ext cx="4568530" cy="200025"/>
          </a:xfrm>
        </p:spPr>
        <p:txBody>
          <a:bodyPr/>
          <a:lstStyle/>
          <a:p>
            <a:pPr>
              <a:defRPr/>
            </a:pPr>
            <a:r>
              <a:rPr lang="en-US" dirty="0">
                <a:solidFill>
                  <a:prstClr val="black">
                    <a:lumMod val="75000"/>
                    <a:lumOff val="25000"/>
                  </a:prstClr>
                </a:solidFill>
              </a:rPr>
              <a:t>SHIBA advisor continuing education  | July 2022</a:t>
            </a:r>
          </a:p>
        </p:txBody>
      </p:sp>
    </p:spTree>
    <p:extLst>
      <p:ext uri="{BB962C8B-B14F-4D97-AF65-F5344CB8AC3E}">
        <p14:creationId xmlns:p14="http://schemas.microsoft.com/office/powerpoint/2010/main" val="7242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359B3-D3A1-4964-AF02-B971EA8CDF56}"/>
              </a:ext>
            </a:extLst>
          </p:cNvPr>
          <p:cNvSpPr>
            <a:spLocks noGrp="1"/>
          </p:cNvSpPr>
          <p:nvPr>
            <p:ph type="title"/>
          </p:nvPr>
        </p:nvSpPr>
        <p:spPr/>
        <p:txBody>
          <a:bodyPr/>
          <a:lstStyle/>
          <a:p>
            <a:r>
              <a:rPr lang="en-US" dirty="0"/>
              <a:t>What happens today?</a:t>
            </a:r>
          </a:p>
        </p:txBody>
      </p:sp>
      <p:sp>
        <p:nvSpPr>
          <p:cNvPr id="3" name="Subtitle 2">
            <a:extLst>
              <a:ext uri="{FF2B5EF4-FFF2-40B4-BE49-F238E27FC236}">
                <a16:creationId xmlns:a16="http://schemas.microsoft.com/office/drawing/2014/main" id="{77DF0E4A-68A7-4A8A-8A61-62A7FE91AB8C}"/>
              </a:ext>
            </a:extLst>
          </p:cNvPr>
          <p:cNvSpPr>
            <a:spLocks noGrp="1"/>
          </p:cNvSpPr>
          <p:nvPr>
            <p:ph type="body" idx="1"/>
          </p:nvPr>
        </p:nvSpPr>
        <p:spPr/>
        <p:txBody>
          <a:bodyPr/>
          <a:lstStyle/>
          <a:p>
            <a:r>
              <a:rPr lang="en-US" dirty="0"/>
              <a:t>Training and building</a:t>
            </a:r>
          </a:p>
        </p:txBody>
      </p:sp>
      <p:sp>
        <p:nvSpPr>
          <p:cNvPr id="4" name="Action Button: Go Forward or Next 3" descr="Next slide.">
            <a:hlinkClick r:id="" action="ppaction://hlinkshowjump?jump=nextslide" highlightClick="1"/>
            <a:extLst>
              <a:ext uri="{FF2B5EF4-FFF2-40B4-BE49-F238E27FC236}">
                <a16:creationId xmlns:a16="http://schemas.microsoft.com/office/drawing/2014/main" id="{558124AB-4516-4A8A-86BE-8F4D937372F2}"/>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Footer Placeholder 6">
            <a:extLst>
              <a:ext uri="{FF2B5EF4-FFF2-40B4-BE49-F238E27FC236}">
                <a16:creationId xmlns:a16="http://schemas.microsoft.com/office/drawing/2014/main" id="{E07345E8-3940-48A8-B3B1-50A7DEC90D23}"/>
              </a:ext>
            </a:extLst>
          </p:cNvPr>
          <p:cNvSpPr>
            <a:spLocks noGrp="1"/>
          </p:cNvSpPr>
          <p:nvPr>
            <p:ph type="ftr" sz="quarter" idx="10"/>
          </p:nvPr>
        </p:nvSpPr>
        <p:spPr>
          <a:xfrm>
            <a:off x="1158875" y="6315075"/>
            <a:ext cx="4568530" cy="200025"/>
          </a:xfrm>
        </p:spPr>
        <p:txBody>
          <a:bodyPr/>
          <a:lstStyle/>
          <a:p>
            <a:pPr>
              <a:defRPr/>
            </a:pPr>
            <a:r>
              <a:rPr lang="en-US" dirty="0">
                <a:solidFill>
                  <a:prstClr val="black">
                    <a:lumMod val="75000"/>
                    <a:lumOff val="25000"/>
                  </a:prstClr>
                </a:solidFill>
              </a:rPr>
              <a:t>SHIBA advisor continuing education  |  July 2022</a:t>
            </a:r>
          </a:p>
        </p:txBody>
      </p:sp>
    </p:spTree>
    <p:extLst>
      <p:ext uri="{BB962C8B-B14F-4D97-AF65-F5344CB8AC3E}">
        <p14:creationId xmlns:p14="http://schemas.microsoft.com/office/powerpoint/2010/main" val="921551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F2FFB-EEBC-414C-ADC0-0CE3D63F8E23}"/>
              </a:ext>
            </a:extLst>
          </p:cNvPr>
          <p:cNvSpPr>
            <a:spLocks noGrp="1"/>
          </p:cNvSpPr>
          <p:nvPr>
            <p:ph type="title"/>
          </p:nvPr>
        </p:nvSpPr>
        <p:spPr/>
        <p:txBody>
          <a:bodyPr/>
          <a:lstStyle/>
          <a:p>
            <a:r>
              <a:rPr lang="en-US" dirty="0"/>
              <a:t>Today’s program</a:t>
            </a:r>
          </a:p>
        </p:txBody>
      </p:sp>
      <p:sp>
        <p:nvSpPr>
          <p:cNvPr id="3" name="Text Placeholder 2">
            <a:extLst>
              <a:ext uri="{FF2B5EF4-FFF2-40B4-BE49-F238E27FC236}">
                <a16:creationId xmlns:a16="http://schemas.microsoft.com/office/drawing/2014/main" id="{A1A18056-7871-4D56-AC0E-FCDF8706F5F6}"/>
              </a:ext>
            </a:extLst>
          </p:cNvPr>
          <p:cNvSpPr>
            <a:spLocks noGrp="1"/>
          </p:cNvSpPr>
          <p:nvPr>
            <p:ph type="body" idx="1"/>
          </p:nvPr>
        </p:nvSpPr>
        <p:spPr/>
        <p:txBody>
          <a:bodyPr/>
          <a:lstStyle/>
          <a:p>
            <a:pPr algn="ctr"/>
            <a:r>
              <a:rPr lang="en-US" dirty="0"/>
              <a:t>Training</a:t>
            </a:r>
          </a:p>
        </p:txBody>
      </p:sp>
      <p:sp>
        <p:nvSpPr>
          <p:cNvPr id="4" name="Content Placeholder 3">
            <a:extLst>
              <a:ext uri="{FF2B5EF4-FFF2-40B4-BE49-F238E27FC236}">
                <a16:creationId xmlns:a16="http://schemas.microsoft.com/office/drawing/2014/main" id="{16C008C5-E186-48F6-9EC8-E1243AA6F51B}"/>
              </a:ext>
            </a:extLst>
          </p:cNvPr>
          <p:cNvSpPr>
            <a:spLocks noGrp="1"/>
          </p:cNvSpPr>
          <p:nvPr>
            <p:ph sz="half" idx="2"/>
          </p:nvPr>
        </p:nvSpPr>
        <p:spPr>
          <a:xfrm>
            <a:off x="360210" y="2174875"/>
            <a:ext cx="4137178" cy="2508251"/>
          </a:xfrm>
          <a:ln>
            <a:solidFill>
              <a:srgbClr val="0070C0"/>
            </a:solidFill>
          </a:ln>
        </p:spPr>
        <p:txBody>
          <a:bodyPr/>
          <a:lstStyle/>
          <a:p>
            <a:r>
              <a:rPr lang="en-US" dirty="0"/>
              <a:t>	</a:t>
            </a:r>
          </a:p>
          <a:p>
            <a:r>
              <a:rPr lang="en-US" dirty="0"/>
              <a:t>	Practice counseling clients 	about Medigap plans.</a:t>
            </a:r>
          </a:p>
        </p:txBody>
      </p:sp>
      <p:sp>
        <p:nvSpPr>
          <p:cNvPr id="5" name="Text Placeholder 4">
            <a:extLst>
              <a:ext uri="{FF2B5EF4-FFF2-40B4-BE49-F238E27FC236}">
                <a16:creationId xmlns:a16="http://schemas.microsoft.com/office/drawing/2014/main" id="{5278A3A4-8CD1-4F43-8D01-2C4E96DF9A5F}"/>
              </a:ext>
            </a:extLst>
          </p:cNvPr>
          <p:cNvSpPr>
            <a:spLocks noGrp="1"/>
          </p:cNvSpPr>
          <p:nvPr>
            <p:ph type="body" sz="quarter" idx="3"/>
          </p:nvPr>
        </p:nvSpPr>
        <p:spPr/>
        <p:txBody>
          <a:bodyPr/>
          <a:lstStyle/>
          <a:p>
            <a:pPr algn="ctr"/>
            <a:r>
              <a:rPr lang="en-US" dirty="0"/>
              <a:t>Build our tool kit together</a:t>
            </a:r>
          </a:p>
        </p:txBody>
      </p:sp>
      <p:sp>
        <p:nvSpPr>
          <p:cNvPr id="6" name="Content Placeholder 5">
            <a:extLst>
              <a:ext uri="{FF2B5EF4-FFF2-40B4-BE49-F238E27FC236}">
                <a16:creationId xmlns:a16="http://schemas.microsoft.com/office/drawing/2014/main" id="{E649BF08-B81A-49A6-BCE8-4276F4D8D2B6}"/>
              </a:ext>
            </a:extLst>
          </p:cNvPr>
          <p:cNvSpPr>
            <a:spLocks noGrp="1"/>
          </p:cNvSpPr>
          <p:nvPr>
            <p:ph sz="quarter" idx="4"/>
          </p:nvPr>
        </p:nvSpPr>
        <p:spPr>
          <a:xfrm>
            <a:off x="4645025" y="2174875"/>
            <a:ext cx="4160111" cy="2508251"/>
          </a:xfrm>
          <a:ln>
            <a:solidFill>
              <a:srgbClr val="0070C0"/>
            </a:solidFill>
          </a:ln>
        </p:spPr>
        <p:txBody>
          <a:bodyPr/>
          <a:lstStyle/>
          <a:p>
            <a:r>
              <a:rPr lang="en-US" dirty="0"/>
              <a:t>	</a:t>
            </a:r>
          </a:p>
          <a:p>
            <a:r>
              <a:rPr lang="en-US" dirty="0"/>
              <a:t>	Create some tools we can 	use when we counsel 	clients about Medigap 	plans.</a:t>
            </a:r>
          </a:p>
        </p:txBody>
      </p:sp>
      <p:sp>
        <p:nvSpPr>
          <p:cNvPr id="7" name="Footer Placeholder 6">
            <a:extLst>
              <a:ext uri="{FF2B5EF4-FFF2-40B4-BE49-F238E27FC236}">
                <a16:creationId xmlns:a16="http://schemas.microsoft.com/office/drawing/2014/main" id="{505EDB62-9C65-4A03-994B-3A34EAA485E6}"/>
              </a:ext>
            </a:extLst>
          </p:cNvPr>
          <p:cNvSpPr>
            <a:spLocks noGrp="1"/>
          </p:cNvSpPr>
          <p:nvPr>
            <p:ph type="ftr" sz="quarter" idx="10"/>
          </p:nvPr>
        </p:nvSpPr>
        <p:spPr>
          <a:xfrm>
            <a:off x="1158875" y="6315075"/>
            <a:ext cx="4568530" cy="200025"/>
          </a:xfrm>
        </p:spPr>
        <p:txBody>
          <a:bodyPr/>
          <a:lstStyle/>
          <a:p>
            <a:pPr>
              <a:defRPr/>
            </a:pPr>
            <a:r>
              <a:rPr lang="en-US" dirty="0">
                <a:solidFill>
                  <a:prstClr val="black">
                    <a:lumMod val="75000"/>
                    <a:lumOff val="25000"/>
                  </a:prstClr>
                </a:solidFill>
              </a:rPr>
              <a:t>SHIBA advisor continuing education  |  July 2022</a:t>
            </a:r>
          </a:p>
        </p:txBody>
      </p:sp>
      <p:sp>
        <p:nvSpPr>
          <p:cNvPr id="8" name="Slide Number Placeholder 7">
            <a:extLst>
              <a:ext uri="{FF2B5EF4-FFF2-40B4-BE49-F238E27FC236}">
                <a16:creationId xmlns:a16="http://schemas.microsoft.com/office/drawing/2014/main" id="{CB390F50-C8EB-43EC-B774-AA9C4F79DE4C}"/>
              </a:ext>
            </a:extLst>
          </p:cNvPr>
          <p:cNvSpPr>
            <a:spLocks noGrp="1"/>
          </p:cNvSpPr>
          <p:nvPr>
            <p:ph type="sldNum" sz="quarter" idx="11"/>
          </p:nvPr>
        </p:nvSpPr>
        <p:spPr/>
        <p:txBody>
          <a:bodyPr/>
          <a:lstStyle/>
          <a:p>
            <a:pPr>
              <a:defRPr/>
            </a:pPr>
            <a:fld id="{BB0BD73E-0013-41B0-A7AC-495302546E86}" type="slidenum">
              <a:rPr lang="en-US" smtClean="0"/>
              <a:pPr>
                <a:defRPr/>
              </a:pPr>
              <a:t>5</a:t>
            </a:fld>
            <a:endParaRPr lang="en-US" dirty="0"/>
          </a:p>
        </p:txBody>
      </p:sp>
      <p:sp>
        <p:nvSpPr>
          <p:cNvPr id="9" name="Action Button: Go Forward or Next 8" descr="Next slide.">
            <a:hlinkClick r:id="" action="ppaction://hlinkshowjump?jump=nextslide" highlightClick="1"/>
            <a:extLst>
              <a:ext uri="{FF2B5EF4-FFF2-40B4-BE49-F238E27FC236}">
                <a16:creationId xmlns:a16="http://schemas.microsoft.com/office/drawing/2014/main" id="{4C441323-5ED1-4E95-8857-6B32A74FDEC0}"/>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00846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353CD25-BAA2-4666-890B-5426E7BF7284}"/>
              </a:ext>
            </a:extLst>
          </p:cNvPr>
          <p:cNvSpPr>
            <a:spLocks noGrp="1"/>
          </p:cNvSpPr>
          <p:nvPr>
            <p:ph type="title"/>
          </p:nvPr>
        </p:nvSpPr>
        <p:spPr/>
        <p:txBody>
          <a:bodyPr/>
          <a:lstStyle/>
          <a:p>
            <a:r>
              <a:rPr lang="en-US" dirty="0"/>
              <a:t>Agenda</a:t>
            </a:r>
          </a:p>
        </p:txBody>
      </p:sp>
      <p:sp>
        <p:nvSpPr>
          <p:cNvPr id="5" name="Slide Number Placeholder 4">
            <a:extLst>
              <a:ext uri="{FF2B5EF4-FFF2-40B4-BE49-F238E27FC236}">
                <a16:creationId xmlns:a16="http://schemas.microsoft.com/office/drawing/2014/main" id="{ACE1B9C1-CB5B-4F4B-9783-60A4EC0C256D}"/>
              </a:ext>
            </a:extLst>
          </p:cNvPr>
          <p:cNvSpPr>
            <a:spLocks noGrp="1"/>
          </p:cNvSpPr>
          <p:nvPr>
            <p:ph type="sldNum" sz="quarter" idx="11"/>
          </p:nvPr>
        </p:nvSpPr>
        <p:spPr/>
        <p:txBody>
          <a:bodyPr/>
          <a:lstStyle/>
          <a:p>
            <a:pPr>
              <a:defRPr/>
            </a:pPr>
            <a:fld id="{91EAB261-394D-4D9C-9A31-C9FF847D6AC9}" type="slidenum">
              <a:rPr lang="en-US" smtClean="0"/>
              <a:pPr>
                <a:defRPr/>
              </a:pPr>
              <a:t>6</a:t>
            </a:fld>
            <a:endParaRPr lang="en-US" dirty="0"/>
          </a:p>
        </p:txBody>
      </p:sp>
      <p:sp>
        <p:nvSpPr>
          <p:cNvPr id="7" name="Action Button: Go Forward or Next 6" descr="Next slide.">
            <a:hlinkClick r:id="" action="ppaction://hlinkshowjump?jump=nextslide" highlightClick="1"/>
            <a:extLst>
              <a:ext uri="{FF2B5EF4-FFF2-40B4-BE49-F238E27FC236}">
                <a16:creationId xmlns:a16="http://schemas.microsoft.com/office/drawing/2014/main" id="{B7992702-628A-46DB-8E48-5FD52011A15D}"/>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9" name="Table 6">
            <a:extLst>
              <a:ext uri="{FF2B5EF4-FFF2-40B4-BE49-F238E27FC236}">
                <a16:creationId xmlns:a16="http://schemas.microsoft.com/office/drawing/2014/main" id="{3FF52C2A-B674-47E2-A8DB-BF6BB253943B}"/>
              </a:ext>
            </a:extLst>
          </p:cNvPr>
          <p:cNvGraphicFramePr>
            <a:graphicFrameLocks noGrp="1"/>
          </p:cNvGraphicFramePr>
          <p:nvPr>
            <p:ph idx="1"/>
            <p:extLst>
              <p:ext uri="{D42A27DB-BD31-4B8C-83A1-F6EECF244321}">
                <p14:modId xmlns:p14="http://schemas.microsoft.com/office/powerpoint/2010/main" val="2308660325"/>
              </p:ext>
            </p:extLst>
          </p:nvPr>
        </p:nvGraphicFramePr>
        <p:xfrm>
          <a:off x="360363" y="1121492"/>
          <a:ext cx="8445498" cy="3708400"/>
        </p:xfrm>
        <a:graphic>
          <a:graphicData uri="http://schemas.openxmlformats.org/drawingml/2006/table">
            <a:tbl>
              <a:tblPr firstRow="1" bandRow="1">
                <a:tableStyleId>{5C22544A-7EE6-4342-B048-85BDC9FD1C3A}</a:tableStyleId>
              </a:tblPr>
              <a:tblGrid>
                <a:gridCol w="4059237">
                  <a:extLst>
                    <a:ext uri="{9D8B030D-6E8A-4147-A177-3AD203B41FA5}">
                      <a16:colId xmlns:a16="http://schemas.microsoft.com/office/drawing/2014/main" val="2930831477"/>
                    </a:ext>
                  </a:extLst>
                </a:gridCol>
                <a:gridCol w="762000">
                  <a:extLst>
                    <a:ext uri="{9D8B030D-6E8A-4147-A177-3AD203B41FA5}">
                      <a16:colId xmlns:a16="http://schemas.microsoft.com/office/drawing/2014/main" val="1555224832"/>
                    </a:ext>
                  </a:extLst>
                </a:gridCol>
                <a:gridCol w="3624261">
                  <a:extLst>
                    <a:ext uri="{9D8B030D-6E8A-4147-A177-3AD203B41FA5}">
                      <a16:colId xmlns:a16="http://schemas.microsoft.com/office/drawing/2014/main" val="1287545222"/>
                    </a:ext>
                  </a:extLst>
                </a:gridCol>
              </a:tblGrid>
              <a:tr h="370840">
                <a:tc>
                  <a:txBody>
                    <a:bodyPr/>
                    <a:lstStyle/>
                    <a:p>
                      <a:r>
                        <a:rPr lang="en-US" dirty="0">
                          <a:latin typeface="Segoe UI" panose="020B0502040204020203" pitchFamily="34" charset="0"/>
                          <a:cs typeface="Segoe UI" panose="020B0502040204020203" pitchFamily="34" charset="0"/>
                        </a:rPr>
                        <a:t>Topic</a:t>
                      </a:r>
                    </a:p>
                  </a:txBody>
                  <a:tcPr/>
                </a:tc>
                <a:tc>
                  <a:txBody>
                    <a:bodyPr/>
                    <a:lstStyle/>
                    <a:p>
                      <a:pPr algn="ctr"/>
                      <a:r>
                        <a:rPr lang="en-US" dirty="0">
                          <a:latin typeface="Segoe UI" panose="020B0502040204020203" pitchFamily="34" charset="0"/>
                          <a:cs typeface="Segoe UI" panose="020B0502040204020203" pitchFamily="34" charset="0"/>
                        </a:rPr>
                        <a:t>Time</a:t>
                      </a:r>
                    </a:p>
                  </a:txBody>
                  <a:tcPr/>
                </a:tc>
                <a:tc>
                  <a:txBody>
                    <a:bodyPr/>
                    <a:lstStyle/>
                    <a:p>
                      <a:r>
                        <a:rPr lang="en-US" dirty="0">
                          <a:latin typeface="Segoe UI" panose="020B0502040204020203" pitchFamily="34" charset="0"/>
                          <a:cs typeface="Segoe UI" panose="020B0502040204020203" pitchFamily="34" charset="0"/>
                        </a:rPr>
                        <a:t>Notes</a:t>
                      </a:r>
                    </a:p>
                  </a:txBody>
                  <a:tcPr/>
                </a:tc>
                <a:extLst>
                  <a:ext uri="{0D108BD9-81ED-4DB2-BD59-A6C34878D82A}">
                    <a16:rowId xmlns:a16="http://schemas.microsoft.com/office/drawing/2014/main" val="2176765483"/>
                  </a:ext>
                </a:extLst>
              </a:tr>
              <a:tr h="370840">
                <a:tc>
                  <a:txBody>
                    <a:bodyPr/>
                    <a:lstStyle/>
                    <a:p>
                      <a:r>
                        <a:rPr lang="en-US" dirty="0">
                          <a:latin typeface="Segoe UI" panose="020B0502040204020203" pitchFamily="34" charset="0"/>
                          <a:cs typeface="Segoe UI" panose="020B0502040204020203" pitchFamily="34" charset="0"/>
                        </a:rPr>
                        <a:t>Welcome and introductions</a:t>
                      </a:r>
                    </a:p>
                  </a:txBody>
                  <a:tcPr/>
                </a:tc>
                <a:tc>
                  <a:txBody>
                    <a:bodyPr/>
                    <a:lstStyle/>
                    <a:p>
                      <a:pPr algn="ctr"/>
                      <a:r>
                        <a:rPr lang="en-US" dirty="0">
                          <a:latin typeface="Segoe UI" panose="020B0502040204020203" pitchFamily="34" charset="0"/>
                          <a:cs typeface="Segoe UI" panose="020B0502040204020203" pitchFamily="34" charset="0"/>
                        </a:rPr>
                        <a:t>3</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latin typeface="Segoe UI" panose="020B0502040204020203" pitchFamily="34" charset="0"/>
                          <a:cs typeface="Segoe UI" panose="020B0502040204020203" pitchFamily="34" charset="0"/>
                        </a:rPr>
                        <a:t>RTC-led</a:t>
                      </a:r>
                    </a:p>
                  </a:txBody>
                  <a:tcPr/>
                </a:tc>
                <a:extLst>
                  <a:ext uri="{0D108BD9-81ED-4DB2-BD59-A6C34878D82A}">
                    <a16:rowId xmlns:a16="http://schemas.microsoft.com/office/drawing/2014/main" val="2125782277"/>
                  </a:ext>
                </a:extLst>
              </a:tr>
              <a:tr h="370840">
                <a:tc>
                  <a:txBody>
                    <a:bodyPr/>
                    <a:lstStyle/>
                    <a:p>
                      <a:r>
                        <a:rPr lang="en-US" dirty="0">
                          <a:latin typeface="Segoe UI" panose="020B0502040204020203" pitchFamily="34" charset="0"/>
                          <a:cs typeface="Segoe UI" panose="020B0502040204020203" pitchFamily="34" charset="0"/>
                        </a:rPr>
                        <a:t>Review agenda</a:t>
                      </a:r>
                    </a:p>
                  </a:txBody>
                  <a:tcPr/>
                </a:tc>
                <a:tc>
                  <a:txBody>
                    <a:bodyPr/>
                    <a:lstStyle/>
                    <a:p>
                      <a:pPr algn="ctr"/>
                      <a:r>
                        <a:rPr lang="en-US" dirty="0">
                          <a:latin typeface="Segoe UI" panose="020B0502040204020203" pitchFamily="34" charset="0"/>
                          <a:cs typeface="Segoe UI" panose="020B0502040204020203" pitchFamily="34" charset="0"/>
                        </a:rPr>
                        <a:t>2</a:t>
                      </a:r>
                    </a:p>
                  </a:txBody>
                  <a:tcPr/>
                </a:tc>
                <a:tc>
                  <a:txBody>
                    <a:bodyPr/>
                    <a:lstStyle/>
                    <a:p>
                      <a:r>
                        <a:rPr lang="en-US" dirty="0">
                          <a:latin typeface="Segoe UI" panose="020B0502040204020203" pitchFamily="34" charset="0"/>
                          <a:cs typeface="Segoe UI" panose="020B0502040204020203" pitchFamily="34" charset="0"/>
                        </a:rPr>
                        <a:t>RTC-led</a:t>
                      </a:r>
                    </a:p>
                  </a:txBody>
                  <a:tcPr/>
                </a:tc>
                <a:extLst>
                  <a:ext uri="{0D108BD9-81ED-4DB2-BD59-A6C34878D82A}">
                    <a16:rowId xmlns:a16="http://schemas.microsoft.com/office/drawing/2014/main" val="2174378686"/>
                  </a:ext>
                </a:extLst>
              </a:tr>
              <a:tr h="370840">
                <a:tc>
                  <a:txBody>
                    <a:bodyPr/>
                    <a:lstStyle/>
                    <a:p>
                      <a:r>
                        <a:rPr lang="en-US" dirty="0">
                          <a:latin typeface="Segoe UI" panose="020B0502040204020203" pitchFamily="34" charset="0"/>
                          <a:cs typeface="Segoe UI" panose="020B0502040204020203" pitchFamily="34" charset="0"/>
                        </a:rPr>
                        <a:t>Preview course objectives</a:t>
                      </a:r>
                    </a:p>
                  </a:txBody>
                  <a:tcPr/>
                </a:tc>
                <a:tc>
                  <a:txBody>
                    <a:bodyPr/>
                    <a:lstStyle/>
                    <a:p>
                      <a:pPr algn="ctr"/>
                      <a:r>
                        <a:rPr lang="en-US" dirty="0">
                          <a:latin typeface="Segoe UI" panose="020B0502040204020203" pitchFamily="34" charset="0"/>
                          <a:cs typeface="Segoe UI" panose="020B0502040204020203" pitchFamily="34" charset="0"/>
                        </a:rPr>
                        <a:t>2</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latin typeface="Segoe UI" panose="020B0502040204020203" pitchFamily="34" charset="0"/>
                          <a:cs typeface="Segoe UI" panose="020B0502040204020203" pitchFamily="34" charset="0"/>
                        </a:rPr>
                        <a:t>RTC-led</a:t>
                      </a:r>
                    </a:p>
                  </a:txBody>
                  <a:tcPr/>
                </a:tc>
                <a:extLst>
                  <a:ext uri="{0D108BD9-81ED-4DB2-BD59-A6C34878D82A}">
                    <a16:rowId xmlns:a16="http://schemas.microsoft.com/office/drawing/2014/main" val="3172890920"/>
                  </a:ext>
                </a:extLst>
              </a:tr>
              <a:tr h="370840">
                <a:tc>
                  <a:txBody>
                    <a:bodyPr/>
                    <a:lstStyle/>
                    <a:p>
                      <a:r>
                        <a:rPr lang="en-US" dirty="0">
                          <a:latin typeface="Segoe UI" panose="020B0502040204020203" pitchFamily="34" charset="0"/>
                          <a:cs typeface="Segoe UI" panose="020B0502040204020203" pitchFamily="34" charset="0"/>
                        </a:rPr>
                        <a:t>Check materials</a:t>
                      </a:r>
                    </a:p>
                  </a:txBody>
                  <a:tcPr/>
                </a:tc>
                <a:tc>
                  <a:txBody>
                    <a:bodyPr/>
                    <a:lstStyle/>
                    <a:p>
                      <a:pPr algn="ctr"/>
                      <a:r>
                        <a:rPr lang="en-US" dirty="0">
                          <a:latin typeface="Segoe UI" panose="020B0502040204020203" pitchFamily="34" charset="0"/>
                          <a:cs typeface="Segoe UI" panose="020B0502040204020203" pitchFamily="34" charset="0"/>
                        </a:rPr>
                        <a:t>3</a:t>
                      </a:r>
                    </a:p>
                  </a:txBody>
                  <a:tcPr/>
                </a:tc>
                <a:tc>
                  <a:txBody>
                    <a:bodyPr/>
                    <a:lstStyle/>
                    <a:p>
                      <a:r>
                        <a:rPr lang="en-US" dirty="0">
                          <a:latin typeface="Segoe UI" panose="020B0502040204020203" pitchFamily="34" charset="0"/>
                          <a:cs typeface="Segoe UI" panose="020B0502040204020203" pitchFamily="34" charset="0"/>
                        </a:rPr>
                        <a:t>RTC-led</a:t>
                      </a:r>
                    </a:p>
                  </a:txBody>
                  <a:tcPr/>
                </a:tc>
                <a:extLst>
                  <a:ext uri="{0D108BD9-81ED-4DB2-BD59-A6C34878D82A}">
                    <a16:rowId xmlns:a16="http://schemas.microsoft.com/office/drawing/2014/main" val="2793871308"/>
                  </a:ext>
                </a:extLst>
              </a:tr>
              <a:tr h="370840">
                <a:tc>
                  <a:txBody>
                    <a:bodyPr/>
                    <a:lstStyle/>
                    <a:p>
                      <a:r>
                        <a:rPr lang="en-US" dirty="0">
                          <a:latin typeface="Segoe UI" panose="020B0502040204020203" pitchFamily="34" charset="0"/>
                          <a:cs typeface="Segoe UI" panose="020B0502040204020203" pitchFamily="34" charset="0"/>
                        </a:rPr>
                        <a:t>Introduction to exercises</a:t>
                      </a:r>
                    </a:p>
                  </a:txBody>
                  <a:tcPr/>
                </a:tc>
                <a:tc>
                  <a:txBody>
                    <a:bodyPr/>
                    <a:lstStyle/>
                    <a:p>
                      <a:pPr algn="ctr"/>
                      <a:r>
                        <a:rPr lang="en-US" dirty="0">
                          <a:latin typeface="Segoe UI" panose="020B0502040204020203" pitchFamily="34" charset="0"/>
                          <a:cs typeface="Segoe UI" panose="020B0502040204020203" pitchFamily="34" charset="0"/>
                        </a:rPr>
                        <a:t>5</a:t>
                      </a:r>
                    </a:p>
                  </a:txBody>
                  <a:tcPr/>
                </a:tc>
                <a:tc>
                  <a:txBody>
                    <a:bodyPr/>
                    <a:lstStyle/>
                    <a:p>
                      <a:r>
                        <a:rPr lang="en-US" dirty="0">
                          <a:latin typeface="Segoe UI" panose="020B0502040204020203" pitchFamily="34" charset="0"/>
                          <a:cs typeface="Segoe UI" panose="020B0502040204020203" pitchFamily="34" charset="0"/>
                        </a:rPr>
                        <a:t>RTC-led</a:t>
                      </a:r>
                    </a:p>
                  </a:txBody>
                  <a:tcPr/>
                </a:tc>
                <a:extLst>
                  <a:ext uri="{0D108BD9-81ED-4DB2-BD59-A6C34878D82A}">
                    <a16:rowId xmlns:a16="http://schemas.microsoft.com/office/drawing/2014/main" val="1740448070"/>
                  </a:ext>
                </a:extLst>
              </a:tr>
              <a:tr h="370840">
                <a:tc>
                  <a:txBody>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Segoe UI" panose="020B0502040204020203" pitchFamily="34" charset="0"/>
                          <a:cs typeface="Segoe UI" panose="020B0502040204020203" pitchFamily="34" charset="0"/>
                        </a:rPr>
                        <a:t>Small-group exercise</a:t>
                      </a:r>
                    </a:p>
                  </a:txBody>
                  <a:tcPr/>
                </a:tc>
                <a:tc>
                  <a:txBody>
                    <a:bodyPr/>
                    <a:lstStyle/>
                    <a:p>
                      <a:pPr algn="ctr"/>
                      <a:r>
                        <a:rPr lang="en-US" dirty="0">
                          <a:latin typeface="Segoe UI" panose="020B0502040204020203" pitchFamily="34" charset="0"/>
                          <a:cs typeface="Segoe UI" panose="020B0502040204020203" pitchFamily="34" charset="0"/>
                        </a:rPr>
                        <a:t>20</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latin typeface="Segoe UI" panose="020B0502040204020203" pitchFamily="34" charset="0"/>
                          <a:cs typeface="Segoe UI" panose="020B0502040204020203" pitchFamily="34" charset="0"/>
                        </a:rPr>
                        <a:t>Small group conversations</a:t>
                      </a:r>
                    </a:p>
                  </a:txBody>
                  <a:tcPr/>
                </a:tc>
                <a:extLst>
                  <a:ext uri="{0D108BD9-81ED-4DB2-BD59-A6C34878D82A}">
                    <a16:rowId xmlns:a16="http://schemas.microsoft.com/office/drawing/2014/main" val="4049423638"/>
                  </a:ext>
                </a:extLst>
              </a:tr>
              <a:tr h="370840">
                <a:tc>
                  <a:txBody>
                    <a:bodyPr/>
                    <a:lstStyle/>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Share perspectives</a:t>
                      </a:r>
                    </a:p>
                  </a:txBody>
                  <a:tcPr/>
                </a:tc>
                <a:tc>
                  <a:txBody>
                    <a:bodyPr/>
                    <a:lstStyle/>
                    <a:p>
                      <a:pPr algn="ctr"/>
                      <a:r>
                        <a:rPr lang="en-US" dirty="0">
                          <a:latin typeface="Segoe UI" panose="020B0502040204020203" pitchFamily="34" charset="0"/>
                          <a:cs typeface="Segoe UI" panose="020B0502040204020203" pitchFamily="34" charset="0"/>
                        </a:rPr>
                        <a:t>15</a:t>
                      </a:r>
                    </a:p>
                  </a:txBody>
                  <a:tcPr anchor="ctr"/>
                </a:tc>
                <a:tc>
                  <a:txBody>
                    <a:bodyPr/>
                    <a:lstStyle/>
                    <a:p>
                      <a:r>
                        <a:rPr lang="en-US" dirty="0">
                          <a:latin typeface="Segoe UI" panose="020B0502040204020203" pitchFamily="34" charset="0"/>
                          <a:cs typeface="Segoe UI" panose="020B0502040204020203" pitchFamily="34" charset="0"/>
                        </a:rPr>
                        <a:t>Whole team conversation</a:t>
                      </a:r>
                    </a:p>
                  </a:txBody>
                  <a:tcPr/>
                </a:tc>
                <a:extLst>
                  <a:ext uri="{0D108BD9-81ED-4DB2-BD59-A6C34878D82A}">
                    <a16:rowId xmlns:a16="http://schemas.microsoft.com/office/drawing/2014/main" val="761904926"/>
                  </a:ext>
                </a:extLst>
              </a:tr>
              <a:tr h="370840">
                <a:tc>
                  <a:txBody>
                    <a:bodyPr/>
                    <a:lstStyle/>
                    <a:p>
                      <a:r>
                        <a:rPr lang="en-US" dirty="0">
                          <a:latin typeface="Segoe UI" panose="020B0502040204020203" pitchFamily="34" charset="0"/>
                          <a:cs typeface="Segoe UI" panose="020B0502040204020203" pitchFamily="34" charset="0"/>
                        </a:rPr>
                        <a:t>Review course objectives</a:t>
                      </a:r>
                    </a:p>
                  </a:txBody>
                  <a:tcPr/>
                </a:tc>
                <a:tc>
                  <a:txBody>
                    <a:bodyPr/>
                    <a:lstStyle/>
                    <a:p>
                      <a:pPr algn="ctr"/>
                      <a:r>
                        <a:rPr lang="en-US" dirty="0">
                          <a:latin typeface="Segoe UI" panose="020B0502040204020203" pitchFamily="34" charset="0"/>
                          <a:cs typeface="Segoe UI" panose="020B0502040204020203" pitchFamily="34" charset="0"/>
                        </a:rPr>
                        <a:t>2</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latin typeface="Segoe UI" panose="020B0502040204020203" pitchFamily="34" charset="0"/>
                          <a:cs typeface="Segoe UI" panose="020B0502040204020203" pitchFamily="34" charset="0"/>
                        </a:rPr>
                        <a:t>RTC-led</a:t>
                      </a:r>
                    </a:p>
                  </a:txBody>
                  <a:tcPr/>
                </a:tc>
                <a:extLst>
                  <a:ext uri="{0D108BD9-81ED-4DB2-BD59-A6C34878D82A}">
                    <a16:rowId xmlns:a16="http://schemas.microsoft.com/office/drawing/2014/main" val="267889486"/>
                  </a:ext>
                </a:extLst>
              </a:tr>
              <a:tr h="370840">
                <a:tc>
                  <a:txBody>
                    <a:bodyPr/>
                    <a:lstStyle/>
                    <a:p>
                      <a:r>
                        <a:rPr lang="en-US" dirty="0">
                          <a:latin typeface="Segoe UI" panose="020B0502040204020203" pitchFamily="34" charset="0"/>
                          <a:cs typeface="Segoe UI" panose="020B0502040204020203" pitchFamily="34" charset="0"/>
                        </a:rPr>
                        <a:t>Wrap-up and survey reminder</a:t>
                      </a:r>
                    </a:p>
                  </a:txBody>
                  <a:tcPr/>
                </a:tc>
                <a:tc>
                  <a:txBody>
                    <a:bodyPr/>
                    <a:lstStyle/>
                    <a:p>
                      <a:pPr algn="ctr"/>
                      <a:r>
                        <a:rPr lang="en-US" dirty="0">
                          <a:latin typeface="Segoe UI" panose="020B0502040204020203" pitchFamily="34" charset="0"/>
                          <a:cs typeface="Segoe UI" panose="020B0502040204020203" pitchFamily="34" charset="0"/>
                        </a:rPr>
                        <a:t>8</a:t>
                      </a:r>
                    </a:p>
                  </a:txBody>
                  <a:tcPr anchor="ctr"/>
                </a:tc>
                <a:tc>
                  <a:txBody>
                    <a:bodyPr/>
                    <a:lstStyle/>
                    <a:p>
                      <a:r>
                        <a:rPr lang="en-US" dirty="0">
                          <a:latin typeface="Segoe UI" panose="020B0502040204020203" pitchFamily="34" charset="0"/>
                          <a:cs typeface="Segoe UI" panose="020B0502040204020203" pitchFamily="34" charset="0"/>
                        </a:rPr>
                        <a:t>RTC-led</a:t>
                      </a:r>
                    </a:p>
                  </a:txBody>
                  <a:tcPr/>
                </a:tc>
                <a:extLst>
                  <a:ext uri="{0D108BD9-81ED-4DB2-BD59-A6C34878D82A}">
                    <a16:rowId xmlns:a16="http://schemas.microsoft.com/office/drawing/2014/main" val="251120606"/>
                  </a:ext>
                </a:extLst>
              </a:tr>
            </a:tbl>
          </a:graphicData>
        </a:graphic>
      </p:graphicFrame>
      <p:sp>
        <p:nvSpPr>
          <p:cNvPr id="10" name="Footer Placeholder 6">
            <a:extLst>
              <a:ext uri="{FF2B5EF4-FFF2-40B4-BE49-F238E27FC236}">
                <a16:creationId xmlns:a16="http://schemas.microsoft.com/office/drawing/2014/main" id="{BE04211A-DEC1-472B-A335-717758D3D5D1}"/>
              </a:ext>
            </a:extLst>
          </p:cNvPr>
          <p:cNvSpPr>
            <a:spLocks noGrp="1"/>
          </p:cNvSpPr>
          <p:nvPr>
            <p:ph type="ftr" sz="quarter" idx="10"/>
          </p:nvPr>
        </p:nvSpPr>
        <p:spPr>
          <a:xfrm>
            <a:off x="1158875" y="6315075"/>
            <a:ext cx="4568530" cy="200025"/>
          </a:xfrm>
        </p:spPr>
        <p:txBody>
          <a:bodyPr/>
          <a:lstStyle/>
          <a:p>
            <a:pPr>
              <a:defRPr/>
            </a:pPr>
            <a:r>
              <a:rPr lang="en-US" dirty="0">
                <a:solidFill>
                  <a:prstClr val="black">
                    <a:lumMod val="75000"/>
                    <a:lumOff val="25000"/>
                  </a:prstClr>
                </a:solidFill>
              </a:rPr>
              <a:t>SHIBA advisor continuing education  |  July 2022</a:t>
            </a:r>
          </a:p>
        </p:txBody>
      </p:sp>
    </p:spTree>
    <p:extLst>
      <p:ext uri="{BB962C8B-B14F-4D97-AF65-F5344CB8AC3E}">
        <p14:creationId xmlns:p14="http://schemas.microsoft.com/office/powerpoint/2010/main" val="1599995815"/>
      </p:ext>
    </p:extLst>
  </p:cSld>
  <p:clrMapOvr>
    <a:masterClrMapping/>
  </p:clrMapOvr>
  <p:extLst>
    <p:ext uri="{6950BFC3-D8DA-4A85-94F7-54DA5524770B}">
      <p188:commentRel xmlns:p188="http://schemas.microsoft.com/office/powerpoint/2018/8/main" r:id="rId3"/>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174A654-3FA8-46A6-9311-06BE0DC4CF2E}"/>
              </a:ext>
            </a:extLst>
          </p:cNvPr>
          <p:cNvSpPr>
            <a:spLocks noGrp="1"/>
          </p:cNvSpPr>
          <p:nvPr>
            <p:ph type="title"/>
          </p:nvPr>
        </p:nvSpPr>
        <p:spPr/>
        <p:txBody>
          <a:bodyPr/>
          <a:lstStyle/>
          <a:p>
            <a:r>
              <a:rPr lang="en-US" dirty="0"/>
              <a:t>Course objectives</a:t>
            </a:r>
          </a:p>
        </p:txBody>
      </p:sp>
      <p:sp>
        <p:nvSpPr>
          <p:cNvPr id="5" name="Slide Number Placeholder 4">
            <a:extLst>
              <a:ext uri="{FF2B5EF4-FFF2-40B4-BE49-F238E27FC236}">
                <a16:creationId xmlns:a16="http://schemas.microsoft.com/office/drawing/2014/main" id="{888AD015-0020-4D7D-866B-85A210D9B7AD}"/>
              </a:ext>
            </a:extLst>
          </p:cNvPr>
          <p:cNvSpPr>
            <a:spLocks noGrp="1"/>
          </p:cNvSpPr>
          <p:nvPr>
            <p:ph type="sldNum" sz="quarter" idx="11"/>
          </p:nvPr>
        </p:nvSpPr>
        <p:spPr/>
        <p:txBody>
          <a:bodyPr/>
          <a:lstStyle/>
          <a:p>
            <a:pPr>
              <a:defRPr/>
            </a:pPr>
            <a:fld id="{91EAB261-394D-4D9C-9A31-C9FF847D6AC9}" type="slidenum">
              <a:rPr lang="en-US" smtClean="0"/>
              <a:pPr>
                <a:defRPr/>
              </a:pPr>
              <a:t>7</a:t>
            </a:fld>
            <a:endParaRPr lang="en-US" dirty="0"/>
          </a:p>
        </p:txBody>
      </p:sp>
      <p:sp>
        <p:nvSpPr>
          <p:cNvPr id="8" name="Action Button: Go Forward or Next 7" descr="Next slide.">
            <a:hlinkClick r:id="" action="ppaction://hlinkshowjump?jump=nextslide" highlightClick="1"/>
            <a:extLst>
              <a:ext uri="{FF2B5EF4-FFF2-40B4-BE49-F238E27FC236}">
                <a16:creationId xmlns:a16="http://schemas.microsoft.com/office/drawing/2014/main" id="{496F7385-B34F-4F56-B693-3348FDF6716B}"/>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Content Placeholder 6">
            <a:extLst>
              <a:ext uri="{FF2B5EF4-FFF2-40B4-BE49-F238E27FC236}">
                <a16:creationId xmlns:a16="http://schemas.microsoft.com/office/drawing/2014/main" id="{87BFBE89-71CF-4EF9-A262-5F6D2AFC7B33}"/>
              </a:ext>
            </a:extLst>
          </p:cNvPr>
          <p:cNvSpPr>
            <a:spLocks noGrp="1"/>
          </p:cNvSpPr>
          <p:nvPr>
            <p:ph idx="1"/>
          </p:nvPr>
        </p:nvSpPr>
        <p:spPr>
          <a:xfrm>
            <a:off x="360363" y="1152950"/>
            <a:ext cx="8445500" cy="4858963"/>
          </a:xfrm>
        </p:spPr>
        <p:txBody>
          <a:bodyPr/>
          <a:lstStyle/>
          <a:p>
            <a:pPr marL="342900" marR="0" lvl="0" indent="-342900">
              <a:lnSpc>
                <a:spcPct val="107000"/>
              </a:lnSpc>
              <a:spcBef>
                <a:spcPts val="0"/>
              </a:spcBef>
              <a:spcAft>
                <a:spcPts val="0"/>
              </a:spcAft>
              <a:buFont typeface="+mj-lt"/>
              <a:buAutoNum type="arabicPeriod"/>
            </a:pPr>
            <a:r>
              <a:rPr lang="en-US" sz="2600" dirty="0">
                <a:effectLst/>
                <a:latin typeface="Segoe UI" panose="020B0502040204020203" pitchFamily="34" charset="0"/>
                <a:ea typeface="Calibri" panose="020F0502020204030204" pitchFamily="34" charset="0"/>
                <a:cs typeface="Segoe UI" panose="020B0502040204020203" pitchFamily="34" charset="0"/>
              </a:rPr>
              <a:t>Based on a client interview, the volunteer can determine whether the beneficiary has any special rights and protections, with regard to Medigap plans.</a:t>
            </a:r>
          </a:p>
          <a:p>
            <a:pPr marL="342900" marR="0" lvl="0" indent="-342900">
              <a:lnSpc>
                <a:spcPct val="107000"/>
              </a:lnSpc>
              <a:spcBef>
                <a:spcPts val="0"/>
              </a:spcBef>
              <a:spcAft>
                <a:spcPts val="0"/>
              </a:spcAft>
              <a:buFont typeface="+mj-lt"/>
              <a:buAutoNum type="arabicPeriod"/>
            </a:pPr>
            <a:endParaRPr lang="en-US" sz="2600" dirty="0">
              <a:effectLst/>
              <a:latin typeface="Segoe UI" panose="020B0502040204020203" pitchFamily="34" charset="0"/>
              <a:ea typeface="Calibri" panose="020F0502020204030204" pitchFamily="34" charset="0"/>
              <a:cs typeface="Segoe UI" panose="020B0502040204020203" pitchFamily="34" charset="0"/>
            </a:endParaRPr>
          </a:p>
          <a:p>
            <a:pPr marL="342900" marR="0" lvl="0" indent="-342900">
              <a:lnSpc>
                <a:spcPct val="107000"/>
              </a:lnSpc>
              <a:spcBef>
                <a:spcPts val="0"/>
              </a:spcBef>
              <a:spcAft>
                <a:spcPts val="0"/>
              </a:spcAft>
              <a:buFont typeface="+mj-lt"/>
              <a:buAutoNum type="arabicPeriod"/>
            </a:pPr>
            <a:r>
              <a:rPr lang="en-US" sz="2600" dirty="0">
                <a:latin typeface="Segoe UI" panose="020B0502040204020203" pitchFamily="34" charset="0"/>
                <a:ea typeface="Calibri" panose="020F0502020204030204" pitchFamily="34" charset="0"/>
                <a:cs typeface="Segoe UI" panose="020B0502040204020203" pitchFamily="34" charset="0"/>
              </a:rPr>
              <a:t>Using a SHIBA publication, describe to a client what coverage a standard Medigap Plan G provides. (after Medicare) and what the beneficiary liability is.</a:t>
            </a:r>
          </a:p>
          <a:p>
            <a:pPr marL="342900" marR="0" lvl="0" indent="-342900">
              <a:lnSpc>
                <a:spcPct val="107000"/>
              </a:lnSpc>
              <a:spcBef>
                <a:spcPts val="0"/>
              </a:spcBef>
              <a:spcAft>
                <a:spcPts val="0"/>
              </a:spcAft>
              <a:buFont typeface="+mj-lt"/>
              <a:buAutoNum type="arabicPeriod"/>
            </a:pPr>
            <a:endParaRPr lang="en-US" sz="2600" dirty="0">
              <a:latin typeface="Segoe UI" panose="020B0502040204020203" pitchFamily="34" charset="0"/>
              <a:ea typeface="Calibri" panose="020F0502020204030204" pitchFamily="34" charset="0"/>
              <a:cs typeface="Segoe UI" panose="020B0502040204020203" pitchFamily="34" charset="0"/>
            </a:endParaRPr>
          </a:p>
          <a:p>
            <a:pPr marL="342900" marR="0" lvl="0" indent="-342900">
              <a:lnSpc>
                <a:spcPct val="107000"/>
              </a:lnSpc>
              <a:spcBef>
                <a:spcPts val="0"/>
              </a:spcBef>
              <a:spcAft>
                <a:spcPts val="0"/>
              </a:spcAft>
              <a:buFont typeface="+mj-lt"/>
              <a:buAutoNum type="arabicPeriod"/>
            </a:pPr>
            <a:r>
              <a:rPr lang="en-US" sz="2600" dirty="0">
                <a:latin typeface="Segoe UI" panose="020B0502040204020203" pitchFamily="34" charset="0"/>
                <a:ea typeface="Calibri" panose="020F0502020204030204" pitchFamily="34" charset="0"/>
                <a:cs typeface="Segoe UI" panose="020B0502040204020203" pitchFamily="34" charset="0"/>
              </a:rPr>
              <a:t>Summarize, for a client, the general rules (federal and state) about medical underwriting and waiting periods for pre-existing conditions.</a:t>
            </a:r>
            <a:r>
              <a:rPr lang="en-US" sz="2600" i="1" dirty="0">
                <a:latin typeface="Segoe UI" panose="020B0502040204020203" pitchFamily="34" charset="0"/>
                <a:ea typeface="Calibri" panose="020F0502020204030204" pitchFamily="34" charset="0"/>
                <a:cs typeface="Segoe UI" panose="020B0502040204020203" pitchFamily="34" charset="0"/>
              </a:rPr>
              <a:t> </a:t>
            </a:r>
          </a:p>
          <a:p>
            <a:pPr marR="0" lvl="0">
              <a:lnSpc>
                <a:spcPct val="107000"/>
              </a:lnSpc>
              <a:spcBef>
                <a:spcPts val="0"/>
              </a:spcBef>
              <a:spcAft>
                <a:spcPts val="0"/>
              </a:spcAft>
            </a:pPr>
            <a:r>
              <a:rPr lang="en-US" sz="2000" i="1" dirty="0">
                <a:latin typeface="Segoe UI" panose="020B0502040204020203" pitchFamily="34" charset="0"/>
                <a:ea typeface="Calibri" panose="020F0502020204030204" pitchFamily="34" charset="0"/>
                <a:cs typeface="Segoe UI" panose="020B0502040204020203" pitchFamily="34" charset="0"/>
              </a:rPr>
              <a:t>															Continued</a:t>
            </a:r>
            <a:endParaRPr lang="en-US" sz="2000" dirty="0">
              <a:latin typeface="Segoe UI" panose="020B0502040204020203" pitchFamily="34" charset="0"/>
              <a:ea typeface="Calibri" panose="020F0502020204030204" pitchFamily="34" charset="0"/>
              <a:cs typeface="Segoe UI" panose="020B0502040204020203" pitchFamily="34" charset="0"/>
            </a:endParaRPr>
          </a:p>
        </p:txBody>
      </p:sp>
      <p:sp>
        <p:nvSpPr>
          <p:cNvPr id="7" name="Footer Placeholder 6">
            <a:extLst>
              <a:ext uri="{FF2B5EF4-FFF2-40B4-BE49-F238E27FC236}">
                <a16:creationId xmlns:a16="http://schemas.microsoft.com/office/drawing/2014/main" id="{C49967BA-A9C9-4404-94EC-EE8BB0945C38}"/>
              </a:ext>
            </a:extLst>
          </p:cNvPr>
          <p:cNvSpPr>
            <a:spLocks noGrp="1"/>
          </p:cNvSpPr>
          <p:nvPr>
            <p:ph type="ftr" sz="quarter" idx="10"/>
          </p:nvPr>
        </p:nvSpPr>
        <p:spPr>
          <a:xfrm>
            <a:off x="1158875" y="6315075"/>
            <a:ext cx="4568530" cy="200025"/>
          </a:xfrm>
        </p:spPr>
        <p:txBody>
          <a:bodyPr/>
          <a:lstStyle/>
          <a:p>
            <a:pPr>
              <a:defRPr/>
            </a:pPr>
            <a:r>
              <a:rPr lang="en-US" dirty="0">
                <a:solidFill>
                  <a:prstClr val="black">
                    <a:lumMod val="75000"/>
                    <a:lumOff val="25000"/>
                  </a:prstClr>
                </a:solidFill>
              </a:rPr>
              <a:t>SHIBA advisor continuing education  | July 2022</a:t>
            </a:r>
          </a:p>
        </p:txBody>
      </p:sp>
    </p:spTree>
    <p:extLst>
      <p:ext uri="{BB962C8B-B14F-4D97-AF65-F5344CB8AC3E}">
        <p14:creationId xmlns:p14="http://schemas.microsoft.com/office/powerpoint/2010/main" val="2193936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174A654-3FA8-46A6-9311-06BE0DC4CF2E}"/>
              </a:ext>
            </a:extLst>
          </p:cNvPr>
          <p:cNvSpPr>
            <a:spLocks noGrp="1"/>
          </p:cNvSpPr>
          <p:nvPr>
            <p:ph type="title"/>
          </p:nvPr>
        </p:nvSpPr>
        <p:spPr/>
        <p:txBody>
          <a:bodyPr/>
          <a:lstStyle/>
          <a:p>
            <a:r>
              <a:rPr lang="en-US" dirty="0"/>
              <a:t>Course objectives </a:t>
            </a:r>
            <a:r>
              <a:rPr lang="en-US" i="1" dirty="0"/>
              <a:t>(continued)</a:t>
            </a:r>
            <a:endParaRPr lang="en-US" dirty="0"/>
          </a:p>
        </p:txBody>
      </p:sp>
      <p:sp>
        <p:nvSpPr>
          <p:cNvPr id="4" name="Footer Placeholder 3">
            <a:extLst>
              <a:ext uri="{FF2B5EF4-FFF2-40B4-BE49-F238E27FC236}">
                <a16:creationId xmlns:a16="http://schemas.microsoft.com/office/drawing/2014/main" id="{2575BD54-F194-428A-B214-3E3A0041C46C}"/>
              </a:ext>
            </a:extLst>
          </p:cNvPr>
          <p:cNvSpPr>
            <a:spLocks noGrp="1"/>
          </p:cNvSpPr>
          <p:nvPr>
            <p:ph type="ftr" sz="quarter" idx="10"/>
          </p:nvPr>
        </p:nvSpPr>
        <p:spPr>
          <a:xfrm>
            <a:off x="1158875" y="6315075"/>
            <a:ext cx="4582706" cy="200025"/>
          </a:xfrm>
        </p:spPr>
        <p:txBody>
          <a:bodyPr/>
          <a:lstStyle/>
          <a:p>
            <a:pPr>
              <a:defRPr/>
            </a:pPr>
            <a:r>
              <a:rPr lang="en-US" dirty="0">
                <a:solidFill>
                  <a:prstClr val="black">
                    <a:lumMod val="75000"/>
                    <a:lumOff val="25000"/>
                  </a:prstClr>
                </a:solidFill>
              </a:rPr>
              <a:t>SHIBA advisor continuing education  | July 2022</a:t>
            </a:r>
          </a:p>
        </p:txBody>
      </p:sp>
      <p:sp>
        <p:nvSpPr>
          <p:cNvPr id="5" name="Slide Number Placeholder 4">
            <a:extLst>
              <a:ext uri="{FF2B5EF4-FFF2-40B4-BE49-F238E27FC236}">
                <a16:creationId xmlns:a16="http://schemas.microsoft.com/office/drawing/2014/main" id="{888AD015-0020-4D7D-866B-85A210D9B7AD}"/>
              </a:ext>
            </a:extLst>
          </p:cNvPr>
          <p:cNvSpPr>
            <a:spLocks noGrp="1"/>
          </p:cNvSpPr>
          <p:nvPr>
            <p:ph type="sldNum" sz="quarter" idx="11"/>
          </p:nvPr>
        </p:nvSpPr>
        <p:spPr/>
        <p:txBody>
          <a:bodyPr/>
          <a:lstStyle/>
          <a:p>
            <a:pPr>
              <a:defRPr/>
            </a:pPr>
            <a:fld id="{91EAB261-394D-4D9C-9A31-C9FF847D6AC9}" type="slidenum">
              <a:rPr lang="en-US" smtClean="0"/>
              <a:pPr>
                <a:defRPr/>
              </a:pPr>
              <a:t>8</a:t>
            </a:fld>
            <a:endParaRPr lang="en-US" dirty="0"/>
          </a:p>
        </p:txBody>
      </p:sp>
      <p:sp>
        <p:nvSpPr>
          <p:cNvPr id="8" name="Action Button: Go Forward or Next 7" descr="Next slide.">
            <a:hlinkClick r:id="" action="ppaction://hlinkshowjump?jump=nextslide" highlightClick="1"/>
            <a:extLst>
              <a:ext uri="{FF2B5EF4-FFF2-40B4-BE49-F238E27FC236}">
                <a16:creationId xmlns:a16="http://schemas.microsoft.com/office/drawing/2014/main" id="{496F7385-B34F-4F56-B693-3348FDF6716B}"/>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Content Placeholder 6">
            <a:extLst>
              <a:ext uri="{FF2B5EF4-FFF2-40B4-BE49-F238E27FC236}">
                <a16:creationId xmlns:a16="http://schemas.microsoft.com/office/drawing/2014/main" id="{87BFBE89-71CF-4EF9-A262-5F6D2AFC7B33}"/>
              </a:ext>
            </a:extLst>
          </p:cNvPr>
          <p:cNvSpPr>
            <a:spLocks noGrp="1"/>
          </p:cNvSpPr>
          <p:nvPr>
            <p:ph idx="1"/>
          </p:nvPr>
        </p:nvSpPr>
        <p:spPr>
          <a:xfrm>
            <a:off x="360363" y="1345075"/>
            <a:ext cx="8445500" cy="4484968"/>
          </a:xfrm>
        </p:spPr>
        <p:txBody>
          <a:bodyPr/>
          <a:lstStyle/>
          <a:p>
            <a:pPr marL="514350" indent="-514350">
              <a:lnSpc>
                <a:spcPct val="107000"/>
              </a:lnSpc>
              <a:spcBef>
                <a:spcPts val="0"/>
              </a:spcBef>
              <a:spcAft>
                <a:spcPts val="0"/>
              </a:spcAft>
              <a:buAutoNum type="arabicPeriod" startAt="4"/>
            </a:pPr>
            <a:r>
              <a:rPr lang="en-US" sz="2400" dirty="0">
                <a:latin typeface="Segoe UI" panose="020B0502040204020203" pitchFamily="34" charset="0"/>
                <a:ea typeface="Calibri" panose="020F0502020204030204" pitchFamily="34" charset="0"/>
                <a:cs typeface="Segoe UI" panose="020B0502040204020203" pitchFamily="34" charset="0"/>
              </a:rPr>
              <a:t>Develop an example list, which applies the general rules to the case of this client to explain their specific rights and protections.</a:t>
            </a:r>
          </a:p>
          <a:p>
            <a:pPr marL="514350" indent="-514350">
              <a:lnSpc>
                <a:spcPct val="107000"/>
              </a:lnSpc>
              <a:spcBef>
                <a:spcPts val="0"/>
              </a:spcBef>
              <a:spcAft>
                <a:spcPts val="0"/>
              </a:spcAft>
              <a:buAutoNum type="arabicPeriod" startAt="4"/>
            </a:pPr>
            <a:endParaRPr lang="en-US" sz="2400" dirty="0"/>
          </a:p>
          <a:p>
            <a:pPr marL="457200" marR="0" lvl="0" indent="-457200">
              <a:lnSpc>
                <a:spcPct val="107000"/>
              </a:lnSpc>
              <a:spcBef>
                <a:spcPts val="0"/>
              </a:spcBef>
              <a:spcAft>
                <a:spcPts val="0"/>
              </a:spcAft>
              <a:buFont typeface="+mj-lt"/>
              <a:buAutoNum type="arabicPeriod" startAt="5"/>
            </a:pPr>
            <a:r>
              <a:rPr lang="en-US" sz="2400" dirty="0">
                <a:effectLst/>
                <a:latin typeface="Segoe UI" panose="020B0502040204020203" pitchFamily="34" charset="0"/>
                <a:ea typeface="Calibri" panose="020F0502020204030204" pitchFamily="34" charset="0"/>
                <a:cs typeface="Segoe UI" panose="020B0502040204020203" pitchFamily="34" charset="0"/>
              </a:rPr>
              <a:t>Create a checklist as a way to organize our work when </a:t>
            </a:r>
            <a:r>
              <a:rPr lang="en-US" sz="2400" dirty="0">
                <a:latin typeface="Segoe UI" panose="020B0502040204020203" pitchFamily="34" charset="0"/>
                <a:ea typeface="Calibri" panose="020F0502020204030204" pitchFamily="34" charset="0"/>
                <a:cs typeface="Segoe UI" panose="020B0502040204020203" pitchFamily="34" charset="0"/>
              </a:rPr>
              <a:t>providing </a:t>
            </a:r>
            <a:r>
              <a:rPr lang="en-US" sz="2400" dirty="0">
                <a:effectLst/>
                <a:latin typeface="Segoe UI" panose="020B0502040204020203" pitchFamily="34" charset="0"/>
                <a:ea typeface="Calibri" panose="020F0502020204030204" pitchFamily="34" charset="0"/>
                <a:cs typeface="Segoe UI" panose="020B0502040204020203" pitchFamily="34" charset="0"/>
              </a:rPr>
              <a:t>direct service to clients.</a:t>
            </a:r>
          </a:p>
          <a:p>
            <a:pPr marR="0" lvl="0">
              <a:lnSpc>
                <a:spcPct val="107000"/>
              </a:lnSpc>
              <a:spcBef>
                <a:spcPts val="0"/>
              </a:spcBef>
              <a:spcAft>
                <a:spcPts val="0"/>
              </a:spcAft>
            </a:pPr>
            <a:endParaRPr lang="en-US" sz="2400" dirty="0">
              <a:effectLst/>
              <a:latin typeface="Segoe UI" panose="020B0502040204020203" pitchFamily="34" charset="0"/>
              <a:ea typeface="Calibri" panose="020F0502020204030204" pitchFamily="34" charset="0"/>
              <a:cs typeface="Segoe UI" panose="020B0502040204020203" pitchFamily="34" charset="0"/>
            </a:endParaRPr>
          </a:p>
          <a:p>
            <a:pPr marL="457200" marR="0" lvl="0" indent="-457200">
              <a:lnSpc>
                <a:spcPct val="107000"/>
              </a:lnSpc>
              <a:spcBef>
                <a:spcPts val="0"/>
              </a:spcBef>
              <a:spcAft>
                <a:spcPts val="0"/>
              </a:spcAft>
              <a:buFont typeface="+mj-lt"/>
              <a:buAutoNum type="arabicPeriod" startAt="6"/>
            </a:pPr>
            <a:r>
              <a:rPr lang="en-US" sz="2400" dirty="0">
                <a:latin typeface="Segoe UI" panose="020B0502040204020203" pitchFamily="34" charset="0"/>
                <a:ea typeface="Calibri" panose="020F0502020204030204" pitchFamily="34" charset="0"/>
                <a:cs typeface="Segoe UI" panose="020B0502040204020203" pitchFamily="34" charset="0"/>
              </a:rPr>
              <a:t>Screen a client for eligibility for WSHIP.</a:t>
            </a:r>
          </a:p>
          <a:p>
            <a:pPr marL="457200" marR="0" lvl="0" indent="-457200">
              <a:lnSpc>
                <a:spcPct val="107000"/>
              </a:lnSpc>
              <a:spcBef>
                <a:spcPts val="0"/>
              </a:spcBef>
              <a:spcAft>
                <a:spcPts val="0"/>
              </a:spcAft>
              <a:buFont typeface="+mj-lt"/>
              <a:buAutoNum type="arabicPeriod" startAt="6"/>
            </a:pPr>
            <a:endParaRPr lang="en-US" sz="2400" dirty="0">
              <a:latin typeface="Segoe UI" panose="020B0502040204020203" pitchFamily="34" charset="0"/>
              <a:ea typeface="Calibri" panose="020F0502020204030204" pitchFamily="34" charset="0"/>
              <a:cs typeface="Segoe UI" panose="020B0502040204020203" pitchFamily="34" charset="0"/>
            </a:endParaRPr>
          </a:p>
          <a:p>
            <a:pPr marL="457200" marR="0" lvl="0" indent="-457200">
              <a:lnSpc>
                <a:spcPct val="107000"/>
              </a:lnSpc>
              <a:spcBef>
                <a:spcPts val="0"/>
              </a:spcBef>
              <a:spcAft>
                <a:spcPts val="0"/>
              </a:spcAft>
              <a:buFont typeface="+mj-lt"/>
              <a:buAutoNum type="arabicPeriod" startAt="6"/>
            </a:pPr>
            <a:r>
              <a:rPr lang="en-US" sz="2400" dirty="0">
                <a:latin typeface="Segoe UI" panose="020B0502040204020203" pitchFamily="34" charset="0"/>
                <a:ea typeface="Calibri" panose="020F0502020204030204" pitchFamily="34" charset="0"/>
                <a:cs typeface="Segoe UI" panose="020B0502040204020203" pitchFamily="34" charset="0"/>
              </a:rPr>
              <a:t>Explain to a client the eligibility rules for WSHIP.</a:t>
            </a:r>
          </a:p>
        </p:txBody>
      </p:sp>
    </p:spTree>
    <p:extLst>
      <p:ext uri="{BB962C8B-B14F-4D97-AF65-F5344CB8AC3E}">
        <p14:creationId xmlns:p14="http://schemas.microsoft.com/office/powerpoint/2010/main" val="1887541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359B3-D3A1-4964-AF02-B971EA8CDF56}"/>
              </a:ext>
            </a:extLst>
          </p:cNvPr>
          <p:cNvSpPr>
            <a:spLocks noGrp="1"/>
          </p:cNvSpPr>
          <p:nvPr>
            <p:ph type="title"/>
          </p:nvPr>
        </p:nvSpPr>
        <p:spPr/>
        <p:txBody>
          <a:bodyPr/>
          <a:lstStyle/>
          <a:p>
            <a:r>
              <a:rPr lang="en-US" dirty="0"/>
              <a:t>Materials check</a:t>
            </a:r>
          </a:p>
        </p:txBody>
      </p:sp>
      <p:sp>
        <p:nvSpPr>
          <p:cNvPr id="3" name="Subtitle 2">
            <a:extLst>
              <a:ext uri="{FF2B5EF4-FFF2-40B4-BE49-F238E27FC236}">
                <a16:creationId xmlns:a16="http://schemas.microsoft.com/office/drawing/2014/main" id="{77DF0E4A-68A7-4A8A-8A61-62A7FE91AB8C}"/>
              </a:ext>
            </a:extLst>
          </p:cNvPr>
          <p:cNvSpPr>
            <a:spLocks noGrp="1"/>
          </p:cNvSpPr>
          <p:nvPr>
            <p:ph type="body" idx="1"/>
          </p:nvPr>
        </p:nvSpPr>
        <p:spPr/>
        <p:txBody>
          <a:bodyPr/>
          <a:lstStyle/>
          <a:p>
            <a:r>
              <a:rPr lang="en-US" dirty="0"/>
              <a:t>Print and online</a:t>
            </a:r>
          </a:p>
        </p:txBody>
      </p:sp>
      <p:sp>
        <p:nvSpPr>
          <p:cNvPr id="4" name="Action Button: Go Forward or Next 3" descr="Next slide.">
            <a:hlinkClick r:id="" action="ppaction://hlinkshowjump?jump=nextslide" highlightClick="1"/>
            <a:extLst>
              <a:ext uri="{FF2B5EF4-FFF2-40B4-BE49-F238E27FC236}">
                <a16:creationId xmlns:a16="http://schemas.microsoft.com/office/drawing/2014/main" id="{24821547-21D0-4EA8-9264-1214FBD82B1D}"/>
              </a:ext>
            </a:extLst>
          </p:cNvPr>
          <p:cNvSpPr/>
          <p:nvPr/>
        </p:nvSpPr>
        <p:spPr>
          <a:xfrm>
            <a:off x="8617622" y="5796244"/>
            <a:ext cx="375027" cy="360716"/>
          </a:xfrm>
          <a:prstGeom prst="actionButtonForwardNex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Footer Placeholder 6">
            <a:extLst>
              <a:ext uri="{FF2B5EF4-FFF2-40B4-BE49-F238E27FC236}">
                <a16:creationId xmlns:a16="http://schemas.microsoft.com/office/drawing/2014/main" id="{BAB06B7A-DD6D-470E-83D3-EF47DADB3273}"/>
              </a:ext>
            </a:extLst>
          </p:cNvPr>
          <p:cNvSpPr>
            <a:spLocks noGrp="1"/>
          </p:cNvSpPr>
          <p:nvPr>
            <p:ph type="ftr" sz="quarter" idx="10"/>
          </p:nvPr>
        </p:nvSpPr>
        <p:spPr>
          <a:xfrm>
            <a:off x="1158875" y="6315075"/>
            <a:ext cx="4568530" cy="200025"/>
          </a:xfrm>
        </p:spPr>
        <p:txBody>
          <a:bodyPr/>
          <a:lstStyle/>
          <a:p>
            <a:pPr>
              <a:defRPr/>
            </a:pPr>
            <a:r>
              <a:rPr lang="en-US" dirty="0">
                <a:solidFill>
                  <a:prstClr val="black">
                    <a:lumMod val="75000"/>
                    <a:lumOff val="25000"/>
                  </a:prstClr>
                </a:solidFill>
              </a:rPr>
              <a:t>SHIBA advisor continuing education  | July 2022</a:t>
            </a:r>
          </a:p>
        </p:txBody>
      </p:sp>
    </p:spTree>
    <p:extLst>
      <p:ext uri="{BB962C8B-B14F-4D97-AF65-F5344CB8AC3E}">
        <p14:creationId xmlns:p14="http://schemas.microsoft.com/office/powerpoint/2010/main" val="2925486713"/>
      </p:ext>
    </p:extLst>
  </p:cSld>
  <p:clrMapOvr>
    <a:masterClrMapping/>
  </p:clrMapOvr>
</p:sld>
</file>

<file path=ppt/theme/theme1.xml><?xml version="1.0" encoding="utf-8"?>
<a:theme xmlns:a="http://schemas.openxmlformats.org/drawingml/2006/main" name="OIC_presentation_PPT">
  <a:themeElements>
    <a:clrScheme name="OIC Color">
      <a:dk1>
        <a:sysClr val="windowText" lastClr="000000"/>
      </a:dk1>
      <a:lt1>
        <a:sysClr val="window" lastClr="FFFFFF"/>
      </a:lt1>
      <a:dk2>
        <a:srgbClr val="084678"/>
      </a:dk2>
      <a:lt2>
        <a:srgbClr val="E0E0E0"/>
      </a:lt2>
      <a:accent1>
        <a:srgbClr val="1084D3"/>
      </a:accent1>
      <a:accent2>
        <a:srgbClr val="52BA3F"/>
      </a:accent2>
      <a:accent3>
        <a:srgbClr val="FCBE25"/>
      </a:accent3>
      <a:accent4>
        <a:srgbClr val="307A22"/>
      </a:accent4>
      <a:accent5>
        <a:srgbClr val="FD6308"/>
      </a:accent5>
      <a:accent6>
        <a:srgbClr val="A5A5A5"/>
      </a:accent6>
      <a:hlink>
        <a:srgbClr val="0C42D7"/>
      </a:hlink>
      <a:folHlink>
        <a:srgbClr val="307A22"/>
      </a:folHlink>
    </a:clrScheme>
    <a:fontScheme name="Inspiration">
      <a:majorFont>
        <a:latin typeface="News Gothic MT"/>
        <a:ea typeface=""/>
        <a:cs typeface=""/>
        <a:font script="Jpan" typeface="メイリオ"/>
        <a:font script="Hans" typeface="宋体"/>
        <a:font script="Hant" typeface="新細明體"/>
      </a:majorFont>
      <a:minorFont>
        <a:latin typeface="News Gothic MT"/>
        <a:ea typeface=""/>
        <a:cs typeface=""/>
        <a:font script="Jpan" typeface="メイリオ"/>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0</TotalTime>
  <Words>3248</Words>
  <Application>Microsoft Office PowerPoint</Application>
  <PresentationFormat>On-screen Show (4:3)</PresentationFormat>
  <Paragraphs>545</Paragraphs>
  <Slides>34</Slides>
  <Notes>34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34</vt:i4>
      </vt:variant>
    </vt:vector>
  </HeadingPairs>
  <TitlesOfParts>
    <vt:vector size="43" baseType="lpstr">
      <vt:lpstr>Arial</vt:lpstr>
      <vt:lpstr>Calibri</vt:lpstr>
      <vt:lpstr>Calibri </vt:lpstr>
      <vt:lpstr>Courier New</vt:lpstr>
      <vt:lpstr>News Gothic MT</vt:lpstr>
      <vt:lpstr>Segoe UI</vt:lpstr>
      <vt:lpstr>Symbol</vt:lpstr>
      <vt:lpstr>Wingdings</vt:lpstr>
      <vt:lpstr>OIC_presentation_PPT</vt:lpstr>
      <vt:lpstr>Medicare Supplements (Medigaps)</vt:lpstr>
      <vt:lpstr>Medigaps</vt:lpstr>
      <vt:lpstr>Why WSHIP?</vt:lpstr>
      <vt:lpstr>What happens today?</vt:lpstr>
      <vt:lpstr>Today’s program</vt:lpstr>
      <vt:lpstr>Agenda</vt:lpstr>
      <vt:lpstr>Course objectives</vt:lpstr>
      <vt:lpstr>Course objectives (continued)</vt:lpstr>
      <vt:lpstr>Materials check</vt:lpstr>
      <vt:lpstr>Materials for today</vt:lpstr>
      <vt:lpstr>Introduction to exercises</vt:lpstr>
      <vt:lpstr>Medigap training</vt:lpstr>
      <vt:lpstr>Eligibility for WSHIP (slide 1 of 2) </vt:lpstr>
      <vt:lpstr>Eligibility for WSHIP (slide 2 of 2) </vt:lpstr>
      <vt:lpstr>Medigap scenarios</vt:lpstr>
      <vt:lpstr>Small-group work</vt:lpstr>
      <vt:lpstr>Instructions</vt:lpstr>
      <vt:lpstr>Scenario #1</vt:lpstr>
      <vt:lpstr>Scenario #1 (continued)</vt:lpstr>
      <vt:lpstr>Scenario #2</vt:lpstr>
      <vt:lpstr>Scenario #2 (continued)</vt:lpstr>
      <vt:lpstr>Scenario #3</vt:lpstr>
      <vt:lpstr>Scenario #3 (continued)</vt:lpstr>
      <vt:lpstr>Scenario discussion</vt:lpstr>
      <vt:lpstr>Small-group exercise </vt:lpstr>
      <vt:lpstr>Next steps </vt:lpstr>
      <vt:lpstr>Course objectives</vt:lpstr>
      <vt:lpstr>Course objectives</vt:lpstr>
      <vt:lpstr>Course objectives (continued)</vt:lpstr>
      <vt:lpstr>Wrap up</vt:lpstr>
      <vt:lpstr>SHIBA survey: Your opinion counts!</vt:lpstr>
      <vt:lpstr>Evaluation</vt:lpstr>
      <vt:lpstr>2022 training schedule</vt:lpstr>
      <vt:lpstr>Photo credits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Medicare Supplements (Medigaps) Part 3</dc:title>
  <dc:subject>Volunteer training about Medigaps</dc:subject>
  <dc:creator/>
  <cp:lastModifiedBy/>
  <cp:revision>1</cp:revision>
  <dcterms:created xsi:type="dcterms:W3CDTF">2020-05-11T15:47:24Z</dcterms:created>
  <dcterms:modified xsi:type="dcterms:W3CDTF">2022-07-05T17:37:10Z</dcterms:modified>
</cp:coreProperties>
</file>